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3.xml" ContentType="application/vnd.openxmlformats-officedocument.presentationml.notesSlide+xml"/>
  <Override PartName="/ppt/ink/ink3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4.xml" ContentType="application/inkml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23"/>
  </p:notesMasterIdLst>
  <p:handoutMasterIdLst>
    <p:handoutMasterId r:id="rId124"/>
  </p:handoutMasterIdLst>
  <p:sldIdLst>
    <p:sldId id="256" r:id="rId2"/>
    <p:sldId id="334" r:id="rId3"/>
    <p:sldId id="335" r:id="rId4"/>
    <p:sldId id="336" r:id="rId5"/>
    <p:sldId id="459" r:id="rId6"/>
    <p:sldId id="337" r:id="rId7"/>
    <p:sldId id="430" r:id="rId8"/>
    <p:sldId id="309" r:id="rId9"/>
    <p:sldId id="460" r:id="rId10"/>
    <p:sldId id="457" r:id="rId11"/>
    <p:sldId id="458" r:id="rId12"/>
    <p:sldId id="468" r:id="rId13"/>
    <p:sldId id="270" r:id="rId14"/>
    <p:sldId id="271" r:id="rId15"/>
    <p:sldId id="274" r:id="rId16"/>
    <p:sldId id="279" r:id="rId17"/>
    <p:sldId id="278" r:id="rId18"/>
    <p:sldId id="272" r:id="rId19"/>
    <p:sldId id="461" r:id="rId20"/>
    <p:sldId id="276" r:id="rId21"/>
    <p:sldId id="277" r:id="rId22"/>
    <p:sldId id="284" r:id="rId23"/>
    <p:sldId id="258" r:id="rId24"/>
    <p:sldId id="265" r:id="rId25"/>
    <p:sldId id="264" r:id="rId26"/>
    <p:sldId id="285" r:id="rId27"/>
    <p:sldId id="263" r:id="rId28"/>
    <p:sldId id="266" r:id="rId29"/>
    <p:sldId id="267" r:id="rId30"/>
    <p:sldId id="268" r:id="rId31"/>
    <p:sldId id="310" r:id="rId32"/>
    <p:sldId id="311" r:id="rId33"/>
    <p:sldId id="292" r:id="rId34"/>
    <p:sldId id="282" r:id="rId35"/>
    <p:sldId id="329" r:id="rId36"/>
    <p:sldId id="330" r:id="rId37"/>
    <p:sldId id="269" r:id="rId38"/>
    <p:sldId id="464" r:id="rId39"/>
    <p:sldId id="463" r:id="rId40"/>
    <p:sldId id="293" r:id="rId41"/>
    <p:sldId id="290" r:id="rId42"/>
    <p:sldId id="465" r:id="rId43"/>
    <p:sldId id="287" r:id="rId44"/>
    <p:sldId id="291" r:id="rId45"/>
    <p:sldId id="328" r:id="rId46"/>
    <p:sldId id="319" r:id="rId47"/>
    <p:sldId id="294" r:id="rId48"/>
    <p:sldId id="321" r:id="rId49"/>
    <p:sldId id="331" r:id="rId50"/>
    <p:sldId id="433" r:id="rId51"/>
    <p:sldId id="345" r:id="rId52"/>
    <p:sldId id="323" r:id="rId53"/>
    <p:sldId id="315" r:id="rId54"/>
    <p:sldId id="471" r:id="rId55"/>
    <p:sldId id="317" r:id="rId56"/>
    <p:sldId id="414" r:id="rId57"/>
    <p:sldId id="318" r:id="rId58"/>
    <p:sldId id="477" r:id="rId59"/>
    <p:sldId id="478" r:id="rId60"/>
    <p:sldId id="342" r:id="rId61"/>
    <p:sldId id="350" r:id="rId62"/>
    <p:sldId id="481" r:id="rId63"/>
    <p:sldId id="343" r:id="rId64"/>
    <p:sldId id="344" r:id="rId65"/>
    <p:sldId id="347" r:id="rId66"/>
    <p:sldId id="340" r:id="rId67"/>
    <p:sldId id="286" r:id="rId68"/>
    <p:sldId id="358" r:id="rId69"/>
    <p:sldId id="351" r:id="rId70"/>
    <p:sldId id="352" r:id="rId71"/>
    <p:sldId id="353" r:id="rId72"/>
    <p:sldId id="355" r:id="rId73"/>
    <p:sldId id="356" r:id="rId74"/>
    <p:sldId id="368" r:id="rId75"/>
    <p:sldId id="359" r:id="rId76"/>
    <p:sldId id="357" r:id="rId77"/>
    <p:sldId id="361" r:id="rId78"/>
    <p:sldId id="366" r:id="rId79"/>
    <p:sldId id="360" r:id="rId80"/>
    <p:sldId id="369" r:id="rId81"/>
    <p:sldId id="370" r:id="rId82"/>
    <p:sldId id="362" r:id="rId83"/>
    <p:sldId id="363" r:id="rId84"/>
    <p:sldId id="437" r:id="rId85"/>
    <p:sldId id="297" r:id="rId86"/>
    <p:sldId id="371" r:id="rId87"/>
    <p:sldId id="372" r:id="rId88"/>
    <p:sldId id="373" r:id="rId89"/>
    <p:sldId id="374" r:id="rId90"/>
    <p:sldId id="440" r:id="rId91"/>
    <p:sldId id="376" r:id="rId92"/>
    <p:sldId id="442" r:id="rId93"/>
    <p:sldId id="385" r:id="rId94"/>
    <p:sldId id="378" r:id="rId95"/>
    <p:sldId id="412" r:id="rId96"/>
    <p:sldId id="415" r:id="rId97"/>
    <p:sldId id="386" r:id="rId98"/>
    <p:sldId id="388" r:id="rId99"/>
    <p:sldId id="389" r:id="rId100"/>
    <p:sldId id="390" r:id="rId101"/>
    <p:sldId id="473" r:id="rId102"/>
    <p:sldId id="391" r:id="rId103"/>
    <p:sldId id="443" r:id="rId104"/>
    <p:sldId id="445" r:id="rId105"/>
    <p:sldId id="454" r:id="rId106"/>
    <p:sldId id="392" r:id="rId107"/>
    <p:sldId id="396" r:id="rId108"/>
    <p:sldId id="397" r:id="rId109"/>
    <p:sldId id="398" r:id="rId110"/>
    <p:sldId id="452" r:id="rId111"/>
    <p:sldId id="448" r:id="rId112"/>
    <p:sldId id="474" r:id="rId113"/>
    <p:sldId id="475" r:id="rId114"/>
    <p:sldId id="403" r:id="rId115"/>
    <p:sldId id="404" r:id="rId116"/>
    <p:sldId id="450" r:id="rId117"/>
    <p:sldId id="476" r:id="rId118"/>
    <p:sldId id="405" r:id="rId119"/>
    <p:sldId id="407" r:id="rId120"/>
    <p:sldId id="408" r:id="rId121"/>
    <p:sldId id="409" r:id="rId1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743" autoAdjust="0"/>
    <p:restoredTop sz="96187" autoAdjust="0"/>
  </p:normalViewPr>
  <p:slideViewPr>
    <p:cSldViewPr>
      <p:cViewPr varScale="1">
        <p:scale>
          <a:sx n="74" d="100"/>
          <a:sy n="74" d="100"/>
        </p:scale>
        <p:origin x="101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798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notesMaster" Target="notesMasters/notesMaster1.xml"/><Relationship Id="rId128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0AA86-7BC6-42D4-932E-51B77E1AE576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234ED9-EED0-467D-A5A3-C84AB4980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5322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8-02-14T14:26:00.31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0C7A2A4-BBAC-4B17-8A40-932669CD0ACE}" emma:medium="tactile" emma:mode="ink">
          <msink:context xmlns:msink="http://schemas.microsoft.com/ink/2010/main" type="writingRegion" rotatedBoundingBox="13814,14980 13829,14980 13829,14995 13814,14995"/>
        </emma:interpretation>
      </emma:emma>
    </inkml:annotationXML>
    <inkml:traceGroup>
      <inkml:annotationXML>
        <emma:emma xmlns:emma="http://www.w3.org/2003/04/emma" version="1.0">
          <emma:interpretation id="{68904385-13A8-4245-94F2-7CC6D53FA727}" emma:medium="tactile" emma:mode="ink">
            <msink:context xmlns:msink="http://schemas.microsoft.com/ink/2010/main" type="paragraph" rotatedBoundingBox="13814,14980 13829,14980 13829,14995 13814,149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D5A40C2-1C54-4123-84B5-7A347CC32DB9}" emma:medium="tactile" emma:mode="ink">
              <msink:context xmlns:msink="http://schemas.microsoft.com/ink/2010/main" type="line" rotatedBoundingBox="13814,14980 13829,14980 13829,14995 13814,14995"/>
            </emma:interpretation>
          </emma:emma>
        </inkml:annotationXML>
        <inkml:traceGroup>
          <inkml:annotationXML>
            <emma:emma xmlns:emma="http://www.w3.org/2003/04/emma" version="1.0">
              <emma:interpretation id="{97902146-A9E1-4FD9-89AA-2A0960942412}" emma:medium="tactile" emma:mode="ink">
                <msink:context xmlns:msink="http://schemas.microsoft.com/ink/2010/main" type="inkWord" rotatedBoundingBox="13814,14980 13829,14980 13829,14995 13814,14995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0 0 0,'0'0'16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8-02-14T14:26:01.76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7B6CA37-2469-4699-8A46-14A2BF568AC5}" emma:medium="tactile" emma:mode="ink">
          <msink:context xmlns:msink="http://schemas.microsoft.com/ink/2010/main" type="writingRegion" rotatedBoundingBox="12259,14721 15332,14721 15332,15047 12259,15047"/>
        </emma:interpretation>
      </emma:emma>
    </inkml:annotationXML>
    <inkml:traceGroup>
      <inkml:annotationXML>
        <emma:emma xmlns:emma="http://www.w3.org/2003/04/emma" version="1.0">
          <emma:interpretation id="{F4C26536-FF50-428D-BF8F-EA49F676CCA8}" emma:medium="tactile" emma:mode="ink">
            <msink:context xmlns:msink="http://schemas.microsoft.com/ink/2010/main" type="paragraph" rotatedBoundingBox="12259,14721 15332,14721 15332,15047 12259,150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51C2055-EC69-4DEF-9D02-7908D2A154C0}" emma:medium="tactile" emma:mode="ink">
              <msink:context xmlns:msink="http://schemas.microsoft.com/ink/2010/main" type="line" rotatedBoundingBox="12259,14721 15332,14721 15332,15047 12259,15047"/>
            </emma:interpretation>
          </emma:emma>
        </inkml:annotationXML>
        <inkml:traceGroup>
          <inkml:annotationXML>
            <emma:emma xmlns:emma="http://www.w3.org/2003/04/emma" version="1.0">
              <emma:interpretation id="{C496BD96-6E0E-4B66-A07D-2D9CD91B0EEA}" emma:medium="tactile" emma:mode="ink">
                <msink:context xmlns:msink="http://schemas.microsoft.com/ink/2010/main" type="inkWord" rotatedBoundingBox="12259,15032 12274,15032 12274,15047 12259,15047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0 0 0</inkml:trace>
        </inkml:traceGroup>
        <inkml:traceGroup>
          <inkml:annotationXML>
            <emma:emma xmlns:emma="http://www.w3.org/2003/04/emma" version="1.0">
              <emma:interpretation id="{1F0F97B3-A243-4D64-AA56-96C2D498C142}" emma:medium="tactile" emma:mode="ink">
                <msink:context xmlns:msink="http://schemas.microsoft.com/ink/2010/main" type="inkWord" rotatedBoundingBox="15317,14721 15332,14721 15332,14736 15317,14736"/>
              </emma:interpretation>
              <emma:one-of disjunction-type="recognition" id="oneOf1">
                <emma:interpretation id="interp5" emma:lang="en-US" emma:confidence="0">
                  <emma:literal>...</emma:literal>
                </emma:interpretation>
                <emma:interpretation id="interp6" emma:lang="en-US" emma:confidence="0">
                  <emma:literal>&amp;</emma:literal>
                </emma:interpretation>
                <emma:interpretation id="interp7" emma:lang="en-US" emma:confidence="0">
                  <emma:literal>..</emma:literal>
                </emma:interpretation>
                <emma:interpretation id="interp8" emma:lang="en-US" emma:confidence="0">
                  <emma:literal>A</emma:literal>
                </emma:interpretation>
                <emma:interpretation id="interp9" emma:lang="en-US" emma:confidence="0">
                  <emma:literal>I</emma:literal>
                </emma:interpretation>
              </emma:one-of>
            </emma:emma>
          </inkml:annotationXML>
          <inkml:trace contextRef="#ctx0" brushRef="#br0" timeOffset="592.3548">3058-311 0</inkml:trace>
          <inkml:trace contextRef="#ctx0" brushRef="#br0" timeOffset="956.5736">3058-311 0</inkml:trace>
          <inkml:trace contextRef="#ctx0" brushRef="#br0" timeOffset="765.4589">3058-311 0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8-02-22T14:22:27.04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3BEFB06-680D-4078-8B93-759172AEFBFF}" emma:medium="tactile" emma:mode="ink">
          <msink:context xmlns:msink="http://schemas.microsoft.com/ink/2010/main" type="writingRegion" rotatedBoundingBox="11507,2643 11522,2643 11522,2669 11507,2669"/>
        </emma:interpretation>
      </emma:emma>
    </inkml:annotationXML>
    <inkml:traceGroup>
      <inkml:annotationXML>
        <emma:emma xmlns:emma="http://www.w3.org/2003/04/emma" version="1.0">
          <emma:interpretation id="{DCEA995B-56DD-41B1-9882-3BE50DF6D08C}" emma:medium="tactile" emma:mode="ink">
            <msink:context xmlns:msink="http://schemas.microsoft.com/ink/2010/main" type="paragraph" rotatedBoundingBox="11507,2643 11522,2643 11522,2669 11507,26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082A99D-1B4C-49D0-BDEF-7D2BCC325677}" emma:medium="tactile" emma:mode="ink">
              <msink:context xmlns:msink="http://schemas.microsoft.com/ink/2010/main" type="line" rotatedBoundingBox="11507,2643 11522,2643 11522,2669 11507,2669"/>
            </emma:interpretation>
          </emma:emma>
        </inkml:annotationXML>
        <inkml:traceGroup>
          <inkml:annotationXML>
            <emma:emma xmlns:emma="http://www.w3.org/2003/04/emma" version="1.0">
              <emma:interpretation id="{A28F8D38-F08D-4443-A3AE-87FA93BD64F4}" emma:medium="tactile" emma:mode="ink">
                <msink:context xmlns:msink="http://schemas.microsoft.com/ink/2010/main" type="inkWord" rotatedBoundingBox="11507,2643 11522,2643 11522,2669 11507,2669"/>
              </emma:interpretation>
              <emma:one-of disjunction-type="recognition" id="oneOf0">
                <emma:interpretation id="interp0" emma:lang="en-US" emma:confidence="0">
                  <emma:literal>of</emma:literal>
                </emma:interpretation>
                <emma:interpretation id="interp1" emma:lang="en-US" emma:confidence="0">
                  <emma:literal>I</emma:literal>
                </emma:interpretation>
                <emma:interpretation id="interp2" emma:lang="en-US" emma:confidence="0">
                  <emma:literal>t</emma:literal>
                </emma:interpretation>
                <emma:interpretation id="interp3" emma:lang="en-US" emma:confidence="0">
                  <emma:literal>i</emma:literal>
                </emma:interpretation>
                <emma:interpretation id="interp4" emma:lang="en-US" emma:confidence="0">
                  <emma:literal>hi</emma:literal>
                </emma:interpretation>
              </emma:one-of>
            </emma:emma>
          </inkml:annotationXML>
          <inkml:trace contextRef="#ctx0" brushRef="#br0">0 26 0,'0'-26'16</inkml:trace>
          <inkml:trace contextRef="#ctx0" brushRef="#br0" timeOffset="305.183">0 0 0</inkml:trace>
          <inkml:trace contextRef="#ctx0" brushRef="#br0" timeOffset="203.1218">0 0 0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8-03-08T14:41:35.54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4F300CD-F7F2-4280-BD19-2673814EBACD}" emma:medium="tactile" emma:mode="ink">
          <msink:context xmlns:msink="http://schemas.microsoft.com/ink/2010/main" type="writingRegion" rotatedBoundingBox="3101,12406 3116,12406 3116,12421 3101,12421"/>
        </emma:interpretation>
      </emma:emma>
    </inkml:annotationXML>
    <inkml:traceGroup>
      <inkml:annotationXML>
        <emma:emma xmlns:emma="http://www.w3.org/2003/04/emma" version="1.0">
          <emma:interpretation id="{6594E31C-310C-4DE0-82BF-D5C5C8A25F9D}" emma:medium="tactile" emma:mode="ink">
            <msink:context xmlns:msink="http://schemas.microsoft.com/ink/2010/main" type="paragraph" rotatedBoundingBox="3101,12406 3116,12406 3116,12421 3101,124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4F4F32E-A227-42E2-90DD-D2CDF094581F}" emma:medium="tactile" emma:mode="ink">
              <msink:context xmlns:msink="http://schemas.microsoft.com/ink/2010/main" type="line" rotatedBoundingBox="3101,12406 3116,12406 3116,12421 3101,12421"/>
            </emma:interpretation>
          </emma:emma>
        </inkml:annotationXML>
        <inkml:traceGroup>
          <inkml:annotationXML>
            <emma:emma xmlns:emma="http://www.w3.org/2003/04/emma" version="1.0">
              <emma:interpretation id="{F1B74C17-87D1-4938-AFA6-5F19DEF8F7ED}" emma:medium="tactile" emma:mode="ink">
                <msink:context xmlns:msink="http://schemas.microsoft.com/ink/2010/main" type="inkWord" rotatedBoundingBox="3101,12406 3116,12406 3116,12421 3101,12421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0 0 0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432094C-B6D6-45CB-955E-1363671570E8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EF3F265-9E86-4698-9F47-8EA950FFD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75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3F265-9E86-4698-9F47-8EA950FFDA7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512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3F265-9E86-4698-9F47-8EA950FFDA7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624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3F265-9E86-4698-9F47-8EA950FFDA7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49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3F265-9E86-4698-9F47-8EA950FFDA7D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752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3F265-9E86-4698-9F47-8EA950FFDA7D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068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3F265-9E86-4698-9F47-8EA950FFDA7D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939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3F265-9E86-4698-9F47-8EA950FFDA7D}" type="slidenum">
              <a:rPr lang="en-US" smtClean="0"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48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35EF-1C47-4ECE-A0D0-3D5F86E3D66D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EEE34C4-0513-4462-B434-0D0C39DEAC3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35EF-1C47-4ECE-A0D0-3D5F86E3D66D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E34C4-0513-4462-B434-0D0C39DEAC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35EF-1C47-4ECE-A0D0-3D5F86E3D66D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E34C4-0513-4462-B434-0D0C39DEAC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35EF-1C47-4ECE-A0D0-3D5F86E3D66D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E34C4-0513-4462-B434-0D0C39DEAC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35EF-1C47-4ECE-A0D0-3D5F86E3D66D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E34C4-0513-4462-B434-0D0C39DEAC3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35EF-1C47-4ECE-A0D0-3D5F86E3D66D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E34C4-0513-4462-B434-0D0C39DEAC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35EF-1C47-4ECE-A0D0-3D5F86E3D66D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E34C4-0513-4462-B434-0D0C39DEAC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35EF-1C47-4ECE-A0D0-3D5F86E3D66D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E34C4-0513-4462-B434-0D0C39DEAC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35EF-1C47-4ECE-A0D0-3D5F86E3D66D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E34C4-0513-4462-B434-0D0C39DEAC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35EF-1C47-4ECE-A0D0-3D5F86E3D66D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E34C4-0513-4462-B434-0D0C39DEAC3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35EF-1C47-4ECE-A0D0-3D5F86E3D66D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E34C4-0513-4462-B434-0D0C39DEAC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F0235EF-1C47-4ECE-A0D0-3D5F86E3D66D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EEE34C4-0513-4462-B434-0D0C39DEAC3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1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customXml" Target="../ink/ink2.xml"/><Relationship Id="rId4" Type="http://schemas.openxmlformats.org/officeDocument/2006/relationships/image" Target="../media/image3.emf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0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2.png"/><Relationship Id="rId4" Type="http://schemas.openxmlformats.org/officeDocument/2006/relationships/image" Target="../media/image34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21.png"/><Relationship Id="rId7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emf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Mrs. </a:t>
            </a:r>
            <a:r>
              <a:rPr lang="en-US" dirty="0" err="1" smtClean="0"/>
              <a:t>Charniauskaya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Chemical Quantities and stoichiometry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85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124200" y="533400"/>
            <a:ext cx="2438400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Substance</a:t>
            </a:r>
            <a:endParaRPr lang="en-US" sz="32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354594" y="3657600"/>
            <a:ext cx="18288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Diatomic Elements</a:t>
            </a:r>
            <a:endParaRPr lang="en-US" sz="24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981200" y="2819400"/>
            <a:ext cx="18288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Elements</a:t>
            </a:r>
            <a:endParaRPr lang="en-US" sz="24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5026937" y="2743200"/>
            <a:ext cx="2212063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Compounds</a:t>
            </a:r>
            <a:endParaRPr lang="en-US" sz="24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7086600" y="4495800"/>
            <a:ext cx="18288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Covalent Compounds</a:t>
            </a:r>
            <a:endParaRPr lang="en-US" sz="20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4251355" y="4538050"/>
            <a:ext cx="18288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Ionic Compounds</a:t>
            </a:r>
            <a:endParaRPr lang="en-US" sz="2000" b="1" dirty="0"/>
          </a:p>
        </p:txBody>
      </p:sp>
      <p:cxnSp>
        <p:nvCxnSpPr>
          <p:cNvPr id="11" name="Straight Arrow Connector 10"/>
          <p:cNvCxnSpPr>
            <a:stCxn id="4" idx="2"/>
            <a:endCxn id="6" idx="0"/>
          </p:cNvCxnSpPr>
          <p:nvPr/>
        </p:nvCxnSpPr>
        <p:spPr>
          <a:xfrm flipH="1">
            <a:off x="2895600" y="2133600"/>
            <a:ext cx="1447800" cy="6858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2"/>
            <a:endCxn id="7" idx="0"/>
          </p:cNvCxnSpPr>
          <p:nvPr/>
        </p:nvCxnSpPr>
        <p:spPr>
          <a:xfrm>
            <a:off x="4343400" y="2133600"/>
            <a:ext cx="1789569" cy="6096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2"/>
            <a:endCxn id="9" idx="0"/>
          </p:cNvCxnSpPr>
          <p:nvPr/>
        </p:nvCxnSpPr>
        <p:spPr>
          <a:xfrm flipH="1">
            <a:off x="5165755" y="3962400"/>
            <a:ext cx="967214" cy="57565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" idx="2"/>
            <a:endCxn id="8" idx="0"/>
          </p:cNvCxnSpPr>
          <p:nvPr/>
        </p:nvCxnSpPr>
        <p:spPr>
          <a:xfrm>
            <a:off x="6132969" y="3962400"/>
            <a:ext cx="1868031" cy="533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553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752600"/>
                <a:ext cx="8610600" cy="4373563"/>
              </a:xfrm>
            </p:spPr>
            <p:txBody>
              <a:bodyPr/>
              <a:lstStyle/>
              <a:p>
                <a:r>
                  <a:rPr lang="en-US" sz="2800" b="1" dirty="0">
                    <a:solidFill>
                      <a:schemeClr val="tx1"/>
                    </a:solidFill>
                  </a:rPr>
                  <a:t>N</a:t>
                </a:r>
                <a:r>
                  <a:rPr lang="en-US" sz="2800" b="1" baseline="-25000" dirty="0">
                    <a:solidFill>
                      <a:schemeClr val="tx1"/>
                    </a:solidFill>
                  </a:rPr>
                  <a:t>2(g) 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 +  3H</a:t>
                </a:r>
                <a:r>
                  <a:rPr lang="en-US" sz="2800" b="1" baseline="-25000" dirty="0">
                    <a:solidFill>
                      <a:schemeClr val="tx1"/>
                    </a:solidFill>
                  </a:rPr>
                  <a:t>2(g)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</a:rPr>
                  <a:t>   2 NH</a:t>
                </a:r>
                <a:r>
                  <a:rPr lang="en-US" sz="2800" b="1" baseline="-25000" dirty="0">
                    <a:solidFill>
                      <a:schemeClr val="tx1"/>
                    </a:solidFill>
                  </a:rPr>
                  <a:t>3(g)</a:t>
                </a:r>
              </a:p>
              <a:p>
                <a:endParaRPr lang="en-US" sz="2800" b="1" dirty="0" smtClean="0">
                  <a:solidFill>
                    <a:schemeClr val="tx1"/>
                  </a:solidFill>
                </a:endParaRPr>
              </a:p>
              <a:p>
                <a:r>
                  <a:rPr lang="en-US" sz="2800" b="1" dirty="0" smtClean="0">
                    <a:solidFill>
                      <a:schemeClr val="tx1"/>
                    </a:solidFill>
                  </a:rPr>
                  <a:t>What 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if you are given mass of nitrogen instead of 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moles 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of nitrogen? </a:t>
                </a:r>
                <a:endParaRPr lang="en-US" sz="2800" b="1" dirty="0" smtClean="0">
                  <a:solidFill>
                    <a:schemeClr val="tx1"/>
                  </a:solidFill>
                </a:endParaRPr>
              </a:p>
              <a:p>
                <a:endParaRPr lang="en-US" sz="2800" b="1" dirty="0" smtClean="0">
                  <a:solidFill>
                    <a:schemeClr val="tx1"/>
                  </a:solidFill>
                </a:endParaRPr>
              </a:p>
              <a:p>
                <a:r>
                  <a:rPr lang="en-US" sz="2800" b="1" dirty="0" smtClean="0">
                    <a:solidFill>
                      <a:schemeClr val="tx1"/>
                    </a:solidFill>
                  </a:rPr>
                  <a:t>What 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would you do?</a:t>
                </a:r>
                <a:endParaRPr lang="en-US" sz="2800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752600"/>
                <a:ext cx="8610600" cy="4373563"/>
              </a:xfrm>
              <a:blipFill rotWithShape="0">
                <a:blip r:embed="rId2"/>
                <a:stretch>
                  <a:fillRect t="-1534" r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77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>
                    <a:solidFill>
                      <a:schemeClr val="tx1"/>
                    </a:solidFill>
                  </a:rPr>
                  <a:t>How many moles of hydrogen will react with 15.6 </a:t>
                </a:r>
                <a:r>
                  <a:rPr lang="en-US" b="1" dirty="0" err="1">
                    <a:solidFill>
                      <a:schemeClr val="tx1"/>
                    </a:solidFill>
                  </a:rPr>
                  <a:t>mol</a:t>
                </a:r>
                <a:r>
                  <a:rPr lang="en-US" b="1" dirty="0">
                    <a:solidFill>
                      <a:schemeClr val="tx1"/>
                    </a:solidFill>
                  </a:rPr>
                  <a:t> of nitrogen?</a:t>
                </a:r>
              </a:p>
              <a:p>
                <a:endParaRPr lang="en-US" b="1" dirty="0">
                  <a:solidFill>
                    <a:schemeClr val="tx1"/>
                  </a:solidFill>
                </a:endParaRPr>
              </a:p>
              <a:p>
                <a:r>
                  <a:rPr lang="en-US" b="1" dirty="0">
                    <a:solidFill>
                      <a:schemeClr val="tx1"/>
                    </a:solidFill>
                  </a:rPr>
                  <a:t>N</a:t>
                </a:r>
                <a:r>
                  <a:rPr lang="en-US" b="1" baseline="-25000" dirty="0">
                    <a:solidFill>
                      <a:schemeClr val="tx1"/>
                    </a:solidFill>
                  </a:rPr>
                  <a:t>2(g) </a:t>
                </a:r>
                <a:r>
                  <a:rPr lang="en-US" b="1" dirty="0">
                    <a:solidFill>
                      <a:schemeClr val="tx1"/>
                    </a:solidFill>
                  </a:rPr>
                  <a:t> +  3H</a:t>
                </a:r>
                <a:r>
                  <a:rPr lang="en-US" b="1" baseline="-25000" dirty="0">
                    <a:solidFill>
                      <a:schemeClr val="tx1"/>
                    </a:solidFill>
                  </a:rPr>
                  <a:t>2(g)</a:t>
                </a:r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  2 NH</a:t>
                </a:r>
                <a:r>
                  <a:rPr lang="en-US" b="1" baseline="-25000" dirty="0">
                    <a:solidFill>
                      <a:schemeClr val="tx1"/>
                    </a:solidFill>
                  </a:rPr>
                  <a:t>3(g)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437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b="1" dirty="0"/>
              <a:t>Mass-mass calculations/Calculating the Mass of a </a:t>
            </a:r>
            <a:r>
              <a:rPr lang="en-US" sz="2700" b="1" dirty="0" smtClean="0"/>
              <a:t>Product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 smtClean="0">
                    <a:solidFill>
                      <a:schemeClr val="tx1"/>
                    </a:solidFill>
                  </a:rPr>
                  <a:t>Calculate mass of NH</a:t>
                </a:r>
                <a:r>
                  <a:rPr lang="en-US" b="1" baseline="-25000" dirty="0">
                    <a:solidFill>
                      <a:schemeClr val="tx1"/>
                    </a:solidFill>
                  </a:rPr>
                  <a:t>3</a:t>
                </a:r>
                <a:r>
                  <a:rPr lang="en-US" b="1" dirty="0">
                    <a:solidFill>
                      <a:schemeClr val="tx1"/>
                    </a:solidFill>
                  </a:rPr>
                  <a:t> produced by the reaction of 5.40 g of hydrogen with an excess of nitrogen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endParaRPr lang="en-US" b="1" dirty="0" smtClean="0">
                  <a:solidFill>
                    <a:schemeClr val="tx1"/>
                  </a:solidFill>
                </a:endParaRPr>
              </a:p>
              <a:p>
                <a:r>
                  <a:rPr lang="en-US" b="1" dirty="0">
                    <a:solidFill>
                      <a:schemeClr val="tx1"/>
                    </a:solidFill>
                  </a:rPr>
                  <a:t>mass of H</a:t>
                </a:r>
                <a:r>
                  <a:rPr lang="en-US" b="1" baseline="-25000" dirty="0">
                    <a:solidFill>
                      <a:schemeClr val="tx1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b="1" baseline="-25000" dirty="0">
                    <a:solidFill>
                      <a:schemeClr val="tx1"/>
                    </a:solidFill>
                  </a:rPr>
                  <a:t>   </a:t>
                </a:r>
                <a:r>
                  <a:rPr lang="en-US" b="1" dirty="0" err="1">
                    <a:solidFill>
                      <a:schemeClr val="tx1"/>
                    </a:solidFill>
                  </a:rPr>
                  <a:t>mol</a:t>
                </a:r>
                <a:r>
                  <a:rPr lang="en-US" b="1" dirty="0">
                    <a:solidFill>
                      <a:schemeClr val="tx1"/>
                    </a:solidFill>
                  </a:rPr>
                  <a:t> H</a:t>
                </a:r>
                <a:r>
                  <a:rPr lang="en-US" b="1" baseline="-25000" dirty="0">
                    <a:solidFill>
                      <a:schemeClr val="tx1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b="1" dirty="0" err="1">
                    <a:solidFill>
                      <a:schemeClr val="tx1"/>
                    </a:solidFill>
                  </a:rPr>
                  <a:t>mol</a:t>
                </a:r>
                <a:r>
                  <a:rPr lang="en-US" b="1" dirty="0">
                    <a:solidFill>
                      <a:schemeClr val="tx1"/>
                    </a:solidFill>
                  </a:rPr>
                  <a:t> NH</a:t>
                </a:r>
                <a:r>
                  <a:rPr lang="en-US" b="1" baseline="-25000" dirty="0">
                    <a:solidFill>
                      <a:schemeClr val="tx1"/>
                    </a:solidFill>
                  </a:rPr>
                  <a:t>3</a:t>
                </a:r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mass of NH</a:t>
                </a:r>
                <a:r>
                  <a:rPr lang="en-US" b="1" baseline="-25000" dirty="0">
                    <a:solidFill>
                      <a:schemeClr val="tx1"/>
                    </a:solidFill>
                  </a:rPr>
                  <a:t>3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b="1" dirty="0" smtClean="0">
                    <a:solidFill>
                      <a:schemeClr val="tx1"/>
                    </a:solidFill>
                  </a:rPr>
                  <a:t>Step 1: Write and balance chemical equation</a:t>
                </a:r>
              </a:p>
              <a:p>
                <a:endParaRPr lang="en-US" b="1" dirty="0">
                  <a:solidFill>
                    <a:schemeClr val="tx1"/>
                  </a:solidFill>
                </a:endParaRPr>
              </a:p>
              <a:p>
                <a:r>
                  <a:rPr lang="en-US" b="1" dirty="0">
                    <a:solidFill>
                      <a:schemeClr val="tx1"/>
                    </a:solidFill>
                  </a:rPr>
                  <a:t>   	N</a:t>
                </a:r>
                <a:r>
                  <a:rPr lang="en-US" b="1" baseline="-25000" dirty="0">
                    <a:solidFill>
                      <a:schemeClr val="tx1"/>
                    </a:solidFill>
                  </a:rPr>
                  <a:t>2(g) </a:t>
                </a:r>
                <a:r>
                  <a:rPr lang="en-US" b="1" dirty="0">
                    <a:solidFill>
                      <a:schemeClr val="tx1"/>
                    </a:solidFill>
                  </a:rPr>
                  <a:t> +  3H</a:t>
                </a:r>
                <a:r>
                  <a:rPr lang="en-US" b="1" baseline="-25000" dirty="0">
                    <a:solidFill>
                      <a:schemeClr val="tx1"/>
                    </a:solidFill>
                  </a:rPr>
                  <a:t>2(g)</a:t>
                </a:r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  2 NH</a:t>
                </a:r>
                <a:r>
                  <a:rPr lang="en-US" b="1" baseline="-25000" dirty="0">
                    <a:solidFill>
                      <a:schemeClr val="tx1"/>
                    </a:solidFill>
                  </a:rPr>
                  <a:t>3(g</a:t>
                </a:r>
                <a:r>
                  <a:rPr lang="en-US" b="1" baseline="-25000" dirty="0" smtClean="0">
                    <a:solidFill>
                      <a:schemeClr val="tx1"/>
                    </a:solidFill>
                  </a:rPr>
                  <a:t>)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116" r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035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>
                    <a:solidFill>
                      <a:schemeClr val="tx1"/>
                    </a:solidFill>
                  </a:rPr>
                  <a:t>N</a:t>
                </a:r>
                <a:r>
                  <a:rPr lang="en-US" b="1" baseline="-25000" dirty="0">
                    <a:solidFill>
                      <a:schemeClr val="tx1"/>
                    </a:solidFill>
                  </a:rPr>
                  <a:t>2(g) </a:t>
                </a:r>
                <a:r>
                  <a:rPr lang="en-US" b="1" dirty="0">
                    <a:solidFill>
                      <a:schemeClr val="tx1"/>
                    </a:solidFill>
                  </a:rPr>
                  <a:t> +  3H</a:t>
                </a:r>
                <a:r>
                  <a:rPr lang="en-US" b="1" baseline="-25000" dirty="0">
                    <a:solidFill>
                      <a:schemeClr val="tx1"/>
                    </a:solidFill>
                  </a:rPr>
                  <a:t>2(g)</a:t>
                </a:r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  2 NH</a:t>
                </a:r>
                <a:r>
                  <a:rPr lang="en-US" b="1" baseline="-25000" dirty="0">
                    <a:solidFill>
                      <a:schemeClr val="tx1"/>
                    </a:solidFill>
                  </a:rPr>
                  <a:t>3(g</a:t>
                </a:r>
                <a:r>
                  <a:rPr lang="en-US" b="1" baseline="-25000" dirty="0" smtClean="0">
                    <a:solidFill>
                      <a:schemeClr val="tx1"/>
                    </a:solidFill>
                  </a:rPr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b="-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676400"/>
                <a:ext cx="8610600" cy="5029200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 smtClean="0">
                    <a:solidFill>
                      <a:schemeClr val="tx1"/>
                    </a:solidFill>
                  </a:rPr>
                  <a:t>Step 2: Convert mass of H</a:t>
                </a:r>
                <a:r>
                  <a:rPr lang="en-US" b="1" baseline="-25000" dirty="0" smtClean="0">
                    <a:solidFill>
                      <a:schemeClr val="tx1"/>
                    </a:solidFill>
                  </a:rPr>
                  <a:t>2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 into moles of H</a:t>
                </a:r>
                <a:r>
                  <a:rPr lang="en-US" b="1" baseline="-25000" dirty="0" smtClean="0">
                    <a:solidFill>
                      <a:schemeClr val="tx1"/>
                    </a:solidFill>
                  </a:rPr>
                  <a:t>2.</a:t>
                </a:r>
              </a:p>
              <a:p>
                <a:endParaRPr lang="en-US" b="1" baseline="-25000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𝟒𝟎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𝑯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𝒎𝒐𝒍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𝑯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𝑯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.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𝟕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𝒎𝒐𝒍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𝑯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b="1" dirty="0" smtClean="0">
                    <a:solidFill>
                      <a:schemeClr val="tx1"/>
                    </a:solidFill>
                  </a:rPr>
                  <a:t>Step 3: Convert moles of H</a:t>
                </a:r>
                <a:r>
                  <a:rPr lang="en-US" b="1" baseline="-25000" dirty="0" smtClean="0">
                    <a:solidFill>
                      <a:schemeClr val="tx1"/>
                    </a:solidFill>
                  </a:rPr>
                  <a:t>2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 into moles of NH</a:t>
                </a:r>
                <a:r>
                  <a:rPr lang="en-US" b="1" baseline="-25000" dirty="0" smtClean="0">
                    <a:solidFill>
                      <a:schemeClr val="tx1"/>
                    </a:solidFill>
                  </a:rPr>
                  <a:t>3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 using the mole ratio from the equation.</a:t>
                </a:r>
              </a:p>
              <a:p>
                <a:r>
                  <a:rPr lang="en-US" b="1" dirty="0" smtClean="0">
                    <a:solidFill>
                      <a:schemeClr val="tx1"/>
                    </a:solidFill>
                  </a:rPr>
                  <a:t>3 </a:t>
                </a:r>
                <a:r>
                  <a:rPr lang="en-US" b="1" dirty="0" err="1" smtClean="0">
                    <a:solidFill>
                      <a:schemeClr val="tx1"/>
                    </a:solidFill>
                  </a:rPr>
                  <a:t>mol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 H</a:t>
                </a:r>
                <a:r>
                  <a:rPr lang="en-US" b="1" baseline="-25000" dirty="0" smtClean="0">
                    <a:solidFill>
                      <a:schemeClr val="tx1"/>
                    </a:solidFill>
                  </a:rPr>
                  <a:t>2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 : 2 </a:t>
                </a:r>
                <a:r>
                  <a:rPr lang="en-US" b="1" dirty="0" err="1" smtClean="0">
                    <a:solidFill>
                      <a:schemeClr val="tx1"/>
                    </a:solidFill>
                  </a:rPr>
                  <a:t>mol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 NH</a:t>
                </a:r>
                <a:r>
                  <a:rPr lang="en-US" b="1" baseline="-25000" dirty="0" smtClean="0">
                    <a:solidFill>
                      <a:schemeClr val="tx1"/>
                    </a:solidFill>
                  </a:rPr>
                  <a:t>3 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b="1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𝟕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𝒎𝒐𝒍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𝑯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den>
                    </m:f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𝒎𝒐𝒍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𝑵𝑯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num>
                      <m:den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𝒎𝒐𝒍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𝑯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𝟏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.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𝟖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𝒎𝒐𝒍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𝑵𝑯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</m:sub>
                    </m:sSub>
                  </m:oMath>
                </a14:m>
                <a:endParaRPr lang="en-US" b="1" dirty="0" smtClean="0"/>
              </a:p>
              <a:p>
                <a:endParaRPr lang="en-US" b="1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676400"/>
                <a:ext cx="8610600" cy="5029200"/>
              </a:xfrm>
              <a:blipFill rotWithShape="1">
                <a:blip r:embed="rId3"/>
                <a:stretch>
                  <a:fillRect t="-970" r="-1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3177654" y="3125337"/>
            <a:ext cx="2895600" cy="457200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/>
              <a:t>Molar mass of H</a:t>
            </a:r>
            <a:r>
              <a:rPr lang="en-US" sz="2400" b="1" baseline="-25000" dirty="0" smtClean="0"/>
              <a:t>2</a:t>
            </a:r>
            <a:endParaRPr lang="en-US" sz="2400" b="1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2568054" y="3200400"/>
            <a:ext cx="609600" cy="1524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3190164" y="4800600"/>
            <a:ext cx="2895600" cy="457200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/>
              <a:t>Mole ratio</a:t>
            </a:r>
            <a:endParaRPr lang="en-US" sz="2400" b="1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491854" y="5029200"/>
            <a:ext cx="685800" cy="26917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199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>
                    <a:solidFill>
                      <a:schemeClr val="tx1"/>
                    </a:solidFill>
                  </a:rPr>
                  <a:t>N</a:t>
                </a:r>
                <a:r>
                  <a:rPr lang="en-US" b="1" baseline="-25000" dirty="0">
                    <a:solidFill>
                      <a:schemeClr val="tx1"/>
                    </a:solidFill>
                  </a:rPr>
                  <a:t>2(g) </a:t>
                </a:r>
                <a:r>
                  <a:rPr lang="en-US" b="1" dirty="0">
                    <a:solidFill>
                      <a:schemeClr val="tx1"/>
                    </a:solidFill>
                  </a:rPr>
                  <a:t> +  3H</a:t>
                </a:r>
                <a:r>
                  <a:rPr lang="en-US" b="1" baseline="-25000" dirty="0">
                    <a:solidFill>
                      <a:schemeClr val="tx1"/>
                    </a:solidFill>
                  </a:rPr>
                  <a:t>2(g)</a:t>
                </a:r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  2 NH</a:t>
                </a:r>
                <a:r>
                  <a:rPr lang="en-US" b="1" baseline="-25000" dirty="0">
                    <a:solidFill>
                      <a:schemeClr val="tx1"/>
                    </a:solidFill>
                  </a:rPr>
                  <a:t>3(g</a:t>
                </a:r>
                <a:r>
                  <a:rPr lang="en-US" b="1" baseline="-25000" dirty="0" smtClean="0">
                    <a:solidFill>
                      <a:schemeClr val="tx1"/>
                    </a:solidFill>
                  </a:rPr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b="-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>
                    <a:solidFill>
                      <a:schemeClr val="tx1"/>
                    </a:solidFill>
                  </a:rPr>
                  <a:t>Step 4: Convert moles of NH</a:t>
                </a:r>
                <a:r>
                  <a:rPr lang="en-US" b="1" baseline="-25000" dirty="0">
                    <a:solidFill>
                      <a:schemeClr val="tx1"/>
                    </a:solidFill>
                  </a:rPr>
                  <a:t>3</a:t>
                </a:r>
                <a:r>
                  <a:rPr lang="en-US" b="1" dirty="0">
                    <a:solidFill>
                      <a:schemeClr val="tx1"/>
                    </a:solidFill>
                  </a:rPr>
                  <a:t> into mass (g) of NH</a:t>
                </a:r>
                <a:r>
                  <a:rPr lang="en-US" b="1" baseline="-25000" dirty="0">
                    <a:solidFill>
                      <a:schemeClr val="tx1"/>
                    </a:solidFill>
                  </a:rPr>
                  <a:t>3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endParaRPr lang="en-US" b="1" dirty="0">
                  <a:solidFill>
                    <a:schemeClr val="tx1"/>
                  </a:solidFill>
                </a:endParaRPr>
              </a:p>
              <a:p>
                <a:endParaRPr lang="en-US" b="1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𝟖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𝒎𝒐𝒍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𝑵𝑯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num>
                      <m:den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den>
                    </m:f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𝑵𝑯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num>
                      <m:den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𝒎𝒐𝒍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𝑵𝑯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den>
                    </m:f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𝟑𝟎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.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𝟔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𝒈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𝑵𝑯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endParaRPr lang="en-US" dirty="0" smtClean="0">
                  <a:solidFill>
                    <a:schemeClr val="tx1"/>
                  </a:solidFill>
                </a:endParaRPr>
              </a:p>
              <a:p>
                <a:r>
                  <a:rPr lang="en-US" b="1" dirty="0">
                    <a:solidFill>
                      <a:schemeClr val="tx1"/>
                    </a:solidFill>
                  </a:rPr>
                  <a:t>mass NH</a:t>
                </a:r>
                <a:r>
                  <a:rPr lang="en-US" b="1" baseline="-25000" dirty="0">
                    <a:solidFill>
                      <a:schemeClr val="tx1"/>
                    </a:solidFill>
                  </a:rPr>
                  <a:t>3</a:t>
                </a:r>
                <a:r>
                  <a:rPr lang="en-US" b="1" dirty="0">
                    <a:solidFill>
                      <a:schemeClr val="tx1"/>
                    </a:solidFill>
                  </a:rPr>
                  <a:t> = 30.6 g NH</a:t>
                </a:r>
                <a:r>
                  <a:rPr lang="en-US" b="1" baseline="-25000" dirty="0">
                    <a:solidFill>
                      <a:schemeClr val="tx1"/>
                    </a:solidFill>
                  </a:rPr>
                  <a:t>3</a:t>
                </a:r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 smtClean="0">
                  <a:solidFill>
                    <a:schemeClr val="tx1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1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4114800" y="2209800"/>
            <a:ext cx="3124200" cy="6858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/>
              <a:t>Molar mass of NH</a:t>
            </a:r>
            <a:r>
              <a:rPr lang="en-US" sz="2400" b="1" baseline="-25000" dirty="0" smtClean="0"/>
              <a:t>3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292136" y="2506639"/>
            <a:ext cx="822664" cy="6096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864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>
                    <a:solidFill>
                      <a:schemeClr val="tx1"/>
                    </a:solidFill>
                  </a:rPr>
                  <a:t>N</a:t>
                </a:r>
                <a:r>
                  <a:rPr lang="en-US" b="1" baseline="-25000" dirty="0">
                    <a:solidFill>
                      <a:schemeClr val="tx1"/>
                    </a:solidFill>
                  </a:rPr>
                  <a:t>2(g) </a:t>
                </a:r>
                <a:r>
                  <a:rPr lang="en-US" b="1" dirty="0">
                    <a:solidFill>
                      <a:schemeClr val="tx1"/>
                    </a:solidFill>
                  </a:rPr>
                  <a:t> +  3H</a:t>
                </a:r>
                <a:r>
                  <a:rPr lang="en-US" b="1" baseline="-25000" dirty="0">
                    <a:solidFill>
                      <a:schemeClr val="tx1"/>
                    </a:solidFill>
                  </a:rPr>
                  <a:t>2(g)</a:t>
                </a:r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  2 NH</a:t>
                </a:r>
                <a:r>
                  <a:rPr lang="en-US" b="1" baseline="-25000" dirty="0">
                    <a:solidFill>
                      <a:schemeClr val="tx1"/>
                    </a:solidFill>
                  </a:rPr>
                  <a:t>3(g</a:t>
                </a:r>
                <a:r>
                  <a:rPr lang="en-US" b="1" baseline="-25000" dirty="0" smtClean="0">
                    <a:solidFill>
                      <a:schemeClr val="tx1"/>
                    </a:solidFill>
                  </a:rPr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b="-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752600"/>
                <a:ext cx="8610600" cy="4953000"/>
              </a:xfrm>
            </p:spPr>
            <p:txBody>
              <a:bodyPr/>
              <a:lstStyle/>
              <a:p>
                <a:endParaRPr lang="en-US" b="1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en-US" b="1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en-US" b="1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𝟒𝟎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𝑯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𝒎𝒐𝒍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𝑯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𝑯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𝒎𝒐𝒍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𝑵𝑯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num>
                      <m:den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𝒎𝒐𝒍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𝑯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𝑵𝑯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num>
                      <m:den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𝒎𝒐𝒍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𝑵𝑯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den>
                    </m:f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𝟑𝟎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</a:rPr>
                      <m:t>𝟔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𝑵𝑯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752600"/>
                <a:ext cx="8610600" cy="4953000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ket 3"/>
          <p:cNvSpPr/>
          <p:nvPr/>
        </p:nvSpPr>
        <p:spPr>
          <a:xfrm rot="16200000">
            <a:off x="1712128" y="1609601"/>
            <a:ext cx="285503" cy="2857500"/>
          </a:xfrm>
          <a:prstGeom prst="righ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ket 6"/>
          <p:cNvSpPr/>
          <p:nvPr/>
        </p:nvSpPr>
        <p:spPr>
          <a:xfrm rot="5400000">
            <a:off x="4068288" y="3452493"/>
            <a:ext cx="228600" cy="1202377"/>
          </a:xfrm>
          <a:prstGeom prst="righ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ket 7"/>
          <p:cNvSpPr/>
          <p:nvPr/>
        </p:nvSpPr>
        <p:spPr>
          <a:xfrm rot="16200000">
            <a:off x="5534148" y="2314451"/>
            <a:ext cx="285505" cy="1447801"/>
          </a:xfrm>
          <a:prstGeom prst="righ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04800" y="2133600"/>
            <a:ext cx="3048000" cy="533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/>
              <a:t>mass (g) H</a:t>
            </a:r>
            <a:r>
              <a:rPr lang="en-US" b="1" baseline="-25000"/>
              <a:t>2</a:t>
            </a:r>
            <a:r>
              <a:rPr lang="en-US" b="1"/>
              <a:t>        mol H</a:t>
            </a:r>
            <a:r>
              <a:rPr lang="en-US" b="1" baseline="-25000"/>
              <a:t>2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3352800" y="4472782"/>
            <a:ext cx="1905000" cy="1881979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Mole ratio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from </a:t>
            </a:r>
            <a:r>
              <a:rPr lang="en-US" b="1" dirty="0" smtClean="0">
                <a:solidFill>
                  <a:schemeClr val="tx1"/>
                </a:solidFill>
              </a:rPr>
              <a:t>equation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854879" y="2400300"/>
            <a:ext cx="43112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4419601" y="1981199"/>
            <a:ext cx="3124200" cy="609597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mol</a:t>
            </a:r>
            <a:r>
              <a:rPr lang="en-US" b="1" dirty="0"/>
              <a:t> NH</a:t>
            </a:r>
            <a:r>
              <a:rPr lang="en-US" b="1" baseline="-25000" dirty="0"/>
              <a:t>3 </a:t>
            </a:r>
            <a:r>
              <a:rPr lang="en-US" b="1" dirty="0"/>
              <a:t>       mass (g) NH</a:t>
            </a:r>
            <a:r>
              <a:rPr lang="en-US" b="1" baseline="-25000" dirty="0"/>
              <a:t>3</a:t>
            </a:r>
            <a:endParaRPr lang="en-US" b="1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486400" y="2286000"/>
            <a:ext cx="43112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418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1" grpId="0" animBg="1"/>
      <p:bldP spid="12" grpId="0" animBg="1"/>
      <p:bldP spid="15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752600"/>
                <a:ext cx="8458200" cy="4373563"/>
              </a:xfrm>
            </p:spPr>
            <p:txBody>
              <a:bodyPr>
                <a:normAutofit/>
              </a:bodyPr>
              <a:lstStyle/>
              <a:p>
                <a:r>
                  <a:rPr lang="en-US" sz="2800" b="1" dirty="0">
                    <a:solidFill>
                      <a:schemeClr val="tx1"/>
                    </a:solidFill>
                  </a:rPr>
                  <a:t>N</a:t>
                </a:r>
                <a:r>
                  <a:rPr lang="en-US" sz="2800" b="1" baseline="-25000" dirty="0">
                    <a:solidFill>
                      <a:schemeClr val="tx1"/>
                    </a:solidFill>
                  </a:rPr>
                  <a:t>2(g) 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 +  3H</a:t>
                </a:r>
                <a:r>
                  <a:rPr lang="en-US" sz="2800" b="1" baseline="-25000" dirty="0">
                    <a:solidFill>
                      <a:schemeClr val="tx1"/>
                    </a:solidFill>
                  </a:rPr>
                  <a:t>2(g)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</a:rPr>
                  <a:t>   2 NH</a:t>
                </a:r>
                <a:r>
                  <a:rPr lang="en-US" sz="2800" b="1" baseline="-25000" dirty="0">
                    <a:solidFill>
                      <a:schemeClr val="tx1"/>
                    </a:solidFill>
                  </a:rPr>
                  <a:t>3(g)</a:t>
                </a:r>
              </a:p>
              <a:p>
                <a:endParaRPr lang="en-US" sz="2800" b="1" dirty="0" smtClean="0">
                  <a:solidFill>
                    <a:schemeClr val="tx1"/>
                  </a:solidFill>
                </a:endParaRPr>
              </a:p>
              <a:p>
                <a:r>
                  <a:rPr lang="en-US" sz="2800" b="1" dirty="0" smtClean="0">
                    <a:solidFill>
                      <a:schemeClr val="tx1"/>
                    </a:solidFill>
                  </a:rPr>
                  <a:t>What 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if 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you 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are given volume of the 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reactant (gas)? 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What would you do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?</a:t>
                </a:r>
              </a:p>
              <a:p>
                <a:endParaRPr lang="en-US" sz="2800" dirty="0" smtClean="0"/>
              </a:p>
              <a:p>
                <a:endParaRPr lang="en-US" sz="2800" dirty="0"/>
              </a:p>
              <a:p>
                <a:r>
                  <a:rPr lang="en-US" sz="2800" b="1" dirty="0">
                    <a:solidFill>
                      <a:schemeClr val="tx1"/>
                    </a:solidFill>
                  </a:rPr>
                  <a:t>What if 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you 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are given number of particles of the reactant? What would you do?</a:t>
                </a:r>
                <a:endParaRPr lang="en-US" sz="2800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752600"/>
                <a:ext cx="8458200" cy="4373563"/>
              </a:xfrm>
              <a:blipFill rotWithShape="1">
                <a:blip r:embed="rId2"/>
                <a:stretch>
                  <a:fillRect t="-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671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Limiting Reagent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86800" cy="4191000"/>
          </a:xfrm>
        </p:spPr>
        <p:txBody>
          <a:bodyPr>
            <a:normAutofit fontScale="925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In a chemical reaction, an insufficient quantity of </a:t>
            </a:r>
            <a:r>
              <a:rPr lang="en-US" b="1" dirty="0" smtClean="0">
                <a:solidFill>
                  <a:schemeClr val="tx1"/>
                </a:solidFill>
              </a:rPr>
              <a:t>one </a:t>
            </a:r>
            <a:r>
              <a:rPr lang="en-US" b="1" dirty="0">
                <a:solidFill>
                  <a:schemeClr val="tx1"/>
                </a:solidFill>
              </a:rPr>
              <a:t>of the reactants will limit the amount of </a:t>
            </a:r>
            <a:r>
              <a:rPr lang="en-US" b="1" dirty="0" smtClean="0">
                <a:solidFill>
                  <a:schemeClr val="tx1"/>
                </a:solidFill>
              </a:rPr>
              <a:t>product formed.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b="1" u="sng" dirty="0">
                <a:solidFill>
                  <a:schemeClr val="tx1"/>
                </a:solidFill>
              </a:rPr>
              <a:t>The </a:t>
            </a:r>
            <a:r>
              <a:rPr lang="en-US" b="1" u="sng" dirty="0" smtClean="0">
                <a:solidFill>
                  <a:schemeClr val="tx1"/>
                </a:solidFill>
              </a:rPr>
              <a:t>maximum possible amount </a:t>
            </a:r>
            <a:r>
              <a:rPr lang="en-US" b="1" u="sng" dirty="0">
                <a:solidFill>
                  <a:schemeClr val="tx1"/>
                </a:solidFill>
              </a:rPr>
              <a:t>of product formed in a reaction </a:t>
            </a:r>
            <a:r>
              <a:rPr lang="en-US" b="1" u="sng" dirty="0" smtClean="0">
                <a:solidFill>
                  <a:schemeClr val="tx1"/>
                </a:solidFill>
              </a:rPr>
              <a:t>must be calculated from the amount </a:t>
            </a:r>
            <a:r>
              <a:rPr lang="en-US" b="1" u="sng" dirty="0">
                <a:solidFill>
                  <a:schemeClr val="tx1"/>
                </a:solidFill>
              </a:rPr>
              <a:t>of limiting reagent</a:t>
            </a:r>
            <a:r>
              <a:rPr lang="en-US" b="1" u="sng" dirty="0" smtClean="0">
                <a:solidFill>
                  <a:schemeClr val="tx1"/>
                </a:solidFill>
              </a:rPr>
              <a:t>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b="1" u="sng" dirty="0">
                <a:solidFill>
                  <a:schemeClr val="tx1"/>
                </a:solidFill>
              </a:rPr>
              <a:t>Limiting reagent </a:t>
            </a:r>
            <a:r>
              <a:rPr lang="en-US" b="1" dirty="0">
                <a:solidFill>
                  <a:schemeClr val="tx1"/>
                </a:solidFill>
              </a:rPr>
              <a:t>is a completely </a:t>
            </a:r>
            <a:r>
              <a:rPr lang="en-US" b="1" u="sng" dirty="0">
                <a:solidFill>
                  <a:schemeClr val="tx1"/>
                </a:solidFill>
              </a:rPr>
              <a:t>used up </a:t>
            </a:r>
            <a:r>
              <a:rPr lang="en-US" b="1" dirty="0" smtClean="0">
                <a:solidFill>
                  <a:schemeClr val="tx1"/>
                </a:solidFill>
              </a:rPr>
              <a:t>during reaction and limits the product formation.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b="1" u="sng" dirty="0">
                <a:solidFill>
                  <a:schemeClr val="tx1"/>
                </a:solidFill>
              </a:rPr>
              <a:t>Excess reagent</a:t>
            </a:r>
            <a:r>
              <a:rPr lang="en-US" b="1" dirty="0">
                <a:solidFill>
                  <a:schemeClr val="tx1"/>
                </a:solidFill>
              </a:rPr>
              <a:t> is a </a:t>
            </a:r>
            <a:r>
              <a:rPr lang="en-US" b="1" u="sng" dirty="0">
                <a:solidFill>
                  <a:schemeClr val="tx1"/>
                </a:solidFill>
              </a:rPr>
              <a:t>left over </a:t>
            </a:r>
            <a:r>
              <a:rPr lang="en-US" b="1" dirty="0">
                <a:solidFill>
                  <a:schemeClr val="tx1"/>
                </a:solidFill>
              </a:rPr>
              <a:t>reagent.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67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/>
              <a:t>Determining the limiting </a:t>
            </a:r>
            <a:r>
              <a:rPr lang="en-US" b="1" u="sng" dirty="0" smtClean="0"/>
              <a:t>reagent </a:t>
            </a:r>
            <a:r>
              <a:rPr lang="en-US" b="1" u="sng" dirty="0"/>
              <a:t>in a </a:t>
            </a:r>
            <a:r>
              <a:rPr lang="en-US" b="1" u="sng" dirty="0" smtClean="0"/>
              <a:t>reaction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Copper reacts with sulfur to form copper (I) sulfide. What is a limiting reagent when 80.0 g Cu reacts with 25.0 g of S</a:t>
            </a:r>
            <a:r>
              <a:rPr lang="en-US" b="1" dirty="0" smtClean="0">
                <a:solidFill>
                  <a:schemeClr val="tx1"/>
                </a:solidFill>
              </a:rPr>
              <a:t>?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mass Cu = 80.0 g </a:t>
            </a:r>
            <a:r>
              <a:rPr lang="en-US" b="1" dirty="0" smtClean="0">
                <a:solidFill>
                  <a:schemeClr val="tx1"/>
                </a:solidFill>
              </a:rPr>
              <a:t>Cu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mass S = 25.0 g </a:t>
            </a:r>
            <a:r>
              <a:rPr lang="en-US" b="1" dirty="0" smtClean="0">
                <a:solidFill>
                  <a:schemeClr val="tx1"/>
                </a:solidFill>
              </a:rPr>
              <a:t>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Limiting reagent - ?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12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752600"/>
                <a:ext cx="8686800" cy="4724400"/>
              </a:xfrm>
            </p:spPr>
            <p:txBody>
              <a:bodyPr>
                <a:normAutofit lnSpcReduction="10000"/>
              </a:bodyPr>
              <a:lstStyle/>
              <a:p>
                <a:pPr lvl="0"/>
                <a:r>
                  <a:rPr lang="en-US" b="1" dirty="0" smtClean="0">
                    <a:solidFill>
                      <a:schemeClr val="tx1"/>
                    </a:solidFill>
                  </a:rPr>
                  <a:t>1. Write and balance chemical equation for the reaction.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b="1" dirty="0">
                    <a:solidFill>
                      <a:schemeClr val="tx1"/>
                    </a:solidFill>
                  </a:rPr>
                  <a:t>2Cu</a:t>
                </a:r>
                <a:r>
                  <a:rPr lang="en-US" b="1" baseline="-25000" dirty="0">
                    <a:solidFill>
                      <a:schemeClr val="tx1"/>
                    </a:solidFill>
                  </a:rPr>
                  <a:t>(s)</a:t>
                </a:r>
                <a:r>
                  <a:rPr lang="en-US" b="1" dirty="0">
                    <a:solidFill>
                      <a:schemeClr val="tx1"/>
                    </a:solidFill>
                  </a:rPr>
                  <a:t> + S</a:t>
                </a:r>
                <a:r>
                  <a:rPr lang="en-US" b="1" baseline="-25000" dirty="0">
                    <a:solidFill>
                      <a:schemeClr val="tx1"/>
                    </a:solidFill>
                  </a:rPr>
                  <a:t>(s) </a:t>
                </a:r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Cu</a:t>
                </a:r>
                <a:r>
                  <a:rPr lang="en-US" b="1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en-US" b="1" dirty="0">
                    <a:solidFill>
                      <a:schemeClr val="tx1"/>
                    </a:solidFill>
                  </a:rPr>
                  <a:t>S</a:t>
                </a:r>
                <a:r>
                  <a:rPr lang="en-US" b="1" baseline="-25000" dirty="0">
                    <a:solidFill>
                      <a:schemeClr val="tx1"/>
                    </a:solidFill>
                  </a:rPr>
                  <a:t>(s</a:t>
                </a:r>
                <a:r>
                  <a:rPr lang="en-US" b="1" baseline="-25000" dirty="0" smtClean="0">
                    <a:solidFill>
                      <a:schemeClr val="tx1"/>
                    </a:solidFill>
                  </a:rPr>
                  <a:t>) 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b="1" baseline="-25000" dirty="0">
                  <a:solidFill>
                    <a:schemeClr val="tx1"/>
                  </a:solidFill>
                </a:endParaRPr>
              </a:p>
              <a:p>
                <a:pPr lvl="0"/>
                <a:r>
                  <a:rPr lang="en-US" b="1" dirty="0">
                    <a:solidFill>
                      <a:schemeClr val="tx1"/>
                    </a:solidFill>
                  </a:rPr>
                  <a:t>2. Find the number of moles of each reactant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b="1" dirty="0">
                    <a:solidFill>
                      <a:schemeClr val="tx1"/>
                    </a:solidFill>
                  </a:rPr>
                  <a:t>mass Cu (g)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b="1" dirty="0" err="1">
                    <a:solidFill>
                      <a:schemeClr val="tx1"/>
                    </a:solidFill>
                  </a:rPr>
                  <a:t>mol</a:t>
                </a:r>
                <a:r>
                  <a:rPr lang="en-US" b="1" dirty="0">
                    <a:solidFill>
                      <a:schemeClr val="tx1"/>
                    </a:solidFill>
                  </a:rPr>
                  <a:t> Cu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b="1" dirty="0">
                    <a:solidFill>
                      <a:schemeClr val="tx1"/>
                    </a:solidFill>
                  </a:rPr>
                  <a:t>mass S (g)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b="1" dirty="0" err="1">
                    <a:solidFill>
                      <a:schemeClr val="tx1"/>
                    </a:solidFill>
                  </a:rPr>
                  <a:t>mol</a:t>
                </a:r>
                <a:r>
                  <a:rPr lang="en-US" b="1" dirty="0">
                    <a:solidFill>
                      <a:schemeClr val="tx1"/>
                    </a:solidFill>
                  </a:rPr>
                  <a:t> S</a:t>
                </a:r>
              </a:p>
              <a:p>
                <a:endParaRPr lang="en-US" b="1" baseline="-25000" dirty="0" smtClean="0">
                  <a:solidFill>
                    <a:schemeClr val="tx1"/>
                  </a:solidFill>
                </a:endParaRPr>
              </a:p>
              <a:p>
                <a:r>
                  <a:rPr lang="en-US" b="1" dirty="0">
                    <a:solidFill>
                      <a:schemeClr val="tx1"/>
                    </a:solidFill>
                  </a:rPr>
                  <a:t>mol Cu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𝟖𝟎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𝒈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𝑪𝒖</m:t>
                        </m:r>
                      </m:num>
                      <m:den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den>
                    </m:f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𝒎𝒐𝒍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𝑪𝒖</m:t>
                        </m:r>
                      </m:num>
                      <m:den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𝟔𝟑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.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𝟓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𝒈𝑪𝒖</m:t>
                        </m:r>
                      </m:den>
                    </m:f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𝟏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.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𝟐𝟔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𝒎𝒐𝒍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𝑪𝒖</m:t>
                    </m:r>
                  </m:oMath>
                </a14:m>
                <a:endParaRPr lang="en-US" b="1" dirty="0" smtClean="0">
                  <a:solidFill>
                    <a:schemeClr val="tx1"/>
                  </a:solidFill>
                  <a:ea typeface="Cambria Math"/>
                </a:endParaRPr>
              </a:p>
              <a:p>
                <a:endParaRPr lang="en-US" b="1" dirty="0" smtClean="0">
                  <a:solidFill>
                    <a:schemeClr val="tx1"/>
                  </a:solidFill>
                  <a:ea typeface="Cambria Math"/>
                </a:endParaRPr>
              </a:p>
              <a:p>
                <a:r>
                  <a:rPr lang="en-US" b="1" dirty="0" smtClean="0">
                    <a:solidFill>
                      <a:schemeClr val="tx1"/>
                    </a:solidFill>
                  </a:rPr>
                  <a:t>m</a:t>
                </a:r>
                <a:r>
                  <a:rPr lang="en-US" b="1" dirty="0">
                    <a:solidFill>
                      <a:schemeClr val="tx1"/>
                    </a:solidFill>
                  </a:rPr>
                  <a:t>ol 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𝟐𝟓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𝒈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𝑺</m:t>
                        </m:r>
                      </m:num>
                      <m:den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den>
                    </m:f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𝒎𝒐𝒍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𝑺</m:t>
                        </m:r>
                      </m:num>
                      <m:den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𝟑𝟐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.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𝒈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𝑺</m:t>
                        </m:r>
                      </m:den>
                    </m:f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𝟎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.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𝟕𝟖𝟎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𝒎𝒐𝒍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𝑺</m:t>
                    </m:r>
                  </m:oMath>
                </a14:m>
                <a:endParaRPr lang="en-US" b="1" dirty="0">
                  <a:solidFill>
                    <a:schemeClr val="tx1"/>
                  </a:solidFill>
                  <a:ea typeface="Cambria Math"/>
                </a:endParaRPr>
              </a:p>
              <a:p>
                <a:endParaRPr lang="en-US" b="1" dirty="0" smtClean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752600"/>
                <a:ext cx="8686800" cy="4724400"/>
              </a:xfrm>
              <a:blipFill rotWithShape="0">
                <a:blip r:embed="rId2"/>
                <a:stretch>
                  <a:fillRect t="-1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659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1800" y="381000"/>
            <a:ext cx="3962400" cy="1786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Representative particle is </a:t>
            </a:r>
            <a:r>
              <a:rPr lang="en-US" sz="2200" b="1" u="sng" dirty="0" smtClean="0">
                <a:solidFill>
                  <a:schemeClr val="tx1"/>
                </a:solidFill>
              </a:rPr>
              <a:t>a smallest particle </a:t>
            </a:r>
            <a:r>
              <a:rPr lang="en-US" sz="2200" b="1" dirty="0" smtClean="0">
                <a:solidFill>
                  <a:schemeClr val="tx1"/>
                </a:solidFill>
              </a:rPr>
              <a:t>of substance that keeps the property of that substance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52400" y="3771900"/>
            <a:ext cx="3810000" cy="2514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u="sng" dirty="0" smtClean="0">
                <a:solidFill>
                  <a:schemeClr val="tx1"/>
                </a:solidFill>
              </a:rPr>
              <a:t>A molecule </a:t>
            </a:r>
            <a:r>
              <a:rPr lang="en-US" sz="2200" b="1" dirty="0" smtClean="0">
                <a:solidFill>
                  <a:schemeClr val="tx1"/>
                </a:solidFill>
              </a:rPr>
              <a:t>is a representative particle of diatomic element.</a:t>
            </a:r>
          </a:p>
          <a:p>
            <a:r>
              <a:rPr lang="en-US" sz="2200" b="1" dirty="0" smtClean="0">
                <a:solidFill>
                  <a:schemeClr val="tx1"/>
                </a:solidFill>
              </a:rPr>
              <a:t>A molecule of oxygen O</a:t>
            </a:r>
            <a:r>
              <a:rPr lang="en-US" sz="2200" b="1" baseline="-25000" dirty="0" smtClean="0">
                <a:solidFill>
                  <a:schemeClr val="tx1"/>
                </a:solidFill>
              </a:rPr>
              <a:t>2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47800" y="2743200"/>
            <a:ext cx="3047999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Atom is a representative </a:t>
            </a:r>
            <a:r>
              <a:rPr lang="en-US" b="1" dirty="0">
                <a:solidFill>
                  <a:schemeClr val="tx1"/>
                </a:solidFill>
              </a:rPr>
              <a:t>particle </a:t>
            </a:r>
            <a:r>
              <a:rPr lang="en-US" b="1" dirty="0" smtClean="0">
                <a:solidFill>
                  <a:schemeClr val="tx1"/>
                </a:solidFill>
              </a:rPr>
              <a:t>for an </a:t>
            </a:r>
            <a:r>
              <a:rPr lang="en-US" b="1" u="sng" dirty="0" smtClean="0">
                <a:solidFill>
                  <a:schemeClr val="tx1"/>
                </a:solidFill>
              </a:rPr>
              <a:t>element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atom of Fe (iron)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026937" y="2743200"/>
            <a:ext cx="2440663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Compounds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934200" y="3771900"/>
            <a:ext cx="2057400" cy="2933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u="sng" dirty="0" smtClean="0">
                <a:solidFill>
                  <a:schemeClr val="tx1"/>
                </a:solidFill>
              </a:rPr>
              <a:t>A molecule is a</a:t>
            </a:r>
            <a:endParaRPr lang="en-US" sz="2200" b="1" dirty="0">
              <a:solidFill>
                <a:schemeClr val="tx1"/>
              </a:solidFill>
            </a:endParaRPr>
          </a:p>
          <a:p>
            <a:r>
              <a:rPr lang="en-US" sz="2200" b="1" dirty="0">
                <a:solidFill>
                  <a:schemeClr val="tx1"/>
                </a:solidFill>
              </a:rPr>
              <a:t>r</a:t>
            </a:r>
            <a:r>
              <a:rPr lang="en-US" sz="2200" b="1" dirty="0" smtClean="0">
                <a:solidFill>
                  <a:schemeClr val="tx1"/>
                </a:solidFill>
              </a:rPr>
              <a:t>epresentative particle of </a:t>
            </a:r>
            <a:r>
              <a:rPr lang="en-US" sz="2200" b="1" u="sng" dirty="0" smtClean="0">
                <a:solidFill>
                  <a:schemeClr val="tx1"/>
                </a:solidFill>
              </a:rPr>
              <a:t>covalent compound.</a:t>
            </a:r>
          </a:p>
          <a:p>
            <a:r>
              <a:rPr lang="en-US" sz="2200" b="1" dirty="0" smtClean="0">
                <a:solidFill>
                  <a:schemeClr val="tx1"/>
                </a:solidFill>
              </a:rPr>
              <a:t>a molecule of CO</a:t>
            </a:r>
            <a:r>
              <a:rPr lang="en-US" sz="2200" b="1" baseline="-25000" dirty="0" smtClean="0">
                <a:solidFill>
                  <a:schemeClr val="tx1"/>
                </a:solidFill>
              </a:rPr>
              <a:t>2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114800" y="4004650"/>
            <a:ext cx="2666999" cy="2603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u="sng" dirty="0" smtClean="0">
                <a:solidFill>
                  <a:schemeClr val="tx1"/>
                </a:solidFill>
              </a:rPr>
              <a:t>A formula unit </a:t>
            </a:r>
            <a:r>
              <a:rPr lang="en-US" sz="2200" b="1" dirty="0" smtClean="0">
                <a:solidFill>
                  <a:schemeClr val="tx1"/>
                </a:solidFill>
              </a:rPr>
              <a:t>is a representative particle of ionic compound.</a:t>
            </a:r>
          </a:p>
          <a:p>
            <a:r>
              <a:rPr lang="en-US" sz="2200" b="1" dirty="0" smtClean="0">
                <a:solidFill>
                  <a:schemeClr val="tx1"/>
                </a:solidFill>
              </a:rPr>
              <a:t>a formula unit of FeCl</a:t>
            </a:r>
            <a:r>
              <a:rPr lang="en-US" sz="2200" b="1" baseline="-25000" dirty="0" smtClean="0">
                <a:solidFill>
                  <a:schemeClr val="tx1"/>
                </a:solidFill>
              </a:rPr>
              <a:t>3</a:t>
            </a:r>
            <a:endParaRPr lang="en-US" sz="2200" b="1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>
            <a:stCxn id="2" idx="2"/>
            <a:endCxn id="4" idx="0"/>
          </p:cNvCxnSpPr>
          <p:nvPr/>
        </p:nvCxnSpPr>
        <p:spPr>
          <a:xfrm flipH="1">
            <a:off x="2971800" y="2167550"/>
            <a:ext cx="1981200" cy="57565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2" idx="2"/>
            <a:endCxn id="5" idx="0"/>
          </p:cNvCxnSpPr>
          <p:nvPr/>
        </p:nvCxnSpPr>
        <p:spPr>
          <a:xfrm>
            <a:off x="4953000" y="2167550"/>
            <a:ext cx="1294269" cy="57565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2"/>
            <a:endCxn id="7" idx="0"/>
          </p:cNvCxnSpPr>
          <p:nvPr/>
        </p:nvCxnSpPr>
        <p:spPr>
          <a:xfrm flipH="1">
            <a:off x="5448300" y="3429000"/>
            <a:ext cx="798969" cy="57565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2"/>
            <a:endCxn id="6" idx="0"/>
          </p:cNvCxnSpPr>
          <p:nvPr/>
        </p:nvCxnSpPr>
        <p:spPr>
          <a:xfrm>
            <a:off x="6247269" y="3429000"/>
            <a:ext cx="1715631" cy="3429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2" name="Ink 31"/>
              <p14:cNvContentPartPr/>
              <p14:nvPr/>
            </p14:nvContentPartPr>
            <p14:xfrm>
              <a:off x="4973260" y="5392940"/>
              <a:ext cx="360" cy="36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61380" y="5381060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7" name="Ink 36"/>
              <p14:cNvContentPartPr/>
              <p14:nvPr/>
            </p14:nvContentPartPr>
            <p14:xfrm>
              <a:off x="4413460" y="5299700"/>
              <a:ext cx="1101240" cy="11232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01580" y="5287820"/>
                <a:ext cx="1125000" cy="13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4116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Determine the limiting reagent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b="1" dirty="0">
                    <a:solidFill>
                      <a:schemeClr val="tx1"/>
                    </a:solidFill>
                  </a:rPr>
                  <a:t>Copper reacts with sulfur to form copper (I) sulfide. What is a limiting reagent when 80.0 g Cu reacts with 25.0 g of S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?</a:t>
                </a:r>
              </a:p>
              <a:p>
                <a:endParaRPr lang="en-US" b="1" dirty="0" smtClean="0">
                  <a:solidFill>
                    <a:schemeClr val="tx1"/>
                  </a:solidFill>
                </a:endParaRPr>
              </a:p>
              <a:p>
                <a:r>
                  <a:rPr lang="en-US" b="1" dirty="0">
                    <a:solidFill>
                      <a:schemeClr val="tx1"/>
                    </a:solidFill>
                  </a:rPr>
                  <a:t>2Cu</a:t>
                </a:r>
                <a:r>
                  <a:rPr lang="en-US" b="1" baseline="-25000" dirty="0">
                    <a:solidFill>
                      <a:schemeClr val="tx1"/>
                    </a:solidFill>
                  </a:rPr>
                  <a:t>(s)</a:t>
                </a:r>
                <a:r>
                  <a:rPr lang="en-US" b="1" dirty="0">
                    <a:solidFill>
                      <a:schemeClr val="tx1"/>
                    </a:solidFill>
                  </a:rPr>
                  <a:t> + S</a:t>
                </a:r>
                <a:r>
                  <a:rPr lang="en-US" b="1" baseline="-25000" dirty="0">
                    <a:solidFill>
                      <a:schemeClr val="tx1"/>
                    </a:solidFill>
                  </a:rPr>
                  <a:t>(s) </a:t>
                </a:r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Cu</a:t>
                </a:r>
                <a:r>
                  <a:rPr lang="en-US" b="1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en-US" b="1" dirty="0">
                    <a:solidFill>
                      <a:schemeClr val="tx1"/>
                    </a:solidFill>
                  </a:rPr>
                  <a:t>S</a:t>
                </a:r>
                <a:r>
                  <a:rPr lang="en-US" b="1" baseline="-25000" dirty="0">
                    <a:solidFill>
                      <a:schemeClr val="tx1"/>
                    </a:solidFill>
                  </a:rPr>
                  <a:t>(s) </a:t>
                </a:r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b="1" dirty="0">
                  <a:solidFill>
                    <a:schemeClr val="tx1"/>
                  </a:solidFill>
                </a:endParaRPr>
              </a:p>
              <a:p>
                <a:r>
                  <a:rPr lang="en-US" b="1" dirty="0" smtClean="0">
                    <a:solidFill>
                      <a:schemeClr val="tx1"/>
                    </a:solidFill>
                  </a:rPr>
                  <a:t>mass </a:t>
                </a:r>
                <a:r>
                  <a:rPr lang="en-US" b="1" dirty="0">
                    <a:solidFill>
                      <a:schemeClr val="tx1"/>
                    </a:solidFill>
                  </a:rPr>
                  <a:t>Cu = 80.0 g Cu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b="1" dirty="0">
                    <a:solidFill>
                      <a:schemeClr val="tx1"/>
                    </a:solidFill>
                  </a:rPr>
                  <a:t>mass S = 25.0 g S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b="1" dirty="0">
                    <a:solidFill>
                      <a:schemeClr val="tx1"/>
                    </a:solidFill>
                  </a:rPr>
                  <a:t>Limiting reagent - ?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953" b="-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975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2400" b="1" dirty="0">
                <a:solidFill>
                  <a:schemeClr val="tx1"/>
                </a:solidFill>
              </a:rPr>
              <a:t>Or calculate the amount of product produced from each reactant given. </a:t>
            </a:r>
            <a:br>
              <a:rPr lang="en-US" sz="2400" b="1" dirty="0">
                <a:solidFill>
                  <a:schemeClr val="tx1"/>
                </a:solidFill>
              </a:rPr>
            </a:b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8839200" cy="5105400"/>
              </a:xfrm>
            </p:spPr>
            <p:txBody>
              <a:bodyPr>
                <a:normAutofit fontScale="77500" lnSpcReduction="20000"/>
              </a:bodyPr>
              <a:lstStyle/>
              <a:p>
                <a:pPr lvl="0"/>
                <a:r>
                  <a:rPr lang="en-US" b="1" u="sng" dirty="0" smtClean="0">
                    <a:solidFill>
                      <a:schemeClr val="tx1"/>
                    </a:solidFill>
                  </a:rPr>
                  <a:t>Mass of Cu</a:t>
                </a:r>
                <a:r>
                  <a:rPr lang="en-US" b="1" u="sng" baseline="-25000" dirty="0" smtClean="0">
                    <a:solidFill>
                      <a:schemeClr val="tx1"/>
                    </a:solidFill>
                  </a:rPr>
                  <a:t>2</a:t>
                </a:r>
                <a:r>
                  <a:rPr lang="en-US" b="1" u="sng" dirty="0" smtClean="0">
                    <a:solidFill>
                      <a:schemeClr val="tx1"/>
                    </a:solidFill>
                  </a:rPr>
                  <a:t>S (product) calculated from Copper</a:t>
                </a:r>
              </a:p>
              <a:p>
                <a:pPr marL="114300" indent="0">
                  <a:lnSpc>
                    <a:spcPct val="150000"/>
                  </a:lnSpc>
                  <a:buNone/>
                </a:pPr>
                <a:r>
                  <a:rPr lang="en-US" sz="2000" b="1" dirty="0">
                    <a:solidFill>
                      <a:schemeClr val="tx1"/>
                    </a:solidFill>
                  </a:rPr>
                  <a:t>mass </a:t>
                </a:r>
                <a14:m>
                  <m:oMath xmlns:m="http://schemas.openxmlformats.org/officeDocument/2006/math">
                    <m:r>
                      <a:rPr lang="en-US" sz="2000" b="1" dirty="0">
                        <a:solidFill>
                          <a:schemeClr val="tx1"/>
                        </a:solidFill>
                        <a:latin typeface="Cambria Math"/>
                      </a:rPr>
                      <m:t>𝐂𝐮</m:t>
                    </m:r>
                    <m:r>
                      <a:rPr lang="en-US" sz="2000" b="1" baseline="-25000" dirty="0">
                        <a:solidFill>
                          <a:schemeClr val="tx1"/>
                        </a:solidFill>
                        <a:latin typeface="Cambria Math"/>
                      </a:rPr>
                      <m:t>𝟐</m:t>
                    </m:r>
                    <m:r>
                      <a:rPr lang="en-US" sz="2000" b="1" dirty="0">
                        <a:solidFill>
                          <a:schemeClr val="tx1"/>
                        </a:solidFill>
                        <a:latin typeface="Cambria Math"/>
                      </a:rPr>
                      <m:t>𝐒</m:t>
                    </m:r>
                  </m:oMath>
                </a14:m>
                <a:r>
                  <a:rPr lang="en-US" sz="20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b="1" dirty="0" smtClean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1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1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𝟖𝟎</m:t>
                        </m:r>
                        <m:r>
                          <a:rPr lang="en-US" sz="31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sz="31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sz="31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31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𝒈</m:t>
                        </m:r>
                        <m:r>
                          <a:rPr lang="en-US" sz="31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31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𝑪𝒖</m:t>
                        </m:r>
                      </m:num>
                      <m:den>
                        <m:r>
                          <a:rPr lang="en-US" sz="31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den>
                    </m:f>
                    <m:r>
                      <a:rPr lang="en-US" sz="31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en-US" sz="31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31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en-US" sz="31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31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𝒎𝒐𝒍</m:t>
                        </m:r>
                        <m:r>
                          <a:rPr lang="en-US" sz="31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31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𝑪𝒖</m:t>
                        </m:r>
                      </m:num>
                      <m:den>
                        <m:r>
                          <a:rPr lang="en-US" sz="31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𝟔𝟑</m:t>
                        </m:r>
                        <m:r>
                          <a:rPr lang="en-US" sz="31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.</m:t>
                        </m:r>
                        <m:r>
                          <a:rPr lang="en-US" sz="31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𝟓</m:t>
                        </m:r>
                        <m:r>
                          <a:rPr lang="en-US" sz="31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𝒈𝑪𝒖</m:t>
                        </m:r>
                      </m:den>
                    </m:f>
                  </m:oMath>
                </a14:m>
                <a:r>
                  <a:rPr lang="en-US" sz="31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1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en-US" sz="3100" b="1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1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31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en-US" sz="31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31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𝒎𝒐𝒍</m:t>
                        </m:r>
                        <m:r>
                          <a:rPr lang="en-US" sz="31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31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𝑪𝒖</m:t>
                        </m:r>
                        <m:r>
                          <a:rPr lang="en-US" sz="3100" b="1" i="1" baseline="-2500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en-US" sz="31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𝑺</m:t>
                        </m:r>
                      </m:num>
                      <m:den>
                        <m:r>
                          <a:rPr lang="en-US" sz="31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en-US" sz="31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31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𝒎𝒐𝒍</m:t>
                        </m:r>
                        <m:r>
                          <a:rPr lang="en-US" sz="31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31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𝑪𝒖</m:t>
                        </m:r>
                      </m:den>
                    </m:f>
                    <m:r>
                      <a:rPr lang="en-US" sz="31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en-US" sz="31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31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𝟏𝟓𝟗</m:t>
                        </m:r>
                        <m:r>
                          <a:rPr lang="en-US" sz="31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31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𝒈</m:t>
                        </m:r>
                        <m:r>
                          <a:rPr lang="en-US" sz="31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31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𝑪𝒖</m:t>
                        </m:r>
                        <m:r>
                          <a:rPr lang="en-US" sz="3100" b="1" i="1" baseline="-2500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en-US" sz="31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𝑺</m:t>
                        </m:r>
                      </m:num>
                      <m:den>
                        <m:r>
                          <a:rPr lang="en-US" sz="31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en-US" sz="31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31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𝒎𝒐𝒍</m:t>
                        </m:r>
                        <m:r>
                          <a:rPr lang="en-US" sz="31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31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𝑪𝒖</m:t>
                        </m:r>
                        <m:r>
                          <a:rPr lang="en-US" sz="3100" b="1" i="1" baseline="-2500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en-US" sz="31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𝑺</m:t>
                        </m:r>
                      </m:den>
                    </m:f>
                  </m:oMath>
                </a14:m>
                <a:r>
                  <a:rPr lang="en-US" sz="31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= 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100.0 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g 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Cu</a:t>
                </a:r>
                <a:r>
                  <a:rPr lang="en-US" sz="2800" b="1" baseline="-25000" dirty="0" smtClean="0">
                    <a:solidFill>
                      <a:schemeClr val="tx1"/>
                    </a:solidFill>
                  </a:rPr>
                  <a:t>2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S</a:t>
                </a:r>
              </a:p>
              <a:p>
                <a:pPr marL="114300" indent="0">
                  <a:lnSpc>
                    <a:spcPct val="150000"/>
                  </a:lnSpc>
                  <a:buNone/>
                </a:pPr>
                <a:r>
                  <a:rPr lang="en-US" b="1" u="sng" dirty="0" smtClean="0">
                    <a:solidFill>
                      <a:schemeClr val="tx1"/>
                    </a:solidFill>
                  </a:rPr>
                  <a:t>Mass of Cu</a:t>
                </a:r>
                <a:r>
                  <a:rPr lang="en-US" b="1" u="sng" baseline="-25000" dirty="0" smtClean="0">
                    <a:solidFill>
                      <a:schemeClr val="tx1"/>
                    </a:solidFill>
                  </a:rPr>
                  <a:t>2</a:t>
                </a:r>
                <a:r>
                  <a:rPr lang="en-US" b="1" u="sng" dirty="0" smtClean="0">
                    <a:solidFill>
                      <a:schemeClr val="tx1"/>
                    </a:solidFill>
                  </a:rPr>
                  <a:t>S (product) calculated from Sulfur</a:t>
                </a:r>
              </a:p>
              <a:p>
                <a:pPr marL="114300" indent="0">
                  <a:lnSpc>
                    <a:spcPct val="150000"/>
                  </a:lnSpc>
                  <a:buNone/>
                </a:pPr>
                <a:r>
                  <a:rPr lang="en-US" sz="2300" b="1" dirty="0">
                    <a:solidFill>
                      <a:schemeClr val="tx1"/>
                    </a:solidFill>
                  </a:rPr>
                  <a:t>mass </a:t>
                </a:r>
                <a14:m>
                  <m:oMath xmlns:m="http://schemas.openxmlformats.org/officeDocument/2006/math">
                    <m:r>
                      <a:rPr lang="en-US" sz="2300" b="1" dirty="0">
                        <a:solidFill>
                          <a:schemeClr val="tx1"/>
                        </a:solidFill>
                        <a:latin typeface="Cambria Math"/>
                      </a:rPr>
                      <m:t>𝐂𝐮</m:t>
                    </m:r>
                    <m:r>
                      <a:rPr lang="en-US" sz="2300" b="1" baseline="-25000" dirty="0">
                        <a:solidFill>
                          <a:schemeClr val="tx1"/>
                        </a:solidFill>
                        <a:latin typeface="Cambria Math"/>
                      </a:rPr>
                      <m:t>𝟐</m:t>
                    </m:r>
                    <m:r>
                      <a:rPr lang="en-US" sz="2300" b="1" dirty="0">
                        <a:solidFill>
                          <a:schemeClr val="tx1"/>
                        </a:solidFill>
                        <a:latin typeface="Cambria Math"/>
                      </a:rPr>
                      <m:t>𝐒</m:t>
                    </m:r>
                  </m:oMath>
                </a14:m>
                <a:r>
                  <a:rPr lang="en-US" sz="23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100" b="1" dirty="0">
                    <a:solidFill>
                      <a:schemeClr val="tx1"/>
                    </a:solidFill>
                  </a:rPr>
                  <a:t>=</a:t>
                </a:r>
                <a:r>
                  <a:rPr lang="en-US" sz="3100" b="1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1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1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𝟐𝟓</m:t>
                        </m:r>
                        <m:r>
                          <a:rPr lang="en-US" sz="31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sz="31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sz="31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31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𝒈</m:t>
                        </m:r>
                        <m:r>
                          <a:rPr lang="en-US" sz="31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31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𝑺</m:t>
                        </m:r>
                      </m:num>
                      <m:den>
                        <m:r>
                          <a:rPr lang="en-US" sz="31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den>
                    </m:f>
                    <m:r>
                      <a:rPr lang="en-US" sz="31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en-US" sz="31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31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en-US" sz="31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31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𝒎𝒐𝒍</m:t>
                        </m:r>
                        <m:r>
                          <a:rPr lang="en-US" sz="31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31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𝑺</m:t>
                        </m:r>
                      </m:num>
                      <m:den>
                        <m:r>
                          <a:rPr lang="en-US" sz="31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𝟑𝟐</m:t>
                        </m:r>
                        <m:r>
                          <a:rPr lang="en-US" sz="31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.</m:t>
                        </m:r>
                        <m:r>
                          <a:rPr lang="en-US" sz="31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  <m:r>
                          <a:rPr lang="en-US" sz="31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31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𝒈</m:t>
                        </m:r>
                        <m:r>
                          <a:rPr lang="en-US" sz="31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31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𝑺</m:t>
                        </m:r>
                      </m:den>
                    </m:f>
                  </m:oMath>
                </a14:m>
                <a:r>
                  <a:rPr lang="en-US" sz="3100" b="1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1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∙ </m:t>
                    </m:r>
                    <m:f>
                      <m:fPr>
                        <m:ctrlPr>
                          <a:rPr lang="en-US" sz="31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31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en-US" sz="31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31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𝒎𝒐𝒍</m:t>
                        </m:r>
                        <m:r>
                          <a:rPr lang="en-US" sz="31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31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𝑪𝒖</m:t>
                        </m:r>
                        <m:r>
                          <a:rPr lang="en-US" sz="3100" b="1" i="1" baseline="-2500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en-US" sz="31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𝑺</m:t>
                        </m:r>
                      </m:num>
                      <m:den>
                        <m:r>
                          <a:rPr lang="en-US" sz="31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en-US" sz="31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31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𝒎𝒐𝒍</m:t>
                        </m:r>
                        <m:r>
                          <a:rPr lang="en-US" sz="31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31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𝑺</m:t>
                        </m:r>
                      </m:den>
                    </m:f>
                    <m:r>
                      <a:rPr lang="en-US" sz="31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en-US" sz="31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31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𝟏𝟓𝟗</m:t>
                        </m:r>
                        <m:r>
                          <a:rPr lang="en-US" sz="31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31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𝒈</m:t>
                        </m:r>
                        <m:r>
                          <a:rPr lang="en-US" sz="31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31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𝑪𝒖</m:t>
                        </m:r>
                        <m:r>
                          <a:rPr lang="en-US" sz="3100" b="1" i="1" baseline="-2500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en-US" sz="31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𝑺</m:t>
                        </m:r>
                      </m:num>
                      <m:den>
                        <m:r>
                          <a:rPr lang="en-US" sz="31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en-US" sz="31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31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𝒎𝒐𝒍</m:t>
                        </m:r>
                        <m:r>
                          <a:rPr lang="en-US" sz="31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31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𝑪𝒖</m:t>
                        </m:r>
                        <m:r>
                          <a:rPr lang="en-US" sz="3100" b="1" i="1" baseline="-2500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en-US" sz="31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𝑺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chemeClr val="tx1"/>
                    </a:solidFill>
                  </a:rPr>
                  <a:t> = </a:t>
                </a:r>
                <a:r>
                  <a:rPr lang="en-US" sz="2600" b="1" dirty="0">
                    <a:solidFill>
                      <a:schemeClr val="tx1"/>
                    </a:solidFill>
                  </a:rPr>
                  <a:t>124.0 g </a:t>
                </a:r>
                <a:r>
                  <a:rPr lang="en-US" sz="2600" b="1" dirty="0" smtClean="0">
                    <a:solidFill>
                      <a:schemeClr val="tx1"/>
                    </a:solidFill>
                  </a:rPr>
                  <a:t>Cu</a:t>
                </a:r>
                <a:r>
                  <a:rPr lang="en-US" sz="2600" b="1" baseline="-25000" dirty="0" smtClean="0">
                    <a:solidFill>
                      <a:schemeClr val="tx1"/>
                    </a:solidFill>
                  </a:rPr>
                  <a:t>2</a:t>
                </a:r>
                <a:r>
                  <a:rPr lang="en-US" sz="2600" b="1" dirty="0" smtClean="0">
                    <a:solidFill>
                      <a:schemeClr val="tx1"/>
                    </a:solidFill>
                  </a:rPr>
                  <a:t>S</a:t>
                </a:r>
              </a:p>
              <a:p>
                <a:pPr marL="114300" indent="0">
                  <a:lnSpc>
                    <a:spcPct val="150000"/>
                  </a:lnSpc>
                  <a:buNone/>
                </a:pPr>
                <a:endParaRPr lang="en-US" sz="2000" b="1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b="1" u="sng" dirty="0" smtClean="0">
                    <a:solidFill>
                      <a:schemeClr val="tx1"/>
                    </a:solidFill>
                  </a:rPr>
                  <a:t>Smaller amount of product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2300" b="1" dirty="0" smtClean="0">
                    <a:solidFill>
                      <a:schemeClr val="tx1"/>
                    </a:solidFill>
                  </a:rPr>
                  <a:t>is maximum possible (actual) amount of product that has been formed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2300" b="1" dirty="0" smtClean="0">
                    <a:solidFill>
                      <a:schemeClr val="tx1"/>
                    </a:solidFill>
                  </a:rPr>
                  <a:t>indicates which reactant is a limiting reagent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b="1" dirty="0" smtClean="0">
                    <a:solidFill>
                      <a:schemeClr val="tx1"/>
                    </a:solidFill>
                  </a:rPr>
                  <a:t>100.0 </a:t>
                </a:r>
                <a:r>
                  <a:rPr lang="en-US" b="1" dirty="0">
                    <a:solidFill>
                      <a:schemeClr val="tx1"/>
                    </a:solidFill>
                  </a:rPr>
                  <a:t>g 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Cu</a:t>
                </a:r>
                <a:r>
                  <a:rPr lang="en-US" b="1" baseline="-25000" dirty="0" smtClean="0">
                    <a:solidFill>
                      <a:schemeClr val="tx1"/>
                    </a:solidFill>
                  </a:rPr>
                  <a:t>2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S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b="1" dirty="0">
                    <a:solidFill>
                      <a:schemeClr val="tx1"/>
                    </a:solidFill>
                  </a:rPr>
                  <a:t>124.0 g 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Cu</a:t>
                </a:r>
                <a:r>
                  <a:rPr lang="en-US" b="1" baseline="-25000" dirty="0" smtClean="0">
                    <a:solidFill>
                      <a:schemeClr val="tx1"/>
                    </a:solidFill>
                  </a:rPr>
                  <a:t>2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S, </a:t>
                </a:r>
                <a:r>
                  <a:rPr lang="en-US" b="1" u="sng" dirty="0" smtClean="0">
                    <a:solidFill>
                      <a:schemeClr val="tx1"/>
                    </a:solidFill>
                  </a:rPr>
                  <a:t>copper is a limiting reagent</a:t>
                </a:r>
                <a:endParaRPr lang="en-US" b="1" u="sng" dirty="0">
                  <a:solidFill>
                    <a:schemeClr val="tx1"/>
                  </a:solidFill>
                </a:endParaRPr>
              </a:p>
              <a:p>
                <a:pPr marL="114300" indent="0">
                  <a:lnSpc>
                    <a:spcPct val="150000"/>
                  </a:lnSpc>
                  <a:buNone/>
                </a:pPr>
                <a:endParaRPr lang="en-US" sz="2000" b="1" dirty="0">
                  <a:solidFill>
                    <a:schemeClr val="tx1"/>
                  </a:solidFill>
                </a:endParaRPr>
              </a:p>
              <a:p>
                <a:pPr marL="114300" indent="0">
                  <a:lnSpc>
                    <a:spcPct val="150000"/>
                  </a:lnSpc>
                  <a:buNone/>
                </a:pPr>
                <a:endParaRPr lang="en-US" sz="2000" b="1" dirty="0" smtClean="0">
                  <a:solidFill>
                    <a:schemeClr val="tx1"/>
                  </a:solidFill>
                </a:endParaRPr>
              </a:p>
              <a:p>
                <a:pPr marL="114300" indent="0">
                  <a:lnSpc>
                    <a:spcPct val="150000"/>
                  </a:lnSpc>
                  <a:buNone/>
                </a:pPr>
                <a:endParaRPr lang="en-US" sz="2000" b="1" dirty="0">
                  <a:solidFill>
                    <a:schemeClr val="tx1"/>
                  </a:solidFill>
                </a:endParaRPr>
              </a:p>
              <a:p>
                <a:pPr marL="114300" indent="0">
                  <a:lnSpc>
                    <a:spcPct val="150000"/>
                  </a:lnSpc>
                  <a:buNone/>
                </a:pPr>
                <a:endParaRPr lang="en-US" sz="2000" b="1" dirty="0">
                  <a:solidFill>
                    <a:schemeClr val="tx1"/>
                  </a:solidFill>
                </a:endParaRPr>
              </a:p>
              <a:p>
                <a:pPr lvl="0"/>
                <a:endParaRPr lang="en-US" sz="2000" b="1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8839200" cy="5105400"/>
              </a:xfrm>
              <a:blipFill rotWithShape="0">
                <a:blip r:embed="rId2"/>
                <a:stretch>
                  <a:fillRect t="-1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441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526872" cy="4407408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Mass Cu</a:t>
            </a:r>
            <a:r>
              <a:rPr lang="en-US" b="1" baseline="-25000" dirty="0">
                <a:solidFill>
                  <a:schemeClr val="tx1"/>
                </a:solidFill>
              </a:rPr>
              <a:t>2</a:t>
            </a:r>
            <a:r>
              <a:rPr lang="en-US" b="1" dirty="0">
                <a:solidFill>
                  <a:schemeClr val="tx1"/>
                </a:solidFill>
              </a:rPr>
              <a:t>S calculated from </a:t>
            </a:r>
            <a:r>
              <a:rPr lang="en-US" b="1" dirty="0" smtClean="0">
                <a:solidFill>
                  <a:schemeClr val="tx1"/>
                </a:solidFill>
              </a:rPr>
              <a:t>Cu (reactant 1)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100.0 g Cu</a:t>
            </a:r>
            <a:r>
              <a:rPr lang="en-US" b="1" baseline="-25000" dirty="0">
                <a:solidFill>
                  <a:schemeClr val="tx1"/>
                </a:solidFill>
              </a:rPr>
              <a:t>2</a:t>
            </a:r>
            <a:r>
              <a:rPr lang="en-US" b="1" dirty="0">
                <a:solidFill>
                  <a:schemeClr val="tx1"/>
                </a:solidFill>
              </a:rPr>
              <a:t>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chemeClr val="tx1"/>
                </a:solidFill>
              </a:rPr>
              <a:t>Copper is a limiting reagent (reactant)</a:t>
            </a:r>
          </a:p>
          <a:p>
            <a:r>
              <a:rPr lang="en-US" b="1" dirty="0">
                <a:solidFill>
                  <a:schemeClr val="tx1"/>
                </a:solidFill>
              </a:rPr>
              <a:t>Copper </a:t>
            </a:r>
            <a:r>
              <a:rPr lang="en-US" b="1" dirty="0" smtClean="0">
                <a:solidFill>
                  <a:schemeClr val="tx1"/>
                </a:solidFill>
              </a:rPr>
              <a:t>controls/limits </a:t>
            </a:r>
            <a:r>
              <a:rPr lang="en-US" b="1" dirty="0">
                <a:solidFill>
                  <a:schemeClr val="tx1"/>
                </a:solidFill>
              </a:rPr>
              <a:t>the amount of product formed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876800" y="1719070"/>
            <a:ext cx="3962400" cy="4681729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Mass Cu</a:t>
            </a:r>
            <a:r>
              <a:rPr lang="en-US" b="1" baseline="-25000" dirty="0">
                <a:solidFill>
                  <a:schemeClr val="tx1"/>
                </a:solidFill>
              </a:rPr>
              <a:t>2</a:t>
            </a:r>
            <a:r>
              <a:rPr lang="en-US" b="1" dirty="0">
                <a:solidFill>
                  <a:schemeClr val="tx1"/>
                </a:solidFill>
              </a:rPr>
              <a:t>S calculated from </a:t>
            </a:r>
            <a:r>
              <a:rPr lang="en-US" b="1" dirty="0" smtClean="0">
                <a:solidFill>
                  <a:schemeClr val="tx1"/>
                </a:solidFill>
              </a:rPr>
              <a:t>S (reactant 2)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124.0 g Cu</a:t>
            </a:r>
            <a:r>
              <a:rPr lang="en-US" b="1" baseline="-25000" dirty="0">
                <a:solidFill>
                  <a:schemeClr val="tx1"/>
                </a:solidFill>
              </a:rPr>
              <a:t>2</a:t>
            </a:r>
            <a:r>
              <a:rPr lang="en-US" b="1" dirty="0">
                <a:solidFill>
                  <a:schemeClr val="tx1"/>
                </a:solidFill>
              </a:rPr>
              <a:t>S</a:t>
            </a:r>
            <a:endParaRPr lang="en-US" dirty="0"/>
          </a:p>
          <a:p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762000" y="3419618"/>
            <a:ext cx="3200400" cy="91683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</a:rPr>
              <a:t>Maximum amount of product that was produced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>
            <a:stCxn id="7" idx="0"/>
          </p:cNvCxnSpPr>
          <p:nvPr/>
        </p:nvCxnSpPr>
        <p:spPr>
          <a:xfrm flipH="1" flipV="1">
            <a:off x="1371600" y="2813999"/>
            <a:ext cx="990600" cy="60561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5524500" y="3455158"/>
            <a:ext cx="1905000" cy="10668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</a:rPr>
              <a:t>Not possible to produce that much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5638800" y="2819400"/>
            <a:ext cx="571500" cy="6002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168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b="1" u="sng" dirty="0">
                    <a:solidFill>
                      <a:schemeClr val="tx1"/>
                    </a:solidFill>
                  </a:rPr>
                  <a:t>Smaller amount of product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2300" b="1" dirty="0">
                    <a:solidFill>
                      <a:schemeClr val="tx1"/>
                    </a:solidFill>
                  </a:rPr>
                  <a:t>is an actual maximum amount of product that has been formed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2300" b="1" dirty="0">
                    <a:solidFill>
                      <a:schemeClr val="tx1"/>
                    </a:solidFill>
                  </a:rPr>
                  <a:t>indicates which reactant is a limiting reagent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b="1" dirty="0">
                    <a:solidFill>
                      <a:schemeClr val="tx1"/>
                    </a:solidFill>
                  </a:rPr>
                  <a:t>100.0 g Cu</a:t>
                </a:r>
                <a:r>
                  <a:rPr lang="en-US" b="1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en-US" b="1" dirty="0">
                    <a:solidFill>
                      <a:schemeClr val="tx1"/>
                    </a:solidFill>
                  </a:rPr>
                  <a:t>S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124.0 g Cu</a:t>
                </a:r>
                <a:r>
                  <a:rPr lang="en-US" b="1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en-US" b="1" dirty="0">
                    <a:solidFill>
                      <a:schemeClr val="tx1"/>
                    </a:solidFill>
                  </a:rPr>
                  <a:t>S, </a:t>
                </a:r>
                <a:r>
                  <a:rPr lang="en-US" b="1" u="sng" dirty="0">
                    <a:solidFill>
                      <a:schemeClr val="tx1"/>
                    </a:solidFill>
                  </a:rPr>
                  <a:t>copper is a limiting reagent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547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26128" y="1752600"/>
                <a:ext cx="8260672" cy="4572000"/>
              </a:xfrm>
            </p:spPr>
            <p:txBody>
              <a:bodyPr/>
              <a:lstStyle/>
              <a:p>
                <a:r>
                  <a:rPr lang="en-US" b="1" dirty="0">
                    <a:solidFill>
                      <a:schemeClr val="tx1"/>
                    </a:solidFill>
                  </a:rPr>
                  <a:t>What do you think 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could </a:t>
                </a:r>
                <a:r>
                  <a:rPr lang="en-US" b="1" dirty="0">
                    <a:solidFill>
                      <a:schemeClr val="tx1"/>
                    </a:solidFill>
                  </a:rPr>
                  <a:t>be your theoretical grade in this class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?</a:t>
                </a:r>
              </a:p>
              <a:p>
                <a:endParaRPr lang="en-US" b="1" dirty="0" smtClean="0">
                  <a:solidFill>
                    <a:schemeClr val="tx1"/>
                  </a:solidFill>
                </a:endParaRPr>
              </a:p>
              <a:p>
                <a:r>
                  <a:rPr lang="en-US" b="1" dirty="0" smtClean="0">
                    <a:solidFill>
                      <a:schemeClr val="tx1"/>
                    </a:solidFill>
                  </a:rPr>
                  <a:t> Is your actual grade is the same or different from the theoretical grade?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b="1" dirty="0" smtClean="0">
                    <a:solidFill>
                      <a:schemeClr val="tx1"/>
                    </a:solidFill>
                  </a:rPr>
                  <a:t>How do we calculate the grade?   </a:t>
                </a:r>
              </a:p>
              <a:p>
                <a:endParaRPr lang="en-US" b="1" dirty="0" smtClean="0">
                  <a:solidFill>
                    <a:schemeClr val="tx1"/>
                  </a:solidFill>
                </a:endParaRPr>
              </a:p>
              <a:p>
                <a:r>
                  <a:rPr lang="en-US" b="1" dirty="0" smtClean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𝒂𝒄𝒕𝒖𝒂𝒍</m:t>
                        </m:r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𝒓𝒆𝒔𝒖𝒍𝒕</m:t>
                        </m:r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𝒕𝒉𝒆𝒐𝒓𝒆𝒕𝒊𝒄𝒂𝒍</m:t>
                        </m:r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𝒓𝒆𝒔𝒖𝒍𝒕</m:t>
                        </m:r>
                      </m:den>
                    </m:f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∙</m:t>
                    </m:r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𝟏𝟎𝟎</m:t>
                    </m:r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endParaRPr lang="en-US" sz="3200" b="1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6128" y="1752600"/>
                <a:ext cx="8260672" cy="4572000"/>
              </a:xfrm>
              <a:blipFill rotWithShape="1">
                <a:blip r:embed="rId2"/>
                <a:stretch>
                  <a:fillRect t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266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Percent Yield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458200" cy="47244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Theoretical yield:</a:t>
            </a:r>
            <a:endParaRPr lang="en-US" sz="2800" b="1" dirty="0">
              <a:solidFill>
                <a:schemeClr val="tx1"/>
              </a:solidFill>
            </a:endParaRPr>
          </a:p>
          <a:p>
            <a:r>
              <a:rPr lang="en-US" sz="2800" b="1" u="sng" dirty="0">
                <a:solidFill>
                  <a:schemeClr val="tx1"/>
                </a:solidFill>
              </a:rPr>
              <a:t>The theoretical yield</a:t>
            </a:r>
            <a:r>
              <a:rPr lang="en-US" sz="2800" b="1" dirty="0">
                <a:solidFill>
                  <a:schemeClr val="tx1"/>
                </a:solidFill>
              </a:rPr>
              <a:t> is the amount of product that is </a:t>
            </a:r>
            <a:r>
              <a:rPr lang="en-US" sz="2800" b="1" u="sng" dirty="0">
                <a:solidFill>
                  <a:schemeClr val="tx1"/>
                </a:solidFill>
              </a:rPr>
              <a:t>calculated using </a:t>
            </a:r>
            <a:r>
              <a:rPr lang="en-US" sz="2800" b="1" u="sng" dirty="0" smtClean="0">
                <a:solidFill>
                  <a:schemeClr val="tx1"/>
                </a:solidFill>
              </a:rPr>
              <a:t>stoichiometry of the </a:t>
            </a:r>
            <a:r>
              <a:rPr lang="en-US" sz="2800" b="1" u="sng" dirty="0">
                <a:solidFill>
                  <a:schemeClr val="tx1"/>
                </a:solidFill>
              </a:rPr>
              <a:t>balanced chemical equation.</a:t>
            </a:r>
          </a:p>
          <a:p>
            <a:endParaRPr lang="en-US" sz="2800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06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10600" cy="4800600"/>
          </a:xfrm>
        </p:spPr>
        <p:txBody>
          <a:bodyPr>
            <a:noAutofit/>
          </a:bodyPr>
          <a:lstStyle/>
          <a:p>
            <a:r>
              <a:rPr lang="en-US" sz="2800" b="1" u="sng" dirty="0" smtClean="0">
                <a:solidFill>
                  <a:schemeClr val="tx1"/>
                </a:solidFill>
              </a:rPr>
              <a:t>Factors </a:t>
            </a:r>
            <a:r>
              <a:rPr lang="en-US" sz="2800" b="1" u="sng" dirty="0">
                <a:solidFill>
                  <a:schemeClr val="tx1"/>
                </a:solidFill>
              </a:rPr>
              <a:t>that affect the yield of a reaction:</a:t>
            </a:r>
            <a:endParaRPr lang="en-US" sz="2800" dirty="0">
              <a:solidFill>
                <a:schemeClr val="tx1"/>
              </a:solidFill>
            </a:endParaRPr>
          </a:p>
          <a:p>
            <a:pPr lvl="1"/>
            <a:r>
              <a:rPr lang="en-US" sz="2800" b="1" dirty="0">
                <a:solidFill>
                  <a:schemeClr val="tx1"/>
                </a:solidFill>
              </a:rPr>
              <a:t>Impure reactants</a:t>
            </a:r>
            <a:endParaRPr lang="en-US" sz="2800" dirty="0">
              <a:solidFill>
                <a:schemeClr val="tx1"/>
              </a:solidFill>
            </a:endParaRPr>
          </a:p>
          <a:p>
            <a:pPr lvl="1"/>
            <a:r>
              <a:rPr lang="en-US" sz="2800" b="1" dirty="0" smtClean="0">
                <a:solidFill>
                  <a:schemeClr val="tx1"/>
                </a:solidFill>
              </a:rPr>
              <a:t>Transferring </a:t>
            </a:r>
            <a:r>
              <a:rPr lang="en-US" sz="2800" b="1" dirty="0">
                <a:solidFill>
                  <a:schemeClr val="tx1"/>
                </a:solidFill>
              </a:rPr>
              <a:t>reactants between containers</a:t>
            </a:r>
            <a:endParaRPr lang="en-US" sz="2800" dirty="0">
              <a:solidFill>
                <a:schemeClr val="tx1"/>
              </a:solidFill>
            </a:endParaRPr>
          </a:p>
          <a:p>
            <a:pPr lvl="1"/>
            <a:r>
              <a:rPr lang="en-US" sz="2800" b="1" dirty="0">
                <a:solidFill>
                  <a:schemeClr val="tx1"/>
                </a:solidFill>
              </a:rPr>
              <a:t>Filtering process</a:t>
            </a:r>
            <a:endParaRPr lang="en-US" sz="2800" dirty="0">
              <a:solidFill>
                <a:schemeClr val="tx1"/>
              </a:solidFill>
            </a:endParaRPr>
          </a:p>
          <a:p>
            <a:pPr lvl="1"/>
            <a:r>
              <a:rPr lang="en-US" sz="2800" b="1" dirty="0">
                <a:solidFill>
                  <a:schemeClr val="tx1"/>
                </a:solidFill>
              </a:rPr>
              <a:t>If measurements were </a:t>
            </a:r>
            <a:r>
              <a:rPr lang="en-US" sz="2800" b="1" dirty="0" smtClean="0">
                <a:solidFill>
                  <a:schemeClr val="tx1"/>
                </a:solidFill>
              </a:rPr>
              <a:t>incorrect</a:t>
            </a:r>
          </a:p>
          <a:p>
            <a:pPr lvl="1"/>
            <a:r>
              <a:rPr lang="en-US" sz="2800" b="1" dirty="0" smtClean="0">
                <a:solidFill>
                  <a:schemeClr val="tx1"/>
                </a:solidFill>
              </a:rPr>
              <a:t>Competing </a:t>
            </a:r>
            <a:r>
              <a:rPr lang="en-US" sz="2800" b="1" dirty="0">
                <a:solidFill>
                  <a:schemeClr val="tx1"/>
                </a:solidFill>
              </a:rPr>
              <a:t>side </a:t>
            </a:r>
            <a:r>
              <a:rPr lang="en-US" sz="2800" b="1" dirty="0" smtClean="0">
                <a:solidFill>
                  <a:schemeClr val="tx1"/>
                </a:solidFill>
              </a:rPr>
              <a:t>reactions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sz="2800" b="1" u="sng" dirty="0" smtClean="0">
              <a:solidFill>
                <a:schemeClr val="tx1"/>
              </a:solidFill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1062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Actual Yield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tx1"/>
                </a:solidFill>
              </a:rPr>
              <a:t>The actual yield is t</a:t>
            </a:r>
            <a:r>
              <a:rPr lang="en-US" b="1" dirty="0">
                <a:solidFill>
                  <a:schemeClr val="tx1"/>
                </a:solidFill>
              </a:rPr>
              <a:t>he amount of product that actually forms in a reaction (in experiment</a:t>
            </a:r>
            <a:r>
              <a:rPr lang="en-US" b="1" dirty="0" smtClean="0">
                <a:solidFill>
                  <a:schemeClr val="tx1"/>
                </a:solidFill>
              </a:rPr>
              <a:t>).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u="sng" dirty="0">
                <a:solidFill>
                  <a:schemeClr val="tx1"/>
                </a:solidFill>
              </a:rPr>
              <a:t>Actual yield is always lower than theoretical yield.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98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Percent Yield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b="1" u="sng" dirty="0" smtClean="0">
                  <a:solidFill>
                    <a:schemeClr val="tx1"/>
                  </a:solidFill>
                </a:endParaRPr>
              </a:p>
              <a:p>
                <a:r>
                  <a:rPr lang="en-US" b="1" u="sng" dirty="0" smtClean="0">
                    <a:solidFill>
                      <a:schemeClr val="tx1"/>
                    </a:solidFill>
                  </a:rPr>
                  <a:t>The percent yield</a:t>
                </a:r>
                <a:r>
                  <a:rPr lang="en-US" b="1" dirty="0">
                    <a:solidFill>
                      <a:schemeClr val="tx1"/>
                    </a:solidFill>
                  </a:rPr>
                  <a:t> is the ratio of the actual yield to the theoretical yield expressed as a percent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endParaRPr lang="en-US" b="1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% 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𝒚𝒊𝒆𝒍𝒅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𝒂𝒄𝒕𝒖𝒂𝒍</m:t>
                        </m:r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𝒚𝒊𝒆𝒍𝒅</m:t>
                        </m:r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𝒕𝒉𝒆𝒐𝒓𝒆𝒕𝒊𝒄𝒂𝒍</m:t>
                        </m:r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𝒚𝒊𝒆𝒍𝒅</m:t>
                        </m:r>
                      </m:den>
                    </m:f>
                    <m:r>
                      <a:rPr lang="en-US" sz="3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∙</m:t>
                    </m:r>
                    <m:r>
                      <a:rPr lang="en-US" sz="3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𝟏𝟎𝟎</m:t>
                    </m:r>
                    <m:r>
                      <a:rPr lang="en-US" sz="3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endParaRPr lang="en-US" sz="3600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069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Calculating the Percent Yield of a </a:t>
            </a:r>
            <a:r>
              <a:rPr lang="en-US" b="1" dirty="0" smtClean="0">
                <a:solidFill>
                  <a:schemeClr val="tx1"/>
                </a:solidFill>
              </a:rPr>
              <a:t>Reaction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26128" y="1752600"/>
                <a:ext cx="8260672" cy="4495800"/>
              </a:xfrm>
            </p:spPr>
            <p:txBody>
              <a:bodyPr/>
              <a:lstStyle/>
              <a:p>
                <a:r>
                  <a:rPr lang="en-US" b="1" dirty="0">
                    <a:solidFill>
                      <a:schemeClr val="tx1"/>
                    </a:solidFill>
                  </a:rPr>
                  <a:t>Calcium carbonate 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is </a:t>
                </a:r>
                <a:r>
                  <a:rPr lang="en-US" b="1" dirty="0">
                    <a:solidFill>
                      <a:schemeClr val="tx1"/>
                    </a:solidFill>
                  </a:rPr>
                  <a:t>decomposed to from calcium oxide and carbon dioxide. What is a percent yield if 13.1 g </a:t>
                </a:r>
                <a:r>
                  <a:rPr lang="en-US" b="1" dirty="0" err="1">
                    <a:solidFill>
                      <a:schemeClr val="tx1"/>
                    </a:solidFill>
                  </a:rPr>
                  <a:t>CaO</a:t>
                </a:r>
                <a:r>
                  <a:rPr lang="en-US" b="1" dirty="0">
                    <a:solidFill>
                      <a:schemeClr val="tx1"/>
                    </a:solidFill>
                  </a:rPr>
                  <a:t> actually produced when 24.8 g CaCO</a:t>
                </a:r>
                <a:r>
                  <a:rPr lang="en-US" b="1" baseline="-25000" dirty="0">
                    <a:solidFill>
                      <a:schemeClr val="tx1"/>
                    </a:solidFill>
                  </a:rPr>
                  <a:t>3</a:t>
                </a:r>
                <a:r>
                  <a:rPr lang="en-US" b="1" dirty="0">
                    <a:solidFill>
                      <a:schemeClr val="tx1"/>
                    </a:solidFill>
                  </a:rPr>
                  <a:t> is heated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?</a:t>
                </a:r>
              </a:p>
              <a:p>
                <a:r>
                  <a:rPr lang="en-US" b="1" dirty="0" smtClean="0">
                    <a:solidFill>
                      <a:schemeClr val="tx1"/>
                    </a:solidFill>
                  </a:rPr>
                  <a:t>mass </a:t>
                </a:r>
                <a:r>
                  <a:rPr lang="en-US" b="1" dirty="0">
                    <a:solidFill>
                      <a:schemeClr val="tx1"/>
                    </a:solidFill>
                  </a:rPr>
                  <a:t>CaCO</a:t>
                </a:r>
                <a:r>
                  <a:rPr lang="en-US" b="1" baseline="-25000" dirty="0">
                    <a:solidFill>
                      <a:schemeClr val="tx1"/>
                    </a:solidFill>
                  </a:rPr>
                  <a:t>3</a:t>
                </a:r>
                <a:r>
                  <a:rPr lang="en-US" b="1" dirty="0">
                    <a:solidFill>
                      <a:schemeClr val="tx1"/>
                    </a:solidFill>
                  </a:rPr>
                  <a:t> = 24.8 g 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CaCO</a:t>
                </a:r>
                <a:r>
                  <a:rPr lang="en-US" b="1" baseline="-25000" dirty="0" smtClean="0">
                    <a:solidFill>
                      <a:schemeClr val="tx1"/>
                    </a:solidFill>
                  </a:rPr>
                  <a:t>3</a:t>
                </a:r>
              </a:p>
              <a:p>
                <a:r>
                  <a:rPr lang="en-US" b="1" dirty="0" smtClean="0">
                    <a:solidFill>
                      <a:schemeClr val="tx1"/>
                    </a:solidFill>
                  </a:rPr>
                  <a:t>actual </a:t>
                </a:r>
                <a:r>
                  <a:rPr lang="en-US" b="1" dirty="0">
                    <a:solidFill>
                      <a:schemeClr val="tx1"/>
                    </a:solidFill>
                  </a:rPr>
                  <a:t>yield </a:t>
                </a:r>
                <a:r>
                  <a:rPr lang="en-US" b="1" dirty="0" err="1">
                    <a:solidFill>
                      <a:schemeClr val="tx1"/>
                    </a:solidFill>
                  </a:rPr>
                  <a:t>CaO</a:t>
                </a:r>
                <a:r>
                  <a:rPr lang="en-US" b="1" dirty="0">
                    <a:solidFill>
                      <a:schemeClr val="tx1"/>
                    </a:solidFill>
                  </a:rPr>
                  <a:t> = 13.1 g </a:t>
                </a:r>
                <a:r>
                  <a:rPr lang="en-US" b="1" dirty="0" err="1" smtClean="0">
                    <a:solidFill>
                      <a:schemeClr val="tx1"/>
                    </a:solidFill>
                  </a:rPr>
                  <a:t>CaO</a:t>
                </a:r>
                <a:endParaRPr lang="en-US" b="1" dirty="0" smtClean="0">
                  <a:solidFill>
                    <a:schemeClr val="tx1"/>
                  </a:solidFill>
                </a:endParaRPr>
              </a:p>
              <a:p>
                <a:r>
                  <a:rPr lang="en-US" b="1" dirty="0" smtClean="0">
                    <a:solidFill>
                      <a:schemeClr val="tx1"/>
                    </a:solidFill>
                  </a:rPr>
                  <a:t>percent </a:t>
                </a:r>
                <a:r>
                  <a:rPr lang="en-US" b="1" dirty="0">
                    <a:solidFill>
                      <a:schemeClr val="tx1"/>
                    </a:solidFill>
                  </a:rPr>
                  <a:t>yield - 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?</a:t>
                </a:r>
              </a:p>
              <a:p>
                <a:endParaRPr lang="en-US" b="1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% 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𝒚𝒊𝒆𝒍𝒅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𝒂𝒄𝒕𝒖𝒂𝒍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𝒚𝒊𝒆𝒍𝒅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𝒕𝒉𝒆𝒐𝒓𝒆𝒕𝒊𝒄𝒂𝒍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𝒚𝒊𝒆𝒍𝒅</m:t>
                        </m:r>
                      </m:den>
                    </m:f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∙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𝟏𝟎𝟎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b="1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6128" y="1752600"/>
                <a:ext cx="8260672" cy="4495800"/>
              </a:xfrm>
              <a:blipFill rotWithShape="0">
                <a:blip r:embed="rId2"/>
                <a:stretch>
                  <a:fillRect t="-1085" r="-1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3581400" y="4495800"/>
            <a:ext cx="1371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given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276600" y="4800600"/>
            <a:ext cx="304800" cy="3048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962400" y="5867399"/>
            <a:ext cx="1752600" cy="6858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Needs to be found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3495575" y="5829299"/>
            <a:ext cx="4572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038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253728" y="2478882"/>
            <a:ext cx="1535908" cy="50008"/>
          </a:xfrm>
          <a:custGeom>
            <a:avLst/>
            <a:gdLst/>
            <a:ahLst/>
            <a:cxnLst/>
            <a:rect l="0" t="0" r="0" b="0"/>
            <a:pathLst>
              <a:path w="1535908" h="50008">
                <a:moveTo>
                  <a:pt x="14288" y="0"/>
                </a:moveTo>
                <a:lnTo>
                  <a:pt x="7144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7144" y="0"/>
                </a:lnTo>
                <a:lnTo>
                  <a:pt x="14288" y="0"/>
                </a:lnTo>
                <a:lnTo>
                  <a:pt x="21432" y="7144"/>
                </a:lnTo>
                <a:lnTo>
                  <a:pt x="35719" y="7144"/>
                </a:lnTo>
                <a:lnTo>
                  <a:pt x="57150" y="7144"/>
                </a:lnTo>
                <a:lnTo>
                  <a:pt x="71438" y="7144"/>
                </a:lnTo>
                <a:lnTo>
                  <a:pt x="100013" y="7144"/>
                </a:lnTo>
                <a:lnTo>
                  <a:pt x="121444" y="7144"/>
                </a:lnTo>
                <a:lnTo>
                  <a:pt x="150019" y="7144"/>
                </a:lnTo>
                <a:lnTo>
                  <a:pt x="185738" y="7144"/>
                </a:lnTo>
                <a:lnTo>
                  <a:pt x="214313" y="7144"/>
                </a:lnTo>
                <a:lnTo>
                  <a:pt x="250032" y="14288"/>
                </a:lnTo>
                <a:lnTo>
                  <a:pt x="285750" y="14288"/>
                </a:lnTo>
                <a:lnTo>
                  <a:pt x="328613" y="14288"/>
                </a:lnTo>
                <a:lnTo>
                  <a:pt x="364332" y="14288"/>
                </a:lnTo>
                <a:lnTo>
                  <a:pt x="400050" y="14288"/>
                </a:lnTo>
                <a:lnTo>
                  <a:pt x="442913" y="21432"/>
                </a:lnTo>
                <a:lnTo>
                  <a:pt x="485775" y="21432"/>
                </a:lnTo>
                <a:lnTo>
                  <a:pt x="521494" y="21432"/>
                </a:lnTo>
                <a:lnTo>
                  <a:pt x="564357" y="21432"/>
                </a:lnTo>
                <a:lnTo>
                  <a:pt x="607219" y="21432"/>
                </a:lnTo>
                <a:lnTo>
                  <a:pt x="642938" y="21432"/>
                </a:lnTo>
                <a:lnTo>
                  <a:pt x="685800" y="21432"/>
                </a:lnTo>
                <a:lnTo>
                  <a:pt x="721519" y="21432"/>
                </a:lnTo>
                <a:lnTo>
                  <a:pt x="771525" y="21432"/>
                </a:lnTo>
                <a:lnTo>
                  <a:pt x="807244" y="21432"/>
                </a:lnTo>
                <a:lnTo>
                  <a:pt x="850107" y="21432"/>
                </a:lnTo>
                <a:lnTo>
                  <a:pt x="892969" y="21432"/>
                </a:lnTo>
                <a:lnTo>
                  <a:pt x="935832" y="21432"/>
                </a:lnTo>
                <a:lnTo>
                  <a:pt x="971550" y="28575"/>
                </a:lnTo>
                <a:lnTo>
                  <a:pt x="1014413" y="28575"/>
                </a:lnTo>
                <a:lnTo>
                  <a:pt x="1050132" y="28575"/>
                </a:lnTo>
                <a:lnTo>
                  <a:pt x="1092994" y="28575"/>
                </a:lnTo>
                <a:lnTo>
                  <a:pt x="1128713" y="28575"/>
                </a:lnTo>
                <a:lnTo>
                  <a:pt x="1171575" y="28575"/>
                </a:lnTo>
                <a:lnTo>
                  <a:pt x="1200151" y="35719"/>
                </a:lnTo>
                <a:lnTo>
                  <a:pt x="1235869" y="35719"/>
                </a:lnTo>
                <a:lnTo>
                  <a:pt x="1271588" y="35719"/>
                </a:lnTo>
                <a:lnTo>
                  <a:pt x="1307307" y="35719"/>
                </a:lnTo>
                <a:lnTo>
                  <a:pt x="1335882" y="35719"/>
                </a:lnTo>
                <a:lnTo>
                  <a:pt x="1364457" y="35719"/>
                </a:lnTo>
                <a:lnTo>
                  <a:pt x="1393032" y="42863"/>
                </a:lnTo>
                <a:lnTo>
                  <a:pt x="1421607" y="42863"/>
                </a:lnTo>
                <a:lnTo>
                  <a:pt x="1450182" y="42863"/>
                </a:lnTo>
                <a:lnTo>
                  <a:pt x="1471613" y="42863"/>
                </a:lnTo>
                <a:lnTo>
                  <a:pt x="1493044" y="42863"/>
                </a:lnTo>
                <a:lnTo>
                  <a:pt x="1507332" y="50007"/>
                </a:lnTo>
                <a:lnTo>
                  <a:pt x="1528763" y="50007"/>
                </a:lnTo>
                <a:lnTo>
                  <a:pt x="1535907" y="50007"/>
                </a:lnTo>
                <a:lnTo>
                  <a:pt x="1535907" y="50007"/>
                </a:lnTo>
                <a:lnTo>
                  <a:pt x="1535907" y="5000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1114425" y="2878931"/>
            <a:ext cx="1714501" cy="35720"/>
          </a:xfrm>
          <a:custGeom>
            <a:avLst/>
            <a:gdLst/>
            <a:ahLst/>
            <a:cxnLst/>
            <a:rect l="0" t="0" r="0" b="0"/>
            <a:pathLst>
              <a:path w="1714501" h="35720">
                <a:moveTo>
                  <a:pt x="0" y="0"/>
                </a:moveTo>
                <a:lnTo>
                  <a:pt x="0" y="0"/>
                </a:lnTo>
                <a:lnTo>
                  <a:pt x="7144" y="0"/>
                </a:lnTo>
                <a:lnTo>
                  <a:pt x="14288" y="0"/>
                </a:lnTo>
                <a:lnTo>
                  <a:pt x="21431" y="0"/>
                </a:lnTo>
                <a:lnTo>
                  <a:pt x="35719" y="0"/>
                </a:lnTo>
                <a:lnTo>
                  <a:pt x="64294" y="0"/>
                </a:lnTo>
                <a:lnTo>
                  <a:pt x="85725" y="0"/>
                </a:lnTo>
                <a:lnTo>
                  <a:pt x="114300" y="0"/>
                </a:lnTo>
                <a:lnTo>
                  <a:pt x="135731" y="7144"/>
                </a:lnTo>
                <a:lnTo>
                  <a:pt x="171450" y="7144"/>
                </a:lnTo>
                <a:lnTo>
                  <a:pt x="200025" y="7144"/>
                </a:lnTo>
                <a:lnTo>
                  <a:pt x="235744" y="14288"/>
                </a:lnTo>
                <a:lnTo>
                  <a:pt x="271463" y="14288"/>
                </a:lnTo>
                <a:lnTo>
                  <a:pt x="314325" y="14288"/>
                </a:lnTo>
                <a:lnTo>
                  <a:pt x="350044" y="21432"/>
                </a:lnTo>
                <a:lnTo>
                  <a:pt x="400050" y="21432"/>
                </a:lnTo>
                <a:lnTo>
                  <a:pt x="450056" y="21432"/>
                </a:lnTo>
                <a:lnTo>
                  <a:pt x="492919" y="21432"/>
                </a:lnTo>
                <a:lnTo>
                  <a:pt x="542925" y="21432"/>
                </a:lnTo>
                <a:lnTo>
                  <a:pt x="592931" y="21432"/>
                </a:lnTo>
                <a:lnTo>
                  <a:pt x="642938" y="21432"/>
                </a:lnTo>
                <a:lnTo>
                  <a:pt x="700088" y="21432"/>
                </a:lnTo>
                <a:lnTo>
                  <a:pt x="750094" y="21432"/>
                </a:lnTo>
                <a:lnTo>
                  <a:pt x="807244" y="14288"/>
                </a:lnTo>
                <a:lnTo>
                  <a:pt x="864394" y="14288"/>
                </a:lnTo>
                <a:lnTo>
                  <a:pt x="921544" y="14288"/>
                </a:lnTo>
                <a:lnTo>
                  <a:pt x="978694" y="14288"/>
                </a:lnTo>
                <a:lnTo>
                  <a:pt x="1028700" y="7144"/>
                </a:lnTo>
                <a:lnTo>
                  <a:pt x="1085850" y="7144"/>
                </a:lnTo>
                <a:lnTo>
                  <a:pt x="1143000" y="7144"/>
                </a:lnTo>
                <a:lnTo>
                  <a:pt x="1200150" y="14288"/>
                </a:lnTo>
                <a:lnTo>
                  <a:pt x="1250156" y="14288"/>
                </a:lnTo>
                <a:lnTo>
                  <a:pt x="1300163" y="14288"/>
                </a:lnTo>
                <a:lnTo>
                  <a:pt x="1357313" y="14288"/>
                </a:lnTo>
                <a:lnTo>
                  <a:pt x="1407319" y="14288"/>
                </a:lnTo>
                <a:lnTo>
                  <a:pt x="1457325" y="21432"/>
                </a:lnTo>
                <a:lnTo>
                  <a:pt x="1500188" y="21432"/>
                </a:lnTo>
                <a:lnTo>
                  <a:pt x="1543050" y="21432"/>
                </a:lnTo>
                <a:lnTo>
                  <a:pt x="1578769" y="28575"/>
                </a:lnTo>
                <a:lnTo>
                  <a:pt x="1614488" y="28575"/>
                </a:lnTo>
                <a:lnTo>
                  <a:pt x="1643063" y="28575"/>
                </a:lnTo>
                <a:lnTo>
                  <a:pt x="1671638" y="28575"/>
                </a:lnTo>
                <a:lnTo>
                  <a:pt x="1693069" y="35719"/>
                </a:lnTo>
                <a:lnTo>
                  <a:pt x="1714500" y="35719"/>
                </a:lnTo>
                <a:lnTo>
                  <a:pt x="1714500" y="35719"/>
                </a:lnTo>
                <a:lnTo>
                  <a:pt x="1714500" y="3571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728788" y="1721644"/>
            <a:ext cx="500063" cy="564357"/>
          </a:xfrm>
          <a:custGeom>
            <a:avLst/>
            <a:gdLst/>
            <a:ahLst/>
            <a:cxnLst/>
            <a:rect l="0" t="0" r="0" b="0"/>
            <a:pathLst>
              <a:path w="500063" h="564357">
                <a:moveTo>
                  <a:pt x="221456" y="114300"/>
                </a:moveTo>
                <a:lnTo>
                  <a:pt x="228600" y="107156"/>
                </a:lnTo>
                <a:lnTo>
                  <a:pt x="228600" y="100012"/>
                </a:lnTo>
                <a:lnTo>
                  <a:pt x="228600" y="92869"/>
                </a:lnTo>
                <a:lnTo>
                  <a:pt x="228600" y="85725"/>
                </a:lnTo>
                <a:lnTo>
                  <a:pt x="235743" y="71437"/>
                </a:lnTo>
                <a:lnTo>
                  <a:pt x="235743" y="57150"/>
                </a:lnTo>
                <a:lnTo>
                  <a:pt x="235743" y="50006"/>
                </a:lnTo>
                <a:lnTo>
                  <a:pt x="235743" y="35719"/>
                </a:lnTo>
                <a:lnTo>
                  <a:pt x="235743" y="28575"/>
                </a:lnTo>
                <a:lnTo>
                  <a:pt x="235743" y="21431"/>
                </a:lnTo>
                <a:lnTo>
                  <a:pt x="221456" y="7144"/>
                </a:lnTo>
                <a:lnTo>
                  <a:pt x="214312" y="7144"/>
                </a:lnTo>
                <a:lnTo>
                  <a:pt x="207168" y="0"/>
                </a:lnTo>
                <a:lnTo>
                  <a:pt x="200025" y="0"/>
                </a:lnTo>
                <a:lnTo>
                  <a:pt x="200025" y="7144"/>
                </a:lnTo>
                <a:lnTo>
                  <a:pt x="185737" y="7144"/>
                </a:lnTo>
                <a:lnTo>
                  <a:pt x="178593" y="21431"/>
                </a:lnTo>
                <a:lnTo>
                  <a:pt x="164306" y="28575"/>
                </a:lnTo>
                <a:lnTo>
                  <a:pt x="150018" y="42862"/>
                </a:lnTo>
                <a:lnTo>
                  <a:pt x="128587" y="64294"/>
                </a:lnTo>
                <a:lnTo>
                  <a:pt x="114300" y="92869"/>
                </a:lnTo>
                <a:lnTo>
                  <a:pt x="92868" y="114300"/>
                </a:lnTo>
                <a:lnTo>
                  <a:pt x="71437" y="142875"/>
                </a:lnTo>
                <a:lnTo>
                  <a:pt x="57150" y="171450"/>
                </a:lnTo>
                <a:lnTo>
                  <a:pt x="42862" y="200025"/>
                </a:lnTo>
                <a:lnTo>
                  <a:pt x="28575" y="228600"/>
                </a:lnTo>
                <a:lnTo>
                  <a:pt x="14287" y="257175"/>
                </a:lnTo>
                <a:lnTo>
                  <a:pt x="7143" y="292894"/>
                </a:lnTo>
                <a:lnTo>
                  <a:pt x="0" y="321469"/>
                </a:lnTo>
                <a:lnTo>
                  <a:pt x="0" y="357187"/>
                </a:lnTo>
                <a:lnTo>
                  <a:pt x="0" y="385762"/>
                </a:lnTo>
                <a:lnTo>
                  <a:pt x="0" y="421481"/>
                </a:lnTo>
                <a:lnTo>
                  <a:pt x="7143" y="450056"/>
                </a:lnTo>
                <a:lnTo>
                  <a:pt x="14287" y="471487"/>
                </a:lnTo>
                <a:lnTo>
                  <a:pt x="21431" y="500062"/>
                </a:lnTo>
                <a:lnTo>
                  <a:pt x="28575" y="514350"/>
                </a:lnTo>
                <a:lnTo>
                  <a:pt x="42862" y="528637"/>
                </a:lnTo>
                <a:lnTo>
                  <a:pt x="57150" y="542925"/>
                </a:lnTo>
                <a:lnTo>
                  <a:pt x="71437" y="557212"/>
                </a:lnTo>
                <a:lnTo>
                  <a:pt x="85725" y="557212"/>
                </a:lnTo>
                <a:lnTo>
                  <a:pt x="100012" y="564356"/>
                </a:lnTo>
                <a:lnTo>
                  <a:pt x="121443" y="564356"/>
                </a:lnTo>
                <a:lnTo>
                  <a:pt x="135731" y="557212"/>
                </a:lnTo>
                <a:lnTo>
                  <a:pt x="157162" y="550069"/>
                </a:lnTo>
                <a:lnTo>
                  <a:pt x="171450" y="535781"/>
                </a:lnTo>
                <a:lnTo>
                  <a:pt x="185737" y="514350"/>
                </a:lnTo>
                <a:lnTo>
                  <a:pt x="200025" y="500062"/>
                </a:lnTo>
                <a:lnTo>
                  <a:pt x="214312" y="471487"/>
                </a:lnTo>
                <a:lnTo>
                  <a:pt x="221456" y="450056"/>
                </a:lnTo>
                <a:lnTo>
                  <a:pt x="235743" y="428625"/>
                </a:lnTo>
                <a:lnTo>
                  <a:pt x="235743" y="407194"/>
                </a:lnTo>
                <a:lnTo>
                  <a:pt x="242887" y="385762"/>
                </a:lnTo>
                <a:lnTo>
                  <a:pt x="242887" y="371475"/>
                </a:lnTo>
                <a:lnTo>
                  <a:pt x="242887" y="357187"/>
                </a:lnTo>
                <a:lnTo>
                  <a:pt x="242887" y="350044"/>
                </a:lnTo>
                <a:lnTo>
                  <a:pt x="242887" y="350044"/>
                </a:lnTo>
                <a:lnTo>
                  <a:pt x="235743" y="350044"/>
                </a:lnTo>
                <a:lnTo>
                  <a:pt x="235743" y="350044"/>
                </a:lnTo>
                <a:lnTo>
                  <a:pt x="235743" y="357187"/>
                </a:lnTo>
                <a:lnTo>
                  <a:pt x="235743" y="364331"/>
                </a:lnTo>
                <a:lnTo>
                  <a:pt x="228600" y="385762"/>
                </a:lnTo>
                <a:lnTo>
                  <a:pt x="228600" y="407194"/>
                </a:lnTo>
                <a:lnTo>
                  <a:pt x="221456" y="428625"/>
                </a:lnTo>
                <a:lnTo>
                  <a:pt x="221456" y="450056"/>
                </a:lnTo>
                <a:lnTo>
                  <a:pt x="228600" y="471487"/>
                </a:lnTo>
                <a:lnTo>
                  <a:pt x="228600" y="485775"/>
                </a:lnTo>
                <a:lnTo>
                  <a:pt x="235743" y="492919"/>
                </a:lnTo>
                <a:lnTo>
                  <a:pt x="250031" y="500062"/>
                </a:lnTo>
                <a:lnTo>
                  <a:pt x="264318" y="507206"/>
                </a:lnTo>
                <a:lnTo>
                  <a:pt x="271462" y="507206"/>
                </a:lnTo>
                <a:lnTo>
                  <a:pt x="285750" y="500062"/>
                </a:lnTo>
                <a:lnTo>
                  <a:pt x="307181" y="492919"/>
                </a:lnTo>
                <a:lnTo>
                  <a:pt x="321468" y="485775"/>
                </a:lnTo>
                <a:lnTo>
                  <a:pt x="335756" y="471487"/>
                </a:lnTo>
                <a:lnTo>
                  <a:pt x="342900" y="450056"/>
                </a:lnTo>
                <a:lnTo>
                  <a:pt x="357187" y="421481"/>
                </a:lnTo>
                <a:lnTo>
                  <a:pt x="371475" y="400050"/>
                </a:lnTo>
                <a:lnTo>
                  <a:pt x="378618" y="371475"/>
                </a:lnTo>
                <a:lnTo>
                  <a:pt x="385762" y="357187"/>
                </a:lnTo>
                <a:lnTo>
                  <a:pt x="385762" y="342900"/>
                </a:lnTo>
                <a:lnTo>
                  <a:pt x="385762" y="335756"/>
                </a:lnTo>
                <a:lnTo>
                  <a:pt x="385762" y="335756"/>
                </a:lnTo>
                <a:lnTo>
                  <a:pt x="385762" y="335756"/>
                </a:lnTo>
                <a:lnTo>
                  <a:pt x="378618" y="342900"/>
                </a:lnTo>
                <a:lnTo>
                  <a:pt x="378618" y="350044"/>
                </a:lnTo>
                <a:lnTo>
                  <a:pt x="378618" y="364331"/>
                </a:lnTo>
                <a:lnTo>
                  <a:pt x="371475" y="378619"/>
                </a:lnTo>
                <a:lnTo>
                  <a:pt x="371475" y="400050"/>
                </a:lnTo>
                <a:lnTo>
                  <a:pt x="371475" y="428625"/>
                </a:lnTo>
                <a:lnTo>
                  <a:pt x="371475" y="450056"/>
                </a:lnTo>
                <a:lnTo>
                  <a:pt x="371475" y="471487"/>
                </a:lnTo>
                <a:lnTo>
                  <a:pt x="378618" y="485775"/>
                </a:lnTo>
                <a:lnTo>
                  <a:pt x="385762" y="500062"/>
                </a:lnTo>
                <a:lnTo>
                  <a:pt x="400050" y="507206"/>
                </a:lnTo>
                <a:lnTo>
                  <a:pt x="414337" y="514350"/>
                </a:lnTo>
                <a:lnTo>
                  <a:pt x="435768" y="521494"/>
                </a:lnTo>
                <a:lnTo>
                  <a:pt x="450056" y="521494"/>
                </a:lnTo>
                <a:lnTo>
                  <a:pt x="464343" y="521494"/>
                </a:lnTo>
                <a:lnTo>
                  <a:pt x="478631" y="514350"/>
                </a:lnTo>
                <a:lnTo>
                  <a:pt x="492918" y="514350"/>
                </a:lnTo>
                <a:lnTo>
                  <a:pt x="500062" y="507206"/>
                </a:lnTo>
                <a:lnTo>
                  <a:pt x="500062" y="50720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407319" y="2714625"/>
            <a:ext cx="78582" cy="85726"/>
          </a:xfrm>
          <a:custGeom>
            <a:avLst/>
            <a:gdLst/>
            <a:ahLst/>
            <a:cxnLst/>
            <a:rect l="0" t="0" r="0" b="0"/>
            <a:pathLst>
              <a:path w="78582" h="85726">
                <a:moveTo>
                  <a:pt x="21431" y="21431"/>
                </a:moveTo>
                <a:lnTo>
                  <a:pt x="21431" y="21431"/>
                </a:lnTo>
                <a:lnTo>
                  <a:pt x="14287" y="28575"/>
                </a:lnTo>
                <a:lnTo>
                  <a:pt x="14287" y="28575"/>
                </a:lnTo>
                <a:lnTo>
                  <a:pt x="7144" y="35719"/>
                </a:lnTo>
                <a:lnTo>
                  <a:pt x="0" y="50006"/>
                </a:lnTo>
                <a:lnTo>
                  <a:pt x="0" y="57150"/>
                </a:lnTo>
                <a:lnTo>
                  <a:pt x="7144" y="64294"/>
                </a:lnTo>
                <a:lnTo>
                  <a:pt x="7144" y="71438"/>
                </a:lnTo>
                <a:lnTo>
                  <a:pt x="7144" y="78581"/>
                </a:lnTo>
                <a:lnTo>
                  <a:pt x="14287" y="78581"/>
                </a:lnTo>
                <a:lnTo>
                  <a:pt x="21431" y="85725"/>
                </a:lnTo>
                <a:lnTo>
                  <a:pt x="28575" y="85725"/>
                </a:lnTo>
                <a:lnTo>
                  <a:pt x="35719" y="85725"/>
                </a:lnTo>
                <a:lnTo>
                  <a:pt x="42862" y="85725"/>
                </a:lnTo>
                <a:lnTo>
                  <a:pt x="50006" y="78581"/>
                </a:lnTo>
                <a:lnTo>
                  <a:pt x="57150" y="78581"/>
                </a:lnTo>
                <a:lnTo>
                  <a:pt x="64294" y="71438"/>
                </a:lnTo>
                <a:lnTo>
                  <a:pt x="71437" y="64294"/>
                </a:lnTo>
                <a:lnTo>
                  <a:pt x="71437" y="57150"/>
                </a:lnTo>
                <a:lnTo>
                  <a:pt x="78581" y="50006"/>
                </a:lnTo>
                <a:lnTo>
                  <a:pt x="78581" y="35719"/>
                </a:lnTo>
                <a:lnTo>
                  <a:pt x="71437" y="28575"/>
                </a:lnTo>
                <a:lnTo>
                  <a:pt x="71437" y="21431"/>
                </a:lnTo>
                <a:lnTo>
                  <a:pt x="64294" y="14288"/>
                </a:lnTo>
                <a:lnTo>
                  <a:pt x="57150" y="7144"/>
                </a:lnTo>
                <a:lnTo>
                  <a:pt x="50006" y="7144"/>
                </a:lnTo>
                <a:lnTo>
                  <a:pt x="42862" y="7144"/>
                </a:lnTo>
                <a:lnTo>
                  <a:pt x="35719" y="7144"/>
                </a:lnTo>
                <a:lnTo>
                  <a:pt x="21431" y="7144"/>
                </a:lnTo>
                <a:lnTo>
                  <a:pt x="21431" y="14288"/>
                </a:lnTo>
                <a:lnTo>
                  <a:pt x="7144" y="28575"/>
                </a:lnTo>
                <a:lnTo>
                  <a:pt x="7144" y="35719"/>
                </a:lnTo>
                <a:lnTo>
                  <a:pt x="0" y="42863"/>
                </a:lnTo>
                <a:lnTo>
                  <a:pt x="0" y="50006"/>
                </a:lnTo>
                <a:lnTo>
                  <a:pt x="7144" y="57150"/>
                </a:lnTo>
                <a:lnTo>
                  <a:pt x="7144" y="57150"/>
                </a:lnTo>
                <a:lnTo>
                  <a:pt x="14287" y="64294"/>
                </a:lnTo>
                <a:lnTo>
                  <a:pt x="21431" y="64294"/>
                </a:lnTo>
                <a:lnTo>
                  <a:pt x="21431" y="64294"/>
                </a:lnTo>
                <a:lnTo>
                  <a:pt x="35719" y="57150"/>
                </a:lnTo>
                <a:lnTo>
                  <a:pt x="42862" y="57150"/>
                </a:lnTo>
                <a:lnTo>
                  <a:pt x="50006" y="50006"/>
                </a:lnTo>
                <a:lnTo>
                  <a:pt x="50006" y="42863"/>
                </a:lnTo>
                <a:lnTo>
                  <a:pt x="57150" y="35719"/>
                </a:lnTo>
                <a:lnTo>
                  <a:pt x="57150" y="28575"/>
                </a:lnTo>
                <a:lnTo>
                  <a:pt x="57150" y="21431"/>
                </a:lnTo>
                <a:lnTo>
                  <a:pt x="57150" y="14288"/>
                </a:lnTo>
                <a:lnTo>
                  <a:pt x="50006" y="7144"/>
                </a:lnTo>
                <a:lnTo>
                  <a:pt x="50006" y="7144"/>
                </a:lnTo>
                <a:lnTo>
                  <a:pt x="42862" y="0"/>
                </a:lnTo>
                <a:lnTo>
                  <a:pt x="35719" y="0"/>
                </a:lnTo>
                <a:lnTo>
                  <a:pt x="28575" y="0"/>
                </a:lnTo>
                <a:lnTo>
                  <a:pt x="21431" y="7144"/>
                </a:lnTo>
                <a:lnTo>
                  <a:pt x="21431" y="7144"/>
                </a:lnTo>
                <a:lnTo>
                  <a:pt x="14287" y="14288"/>
                </a:lnTo>
                <a:lnTo>
                  <a:pt x="7144" y="21431"/>
                </a:lnTo>
                <a:lnTo>
                  <a:pt x="14287" y="28575"/>
                </a:lnTo>
                <a:lnTo>
                  <a:pt x="14287" y="35719"/>
                </a:lnTo>
                <a:lnTo>
                  <a:pt x="14287" y="35719"/>
                </a:lnTo>
                <a:lnTo>
                  <a:pt x="21431" y="42863"/>
                </a:lnTo>
                <a:lnTo>
                  <a:pt x="21431" y="42863"/>
                </a:lnTo>
                <a:lnTo>
                  <a:pt x="28575" y="42863"/>
                </a:lnTo>
                <a:lnTo>
                  <a:pt x="35719" y="42863"/>
                </a:lnTo>
                <a:lnTo>
                  <a:pt x="42862" y="42863"/>
                </a:lnTo>
                <a:lnTo>
                  <a:pt x="50006" y="42863"/>
                </a:lnTo>
                <a:lnTo>
                  <a:pt x="50006" y="42863"/>
                </a:lnTo>
                <a:lnTo>
                  <a:pt x="50006" y="42863"/>
                </a:lnTo>
                <a:lnTo>
                  <a:pt x="50006" y="42863"/>
                </a:lnTo>
                <a:lnTo>
                  <a:pt x="50006" y="42863"/>
                </a:lnTo>
                <a:lnTo>
                  <a:pt x="50006" y="42863"/>
                </a:lnTo>
                <a:lnTo>
                  <a:pt x="50006" y="4286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535906" y="2736056"/>
            <a:ext cx="92870" cy="64295"/>
          </a:xfrm>
          <a:custGeom>
            <a:avLst/>
            <a:gdLst/>
            <a:ahLst/>
            <a:cxnLst/>
            <a:rect l="0" t="0" r="0" b="0"/>
            <a:pathLst>
              <a:path w="92870" h="64295">
                <a:moveTo>
                  <a:pt x="57150" y="0"/>
                </a:moveTo>
                <a:lnTo>
                  <a:pt x="50007" y="0"/>
                </a:lnTo>
                <a:lnTo>
                  <a:pt x="42863" y="0"/>
                </a:lnTo>
                <a:lnTo>
                  <a:pt x="42863" y="7144"/>
                </a:lnTo>
                <a:lnTo>
                  <a:pt x="35719" y="7144"/>
                </a:lnTo>
                <a:lnTo>
                  <a:pt x="28575" y="14288"/>
                </a:lnTo>
                <a:lnTo>
                  <a:pt x="14288" y="28575"/>
                </a:lnTo>
                <a:lnTo>
                  <a:pt x="7144" y="35719"/>
                </a:lnTo>
                <a:lnTo>
                  <a:pt x="0" y="42863"/>
                </a:lnTo>
                <a:lnTo>
                  <a:pt x="0" y="50007"/>
                </a:lnTo>
                <a:lnTo>
                  <a:pt x="0" y="50007"/>
                </a:lnTo>
                <a:lnTo>
                  <a:pt x="0" y="57150"/>
                </a:lnTo>
                <a:lnTo>
                  <a:pt x="7144" y="57150"/>
                </a:lnTo>
                <a:lnTo>
                  <a:pt x="7144" y="57150"/>
                </a:lnTo>
                <a:lnTo>
                  <a:pt x="14288" y="57150"/>
                </a:lnTo>
                <a:lnTo>
                  <a:pt x="21432" y="50007"/>
                </a:lnTo>
                <a:lnTo>
                  <a:pt x="35719" y="42863"/>
                </a:lnTo>
                <a:lnTo>
                  <a:pt x="42863" y="35719"/>
                </a:lnTo>
                <a:lnTo>
                  <a:pt x="50007" y="28575"/>
                </a:lnTo>
                <a:lnTo>
                  <a:pt x="57150" y="21432"/>
                </a:lnTo>
                <a:lnTo>
                  <a:pt x="64294" y="21432"/>
                </a:lnTo>
                <a:lnTo>
                  <a:pt x="64294" y="14288"/>
                </a:lnTo>
                <a:lnTo>
                  <a:pt x="64294" y="7144"/>
                </a:lnTo>
                <a:lnTo>
                  <a:pt x="64294" y="7144"/>
                </a:lnTo>
                <a:lnTo>
                  <a:pt x="57150" y="0"/>
                </a:lnTo>
                <a:lnTo>
                  <a:pt x="50007" y="0"/>
                </a:lnTo>
                <a:lnTo>
                  <a:pt x="50007" y="0"/>
                </a:lnTo>
                <a:lnTo>
                  <a:pt x="42863" y="0"/>
                </a:lnTo>
                <a:lnTo>
                  <a:pt x="35719" y="7144"/>
                </a:lnTo>
                <a:lnTo>
                  <a:pt x="28575" y="7144"/>
                </a:lnTo>
                <a:lnTo>
                  <a:pt x="21432" y="21432"/>
                </a:lnTo>
                <a:lnTo>
                  <a:pt x="21432" y="28575"/>
                </a:lnTo>
                <a:lnTo>
                  <a:pt x="21432" y="35719"/>
                </a:lnTo>
                <a:lnTo>
                  <a:pt x="21432" y="42863"/>
                </a:lnTo>
                <a:lnTo>
                  <a:pt x="21432" y="50007"/>
                </a:lnTo>
                <a:lnTo>
                  <a:pt x="28575" y="57150"/>
                </a:lnTo>
                <a:lnTo>
                  <a:pt x="35719" y="57150"/>
                </a:lnTo>
                <a:lnTo>
                  <a:pt x="42863" y="57150"/>
                </a:lnTo>
                <a:lnTo>
                  <a:pt x="50007" y="57150"/>
                </a:lnTo>
                <a:lnTo>
                  <a:pt x="64294" y="57150"/>
                </a:lnTo>
                <a:lnTo>
                  <a:pt x="71438" y="50007"/>
                </a:lnTo>
                <a:lnTo>
                  <a:pt x="78582" y="50007"/>
                </a:lnTo>
                <a:lnTo>
                  <a:pt x="85725" y="42863"/>
                </a:lnTo>
                <a:lnTo>
                  <a:pt x="92869" y="35719"/>
                </a:lnTo>
                <a:lnTo>
                  <a:pt x="92869" y="28575"/>
                </a:lnTo>
                <a:lnTo>
                  <a:pt x="92869" y="21432"/>
                </a:lnTo>
                <a:lnTo>
                  <a:pt x="92869" y="14288"/>
                </a:lnTo>
                <a:lnTo>
                  <a:pt x="85725" y="14288"/>
                </a:lnTo>
                <a:lnTo>
                  <a:pt x="78582" y="7144"/>
                </a:lnTo>
                <a:lnTo>
                  <a:pt x="71438" y="7144"/>
                </a:lnTo>
                <a:lnTo>
                  <a:pt x="64294" y="7144"/>
                </a:lnTo>
                <a:lnTo>
                  <a:pt x="57150" y="14288"/>
                </a:lnTo>
                <a:lnTo>
                  <a:pt x="50007" y="14288"/>
                </a:lnTo>
                <a:lnTo>
                  <a:pt x="42863" y="21432"/>
                </a:lnTo>
                <a:lnTo>
                  <a:pt x="35719" y="28575"/>
                </a:lnTo>
                <a:lnTo>
                  <a:pt x="35719" y="35719"/>
                </a:lnTo>
                <a:lnTo>
                  <a:pt x="35719" y="42863"/>
                </a:lnTo>
                <a:lnTo>
                  <a:pt x="35719" y="50007"/>
                </a:lnTo>
                <a:lnTo>
                  <a:pt x="35719" y="57150"/>
                </a:lnTo>
                <a:lnTo>
                  <a:pt x="42863" y="57150"/>
                </a:lnTo>
                <a:lnTo>
                  <a:pt x="50007" y="64294"/>
                </a:lnTo>
                <a:lnTo>
                  <a:pt x="57150" y="64294"/>
                </a:lnTo>
                <a:lnTo>
                  <a:pt x="64294" y="64294"/>
                </a:lnTo>
                <a:lnTo>
                  <a:pt x="64294" y="6429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693069" y="2757488"/>
            <a:ext cx="71438" cy="64294"/>
          </a:xfrm>
          <a:custGeom>
            <a:avLst/>
            <a:gdLst/>
            <a:ahLst/>
            <a:cxnLst/>
            <a:rect l="0" t="0" r="0" b="0"/>
            <a:pathLst>
              <a:path w="71438" h="64294">
                <a:moveTo>
                  <a:pt x="64294" y="28575"/>
                </a:moveTo>
                <a:lnTo>
                  <a:pt x="64294" y="28575"/>
                </a:lnTo>
                <a:lnTo>
                  <a:pt x="64294" y="21431"/>
                </a:lnTo>
                <a:lnTo>
                  <a:pt x="57150" y="21431"/>
                </a:lnTo>
                <a:lnTo>
                  <a:pt x="57150" y="21431"/>
                </a:lnTo>
                <a:lnTo>
                  <a:pt x="57150" y="21431"/>
                </a:lnTo>
                <a:lnTo>
                  <a:pt x="50006" y="21431"/>
                </a:lnTo>
                <a:lnTo>
                  <a:pt x="42862" y="28575"/>
                </a:lnTo>
                <a:lnTo>
                  <a:pt x="35719" y="35718"/>
                </a:lnTo>
                <a:lnTo>
                  <a:pt x="28575" y="35718"/>
                </a:lnTo>
                <a:lnTo>
                  <a:pt x="21431" y="42862"/>
                </a:lnTo>
                <a:lnTo>
                  <a:pt x="21431" y="50006"/>
                </a:lnTo>
                <a:lnTo>
                  <a:pt x="21431" y="57150"/>
                </a:lnTo>
                <a:lnTo>
                  <a:pt x="21431" y="57150"/>
                </a:lnTo>
                <a:lnTo>
                  <a:pt x="28575" y="64293"/>
                </a:lnTo>
                <a:lnTo>
                  <a:pt x="28575" y="64293"/>
                </a:lnTo>
                <a:lnTo>
                  <a:pt x="35719" y="57150"/>
                </a:lnTo>
                <a:lnTo>
                  <a:pt x="42862" y="57150"/>
                </a:lnTo>
                <a:lnTo>
                  <a:pt x="50006" y="50006"/>
                </a:lnTo>
                <a:lnTo>
                  <a:pt x="57150" y="42862"/>
                </a:lnTo>
                <a:lnTo>
                  <a:pt x="57150" y="35718"/>
                </a:lnTo>
                <a:lnTo>
                  <a:pt x="57150" y="28575"/>
                </a:lnTo>
                <a:lnTo>
                  <a:pt x="57150" y="21431"/>
                </a:lnTo>
                <a:lnTo>
                  <a:pt x="57150" y="14287"/>
                </a:lnTo>
                <a:lnTo>
                  <a:pt x="50006" y="7143"/>
                </a:lnTo>
                <a:lnTo>
                  <a:pt x="50006" y="7143"/>
                </a:lnTo>
                <a:lnTo>
                  <a:pt x="42862" y="7143"/>
                </a:lnTo>
                <a:lnTo>
                  <a:pt x="35719" y="7143"/>
                </a:lnTo>
                <a:lnTo>
                  <a:pt x="28575" y="7143"/>
                </a:lnTo>
                <a:lnTo>
                  <a:pt x="21431" y="14287"/>
                </a:lnTo>
                <a:lnTo>
                  <a:pt x="14287" y="14287"/>
                </a:lnTo>
                <a:lnTo>
                  <a:pt x="14287" y="21431"/>
                </a:lnTo>
                <a:lnTo>
                  <a:pt x="14287" y="28575"/>
                </a:lnTo>
                <a:lnTo>
                  <a:pt x="14287" y="35718"/>
                </a:lnTo>
                <a:lnTo>
                  <a:pt x="14287" y="42862"/>
                </a:lnTo>
                <a:lnTo>
                  <a:pt x="21431" y="50006"/>
                </a:lnTo>
                <a:lnTo>
                  <a:pt x="21431" y="57150"/>
                </a:lnTo>
                <a:lnTo>
                  <a:pt x="28575" y="57150"/>
                </a:lnTo>
                <a:lnTo>
                  <a:pt x="42862" y="57150"/>
                </a:lnTo>
                <a:lnTo>
                  <a:pt x="50006" y="57150"/>
                </a:lnTo>
                <a:lnTo>
                  <a:pt x="57150" y="50006"/>
                </a:lnTo>
                <a:lnTo>
                  <a:pt x="64294" y="50006"/>
                </a:lnTo>
                <a:lnTo>
                  <a:pt x="71437" y="42862"/>
                </a:lnTo>
                <a:lnTo>
                  <a:pt x="71437" y="35718"/>
                </a:lnTo>
                <a:lnTo>
                  <a:pt x="71437" y="28575"/>
                </a:lnTo>
                <a:lnTo>
                  <a:pt x="71437" y="21431"/>
                </a:lnTo>
                <a:lnTo>
                  <a:pt x="64294" y="14287"/>
                </a:lnTo>
                <a:lnTo>
                  <a:pt x="64294" y="7143"/>
                </a:lnTo>
                <a:lnTo>
                  <a:pt x="57150" y="7143"/>
                </a:lnTo>
                <a:lnTo>
                  <a:pt x="50006" y="7143"/>
                </a:lnTo>
                <a:lnTo>
                  <a:pt x="35719" y="7143"/>
                </a:lnTo>
                <a:lnTo>
                  <a:pt x="28575" y="14287"/>
                </a:lnTo>
                <a:lnTo>
                  <a:pt x="21431" y="14287"/>
                </a:lnTo>
                <a:lnTo>
                  <a:pt x="14287" y="21431"/>
                </a:lnTo>
                <a:lnTo>
                  <a:pt x="7144" y="28575"/>
                </a:lnTo>
                <a:lnTo>
                  <a:pt x="7144" y="35718"/>
                </a:lnTo>
                <a:lnTo>
                  <a:pt x="0" y="42862"/>
                </a:lnTo>
                <a:lnTo>
                  <a:pt x="7144" y="50006"/>
                </a:lnTo>
                <a:lnTo>
                  <a:pt x="7144" y="50006"/>
                </a:lnTo>
                <a:lnTo>
                  <a:pt x="14287" y="57150"/>
                </a:lnTo>
                <a:lnTo>
                  <a:pt x="21431" y="57150"/>
                </a:lnTo>
                <a:lnTo>
                  <a:pt x="28575" y="57150"/>
                </a:lnTo>
                <a:lnTo>
                  <a:pt x="35719" y="50006"/>
                </a:lnTo>
                <a:lnTo>
                  <a:pt x="42862" y="42862"/>
                </a:lnTo>
                <a:lnTo>
                  <a:pt x="50006" y="42862"/>
                </a:lnTo>
                <a:lnTo>
                  <a:pt x="57150" y="35718"/>
                </a:lnTo>
                <a:lnTo>
                  <a:pt x="57150" y="28575"/>
                </a:lnTo>
                <a:lnTo>
                  <a:pt x="57150" y="28575"/>
                </a:lnTo>
                <a:lnTo>
                  <a:pt x="57150" y="21431"/>
                </a:lnTo>
                <a:lnTo>
                  <a:pt x="50006" y="14287"/>
                </a:lnTo>
                <a:lnTo>
                  <a:pt x="42862" y="7143"/>
                </a:lnTo>
                <a:lnTo>
                  <a:pt x="35719" y="0"/>
                </a:lnTo>
                <a:lnTo>
                  <a:pt x="28575" y="0"/>
                </a:lnTo>
                <a:lnTo>
                  <a:pt x="21431" y="0"/>
                </a:lnTo>
                <a:lnTo>
                  <a:pt x="21431" y="7143"/>
                </a:lnTo>
                <a:lnTo>
                  <a:pt x="14287" y="14287"/>
                </a:lnTo>
                <a:lnTo>
                  <a:pt x="14287" y="21431"/>
                </a:lnTo>
                <a:lnTo>
                  <a:pt x="7144" y="28575"/>
                </a:lnTo>
                <a:lnTo>
                  <a:pt x="7144" y="35718"/>
                </a:lnTo>
                <a:lnTo>
                  <a:pt x="7144" y="42862"/>
                </a:lnTo>
                <a:lnTo>
                  <a:pt x="7144" y="4286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14513" y="2757488"/>
            <a:ext cx="57151" cy="64294"/>
          </a:xfrm>
          <a:custGeom>
            <a:avLst/>
            <a:gdLst/>
            <a:ahLst/>
            <a:cxnLst/>
            <a:rect l="0" t="0" r="0" b="0"/>
            <a:pathLst>
              <a:path w="57151" h="64294">
                <a:moveTo>
                  <a:pt x="35718" y="0"/>
                </a:moveTo>
                <a:lnTo>
                  <a:pt x="28575" y="0"/>
                </a:lnTo>
                <a:lnTo>
                  <a:pt x="28575" y="0"/>
                </a:lnTo>
                <a:lnTo>
                  <a:pt x="28575" y="0"/>
                </a:lnTo>
                <a:lnTo>
                  <a:pt x="21431" y="0"/>
                </a:lnTo>
                <a:lnTo>
                  <a:pt x="14287" y="7143"/>
                </a:lnTo>
                <a:lnTo>
                  <a:pt x="7143" y="14287"/>
                </a:lnTo>
                <a:lnTo>
                  <a:pt x="7143" y="21431"/>
                </a:lnTo>
                <a:lnTo>
                  <a:pt x="0" y="28575"/>
                </a:lnTo>
                <a:lnTo>
                  <a:pt x="0" y="35718"/>
                </a:lnTo>
                <a:lnTo>
                  <a:pt x="0" y="42862"/>
                </a:lnTo>
                <a:lnTo>
                  <a:pt x="0" y="42862"/>
                </a:lnTo>
                <a:lnTo>
                  <a:pt x="7143" y="50006"/>
                </a:lnTo>
                <a:lnTo>
                  <a:pt x="14287" y="50006"/>
                </a:lnTo>
                <a:lnTo>
                  <a:pt x="21431" y="50006"/>
                </a:lnTo>
                <a:lnTo>
                  <a:pt x="28575" y="50006"/>
                </a:lnTo>
                <a:lnTo>
                  <a:pt x="35718" y="50006"/>
                </a:lnTo>
                <a:lnTo>
                  <a:pt x="42862" y="50006"/>
                </a:lnTo>
                <a:lnTo>
                  <a:pt x="50006" y="42862"/>
                </a:lnTo>
                <a:lnTo>
                  <a:pt x="50006" y="42862"/>
                </a:lnTo>
                <a:lnTo>
                  <a:pt x="57150" y="35718"/>
                </a:lnTo>
                <a:lnTo>
                  <a:pt x="57150" y="28575"/>
                </a:lnTo>
                <a:lnTo>
                  <a:pt x="57150" y="28575"/>
                </a:lnTo>
                <a:lnTo>
                  <a:pt x="50006" y="21431"/>
                </a:lnTo>
                <a:lnTo>
                  <a:pt x="50006" y="14287"/>
                </a:lnTo>
                <a:lnTo>
                  <a:pt x="42862" y="7143"/>
                </a:lnTo>
                <a:lnTo>
                  <a:pt x="35718" y="7143"/>
                </a:lnTo>
                <a:lnTo>
                  <a:pt x="28575" y="7143"/>
                </a:lnTo>
                <a:lnTo>
                  <a:pt x="21431" y="14287"/>
                </a:lnTo>
                <a:lnTo>
                  <a:pt x="14287" y="14287"/>
                </a:lnTo>
                <a:lnTo>
                  <a:pt x="14287" y="21431"/>
                </a:lnTo>
                <a:lnTo>
                  <a:pt x="7143" y="35718"/>
                </a:lnTo>
                <a:lnTo>
                  <a:pt x="7143" y="42862"/>
                </a:lnTo>
                <a:lnTo>
                  <a:pt x="7143" y="50006"/>
                </a:lnTo>
                <a:lnTo>
                  <a:pt x="7143" y="57150"/>
                </a:lnTo>
                <a:lnTo>
                  <a:pt x="14287" y="64293"/>
                </a:lnTo>
                <a:lnTo>
                  <a:pt x="21431" y="64293"/>
                </a:lnTo>
                <a:lnTo>
                  <a:pt x="28575" y="64293"/>
                </a:lnTo>
                <a:lnTo>
                  <a:pt x="35718" y="64293"/>
                </a:lnTo>
                <a:lnTo>
                  <a:pt x="42862" y="64293"/>
                </a:lnTo>
                <a:lnTo>
                  <a:pt x="50006" y="57150"/>
                </a:lnTo>
                <a:lnTo>
                  <a:pt x="57150" y="57150"/>
                </a:lnTo>
                <a:lnTo>
                  <a:pt x="57150" y="50006"/>
                </a:lnTo>
                <a:lnTo>
                  <a:pt x="57150" y="42862"/>
                </a:lnTo>
                <a:lnTo>
                  <a:pt x="57150" y="42862"/>
                </a:lnTo>
                <a:lnTo>
                  <a:pt x="50006" y="28575"/>
                </a:lnTo>
                <a:lnTo>
                  <a:pt x="50006" y="21431"/>
                </a:lnTo>
                <a:lnTo>
                  <a:pt x="42862" y="21431"/>
                </a:lnTo>
                <a:lnTo>
                  <a:pt x="42862" y="14287"/>
                </a:lnTo>
                <a:lnTo>
                  <a:pt x="35718" y="14287"/>
                </a:lnTo>
                <a:lnTo>
                  <a:pt x="28575" y="14287"/>
                </a:lnTo>
                <a:lnTo>
                  <a:pt x="21431" y="21431"/>
                </a:lnTo>
                <a:lnTo>
                  <a:pt x="14287" y="21431"/>
                </a:lnTo>
                <a:lnTo>
                  <a:pt x="14287" y="28575"/>
                </a:lnTo>
                <a:lnTo>
                  <a:pt x="7143" y="35718"/>
                </a:lnTo>
                <a:lnTo>
                  <a:pt x="7143" y="42862"/>
                </a:lnTo>
                <a:lnTo>
                  <a:pt x="14287" y="50006"/>
                </a:lnTo>
                <a:lnTo>
                  <a:pt x="14287" y="57150"/>
                </a:lnTo>
                <a:lnTo>
                  <a:pt x="21431" y="57150"/>
                </a:lnTo>
                <a:lnTo>
                  <a:pt x="21431" y="64293"/>
                </a:lnTo>
                <a:lnTo>
                  <a:pt x="21431" y="6429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914525" y="2757488"/>
            <a:ext cx="107157" cy="71438"/>
          </a:xfrm>
          <a:custGeom>
            <a:avLst/>
            <a:gdLst/>
            <a:ahLst/>
            <a:cxnLst/>
            <a:rect l="0" t="0" r="0" b="0"/>
            <a:pathLst>
              <a:path w="107157" h="71438">
                <a:moveTo>
                  <a:pt x="57150" y="14287"/>
                </a:moveTo>
                <a:lnTo>
                  <a:pt x="57150" y="7143"/>
                </a:lnTo>
                <a:lnTo>
                  <a:pt x="50006" y="14287"/>
                </a:lnTo>
                <a:lnTo>
                  <a:pt x="50006" y="14287"/>
                </a:lnTo>
                <a:lnTo>
                  <a:pt x="35719" y="14287"/>
                </a:lnTo>
                <a:lnTo>
                  <a:pt x="28575" y="21431"/>
                </a:lnTo>
                <a:lnTo>
                  <a:pt x="14288" y="28575"/>
                </a:lnTo>
                <a:lnTo>
                  <a:pt x="7144" y="35718"/>
                </a:lnTo>
                <a:lnTo>
                  <a:pt x="7144" y="42862"/>
                </a:lnTo>
                <a:lnTo>
                  <a:pt x="0" y="57150"/>
                </a:lnTo>
                <a:lnTo>
                  <a:pt x="0" y="57150"/>
                </a:lnTo>
                <a:lnTo>
                  <a:pt x="0" y="64293"/>
                </a:lnTo>
                <a:lnTo>
                  <a:pt x="7144" y="71437"/>
                </a:lnTo>
                <a:lnTo>
                  <a:pt x="14288" y="71437"/>
                </a:lnTo>
                <a:lnTo>
                  <a:pt x="21431" y="71437"/>
                </a:lnTo>
                <a:lnTo>
                  <a:pt x="28575" y="64293"/>
                </a:lnTo>
                <a:lnTo>
                  <a:pt x="35719" y="64293"/>
                </a:lnTo>
                <a:lnTo>
                  <a:pt x="50006" y="57150"/>
                </a:lnTo>
                <a:lnTo>
                  <a:pt x="57150" y="50006"/>
                </a:lnTo>
                <a:lnTo>
                  <a:pt x="64294" y="50006"/>
                </a:lnTo>
                <a:lnTo>
                  <a:pt x="71438" y="42862"/>
                </a:lnTo>
                <a:lnTo>
                  <a:pt x="71438" y="35718"/>
                </a:lnTo>
                <a:lnTo>
                  <a:pt x="71438" y="28575"/>
                </a:lnTo>
                <a:lnTo>
                  <a:pt x="71438" y="21431"/>
                </a:lnTo>
                <a:lnTo>
                  <a:pt x="71438" y="14287"/>
                </a:lnTo>
                <a:lnTo>
                  <a:pt x="64294" y="7143"/>
                </a:lnTo>
                <a:lnTo>
                  <a:pt x="57150" y="7143"/>
                </a:lnTo>
                <a:lnTo>
                  <a:pt x="50006" y="7143"/>
                </a:lnTo>
                <a:lnTo>
                  <a:pt x="50006" y="14287"/>
                </a:lnTo>
                <a:lnTo>
                  <a:pt x="35719" y="21431"/>
                </a:lnTo>
                <a:lnTo>
                  <a:pt x="35719" y="28575"/>
                </a:lnTo>
                <a:lnTo>
                  <a:pt x="28575" y="35718"/>
                </a:lnTo>
                <a:lnTo>
                  <a:pt x="28575" y="42862"/>
                </a:lnTo>
                <a:lnTo>
                  <a:pt x="28575" y="50006"/>
                </a:lnTo>
                <a:lnTo>
                  <a:pt x="35719" y="50006"/>
                </a:lnTo>
                <a:lnTo>
                  <a:pt x="42863" y="57150"/>
                </a:lnTo>
                <a:lnTo>
                  <a:pt x="50006" y="57150"/>
                </a:lnTo>
                <a:lnTo>
                  <a:pt x="64294" y="57150"/>
                </a:lnTo>
                <a:lnTo>
                  <a:pt x="71438" y="50006"/>
                </a:lnTo>
                <a:lnTo>
                  <a:pt x="85725" y="50006"/>
                </a:lnTo>
                <a:lnTo>
                  <a:pt x="92869" y="42862"/>
                </a:lnTo>
                <a:lnTo>
                  <a:pt x="100013" y="35718"/>
                </a:lnTo>
                <a:lnTo>
                  <a:pt x="100013" y="28575"/>
                </a:lnTo>
                <a:lnTo>
                  <a:pt x="107156" y="21431"/>
                </a:lnTo>
                <a:lnTo>
                  <a:pt x="107156" y="14287"/>
                </a:lnTo>
                <a:lnTo>
                  <a:pt x="100013" y="7143"/>
                </a:lnTo>
                <a:lnTo>
                  <a:pt x="100013" y="7143"/>
                </a:lnTo>
                <a:lnTo>
                  <a:pt x="92869" y="7143"/>
                </a:lnTo>
                <a:lnTo>
                  <a:pt x="85725" y="0"/>
                </a:lnTo>
                <a:lnTo>
                  <a:pt x="85725" y="0"/>
                </a:lnTo>
                <a:lnTo>
                  <a:pt x="78581" y="7143"/>
                </a:lnTo>
                <a:lnTo>
                  <a:pt x="71438" y="14287"/>
                </a:lnTo>
                <a:lnTo>
                  <a:pt x="64294" y="21431"/>
                </a:lnTo>
                <a:lnTo>
                  <a:pt x="57150" y="28575"/>
                </a:lnTo>
                <a:lnTo>
                  <a:pt x="57150" y="35718"/>
                </a:lnTo>
                <a:lnTo>
                  <a:pt x="50006" y="35718"/>
                </a:lnTo>
                <a:lnTo>
                  <a:pt x="50006" y="42862"/>
                </a:lnTo>
                <a:lnTo>
                  <a:pt x="50006" y="4286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057400" y="2757488"/>
            <a:ext cx="71439" cy="64294"/>
          </a:xfrm>
          <a:custGeom>
            <a:avLst/>
            <a:gdLst/>
            <a:ahLst/>
            <a:cxnLst/>
            <a:rect l="0" t="0" r="0" b="0"/>
            <a:pathLst>
              <a:path w="71439" h="64294">
                <a:moveTo>
                  <a:pt x="71438" y="0"/>
                </a:moveTo>
                <a:lnTo>
                  <a:pt x="71438" y="0"/>
                </a:lnTo>
                <a:lnTo>
                  <a:pt x="64294" y="0"/>
                </a:lnTo>
                <a:lnTo>
                  <a:pt x="64294" y="0"/>
                </a:lnTo>
                <a:lnTo>
                  <a:pt x="57150" y="7143"/>
                </a:lnTo>
                <a:lnTo>
                  <a:pt x="50006" y="7143"/>
                </a:lnTo>
                <a:lnTo>
                  <a:pt x="35719" y="14287"/>
                </a:lnTo>
                <a:lnTo>
                  <a:pt x="28575" y="21431"/>
                </a:lnTo>
                <a:lnTo>
                  <a:pt x="21431" y="28575"/>
                </a:lnTo>
                <a:lnTo>
                  <a:pt x="14288" y="28575"/>
                </a:lnTo>
                <a:lnTo>
                  <a:pt x="7144" y="35718"/>
                </a:lnTo>
                <a:lnTo>
                  <a:pt x="7144" y="42862"/>
                </a:lnTo>
                <a:lnTo>
                  <a:pt x="7144" y="50006"/>
                </a:lnTo>
                <a:lnTo>
                  <a:pt x="21431" y="50006"/>
                </a:lnTo>
                <a:lnTo>
                  <a:pt x="21431" y="57150"/>
                </a:lnTo>
                <a:lnTo>
                  <a:pt x="28575" y="57150"/>
                </a:lnTo>
                <a:lnTo>
                  <a:pt x="42863" y="57150"/>
                </a:lnTo>
                <a:lnTo>
                  <a:pt x="50006" y="50006"/>
                </a:lnTo>
                <a:lnTo>
                  <a:pt x="50006" y="50006"/>
                </a:lnTo>
                <a:lnTo>
                  <a:pt x="57150" y="42862"/>
                </a:lnTo>
                <a:lnTo>
                  <a:pt x="57150" y="42862"/>
                </a:lnTo>
                <a:lnTo>
                  <a:pt x="57150" y="35718"/>
                </a:lnTo>
                <a:lnTo>
                  <a:pt x="57150" y="28575"/>
                </a:lnTo>
                <a:lnTo>
                  <a:pt x="57150" y="21431"/>
                </a:lnTo>
                <a:lnTo>
                  <a:pt x="50006" y="14287"/>
                </a:lnTo>
                <a:lnTo>
                  <a:pt x="42863" y="14287"/>
                </a:lnTo>
                <a:lnTo>
                  <a:pt x="35719" y="14287"/>
                </a:lnTo>
                <a:lnTo>
                  <a:pt x="28575" y="14287"/>
                </a:lnTo>
                <a:lnTo>
                  <a:pt x="14288" y="21431"/>
                </a:lnTo>
                <a:lnTo>
                  <a:pt x="7144" y="28575"/>
                </a:lnTo>
                <a:lnTo>
                  <a:pt x="0" y="35718"/>
                </a:lnTo>
                <a:lnTo>
                  <a:pt x="0" y="42862"/>
                </a:lnTo>
                <a:lnTo>
                  <a:pt x="0" y="50006"/>
                </a:lnTo>
                <a:lnTo>
                  <a:pt x="7144" y="50006"/>
                </a:lnTo>
                <a:lnTo>
                  <a:pt x="7144" y="57150"/>
                </a:lnTo>
                <a:lnTo>
                  <a:pt x="14288" y="64293"/>
                </a:lnTo>
                <a:lnTo>
                  <a:pt x="28575" y="64293"/>
                </a:lnTo>
                <a:lnTo>
                  <a:pt x="35719" y="57150"/>
                </a:lnTo>
                <a:lnTo>
                  <a:pt x="50006" y="50006"/>
                </a:lnTo>
                <a:lnTo>
                  <a:pt x="57150" y="50006"/>
                </a:lnTo>
                <a:lnTo>
                  <a:pt x="64294" y="42862"/>
                </a:lnTo>
                <a:lnTo>
                  <a:pt x="71438" y="42862"/>
                </a:lnTo>
                <a:lnTo>
                  <a:pt x="71438" y="35718"/>
                </a:lnTo>
                <a:lnTo>
                  <a:pt x="71438" y="28575"/>
                </a:lnTo>
                <a:lnTo>
                  <a:pt x="71438" y="21431"/>
                </a:lnTo>
                <a:lnTo>
                  <a:pt x="71438" y="14287"/>
                </a:lnTo>
                <a:lnTo>
                  <a:pt x="64294" y="7143"/>
                </a:lnTo>
                <a:lnTo>
                  <a:pt x="57150" y="7143"/>
                </a:lnTo>
                <a:lnTo>
                  <a:pt x="50006" y="7143"/>
                </a:lnTo>
                <a:lnTo>
                  <a:pt x="50006" y="14287"/>
                </a:lnTo>
                <a:lnTo>
                  <a:pt x="35719" y="21431"/>
                </a:lnTo>
                <a:lnTo>
                  <a:pt x="35719" y="28575"/>
                </a:lnTo>
                <a:lnTo>
                  <a:pt x="28575" y="35718"/>
                </a:lnTo>
                <a:lnTo>
                  <a:pt x="28575" y="35718"/>
                </a:lnTo>
                <a:lnTo>
                  <a:pt x="28575" y="42862"/>
                </a:lnTo>
                <a:lnTo>
                  <a:pt x="28575" y="50006"/>
                </a:lnTo>
                <a:lnTo>
                  <a:pt x="28575" y="5000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193131" y="2764631"/>
            <a:ext cx="85726" cy="64295"/>
          </a:xfrm>
          <a:custGeom>
            <a:avLst/>
            <a:gdLst/>
            <a:ahLst/>
            <a:cxnLst/>
            <a:rect l="0" t="0" r="0" b="0"/>
            <a:pathLst>
              <a:path w="85726" h="64295">
                <a:moveTo>
                  <a:pt x="71438" y="0"/>
                </a:moveTo>
                <a:lnTo>
                  <a:pt x="71438" y="0"/>
                </a:lnTo>
                <a:lnTo>
                  <a:pt x="64294" y="0"/>
                </a:lnTo>
                <a:lnTo>
                  <a:pt x="64294" y="7144"/>
                </a:lnTo>
                <a:lnTo>
                  <a:pt x="57150" y="7144"/>
                </a:lnTo>
                <a:lnTo>
                  <a:pt x="50007" y="14288"/>
                </a:lnTo>
                <a:lnTo>
                  <a:pt x="42863" y="21432"/>
                </a:lnTo>
                <a:lnTo>
                  <a:pt x="28575" y="28575"/>
                </a:lnTo>
                <a:lnTo>
                  <a:pt x="21432" y="28575"/>
                </a:lnTo>
                <a:lnTo>
                  <a:pt x="14288" y="35719"/>
                </a:lnTo>
                <a:lnTo>
                  <a:pt x="7144" y="42863"/>
                </a:lnTo>
                <a:lnTo>
                  <a:pt x="7144" y="42863"/>
                </a:lnTo>
                <a:lnTo>
                  <a:pt x="7144" y="50007"/>
                </a:lnTo>
                <a:lnTo>
                  <a:pt x="7144" y="50007"/>
                </a:lnTo>
                <a:lnTo>
                  <a:pt x="14288" y="50007"/>
                </a:lnTo>
                <a:lnTo>
                  <a:pt x="21432" y="50007"/>
                </a:lnTo>
                <a:lnTo>
                  <a:pt x="28575" y="50007"/>
                </a:lnTo>
                <a:lnTo>
                  <a:pt x="35719" y="50007"/>
                </a:lnTo>
                <a:lnTo>
                  <a:pt x="42863" y="42863"/>
                </a:lnTo>
                <a:lnTo>
                  <a:pt x="50007" y="42863"/>
                </a:lnTo>
                <a:lnTo>
                  <a:pt x="50007" y="35719"/>
                </a:lnTo>
                <a:lnTo>
                  <a:pt x="57150" y="28575"/>
                </a:lnTo>
                <a:lnTo>
                  <a:pt x="57150" y="21432"/>
                </a:lnTo>
                <a:lnTo>
                  <a:pt x="50007" y="14288"/>
                </a:lnTo>
                <a:lnTo>
                  <a:pt x="50007" y="7144"/>
                </a:lnTo>
                <a:lnTo>
                  <a:pt x="42863" y="0"/>
                </a:lnTo>
                <a:lnTo>
                  <a:pt x="35719" y="0"/>
                </a:lnTo>
                <a:lnTo>
                  <a:pt x="28575" y="0"/>
                </a:lnTo>
                <a:lnTo>
                  <a:pt x="21432" y="7144"/>
                </a:lnTo>
                <a:lnTo>
                  <a:pt x="14288" y="14288"/>
                </a:lnTo>
                <a:lnTo>
                  <a:pt x="7144" y="21432"/>
                </a:lnTo>
                <a:lnTo>
                  <a:pt x="7144" y="28575"/>
                </a:lnTo>
                <a:lnTo>
                  <a:pt x="0" y="35719"/>
                </a:lnTo>
                <a:lnTo>
                  <a:pt x="0" y="42863"/>
                </a:lnTo>
                <a:lnTo>
                  <a:pt x="0" y="50007"/>
                </a:lnTo>
                <a:lnTo>
                  <a:pt x="7144" y="57150"/>
                </a:lnTo>
                <a:lnTo>
                  <a:pt x="14288" y="64294"/>
                </a:lnTo>
                <a:lnTo>
                  <a:pt x="28575" y="64294"/>
                </a:lnTo>
                <a:lnTo>
                  <a:pt x="42863" y="57150"/>
                </a:lnTo>
                <a:lnTo>
                  <a:pt x="57150" y="57150"/>
                </a:lnTo>
                <a:lnTo>
                  <a:pt x="64294" y="50007"/>
                </a:lnTo>
                <a:lnTo>
                  <a:pt x="71438" y="42863"/>
                </a:lnTo>
                <a:lnTo>
                  <a:pt x="78582" y="35719"/>
                </a:lnTo>
                <a:lnTo>
                  <a:pt x="85725" y="28575"/>
                </a:lnTo>
                <a:lnTo>
                  <a:pt x="85725" y="21432"/>
                </a:lnTo>
                <a:lnTo>
                  <a:pt x="85725" y="14288"/>
                </a:lnTo>
                <a:lnTo>
                  <a:pt x="85725" y="7144"/>
                </a:lnTo>
                <a:lnTo>
                  <a:pt x="78582" y="0"/>
                </a:lnTo>
                <a:lnTo>
                  <a:pt x="71438" y="0"/>
                </a:lnTo>
                <a:lnTo>
                  <a:pt x="64294" y="0"/>
                </a:lnTo>
                <a:lnTo>
                  <a:pt x="57150" y="0"/>
                </a:lnTo>
                <a:lnTo>
                  <a:pt x="50007" y="7144"/>
                </a:lnTo>
                <a:lnTo>
                  <a:pt x="42863" y="14288"/>
                </a:lnTo>
                <a:lnTo>
                  <a:pt x="35719" y="21432"/>
                </a:lnTo>
                <a:lnTo>
                  <a:pt x="28575" y="28575"/>
                </a:lnTo>
                <a:lnTo>
                  <a:pt x="28575" y="28575"/>
                </a:lnTo>
                <a:lnTo>
                  <a:pt x="28575" y="35719"/>
                </a:lnTo>
                <a:lnTo>
                  <a:pt x="28575" y="42863"/>
                </a:lnTo>
                <a:lnTo>
                  <a:pt x="28575" y="42863"/>
                </a:lnTo>
                <a:lnTo>
                  <a:pt x="28575" y="4286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321719" y="2764631"/>
            <a:ext cx="85726" cy="64295"/>
          </a:xfrm>
          <a:custGeom>
            <a:avLst/>
            <a:gdLst/>
            <a:ahLst/>
            <a:cxnLst/>
            <a:rect l="0" t="0" r="0" b="0"/>
            <a:pathLst>
              <a:path w="85726" h="64295">
                <a:moveTo>
                  <a:pt x="57150" y="7144"/>
                </a:moveTo>
                <a:lnTo>
                  <a:pt x="57150" y="7144"/>
                </a:lnTo>
                <a:lnTo>
                  <a:pt x="50006" y="7144"/>
                </a:lnTo>
                <a:lnTo>
                  <a:pt x="50006" y="7144"/>
                </a:lnTo>
                <a:lnTo>
                  <a:pt x="42862" y="7144"/>
                </a:lnTo>
                <a:lnTo>
                  <a:pt x="35719" y="14288"/>
                </a:lnTo>
                <a:lnTo>
                  <a:pt x="28575" y="21432"/>
                </a:lnTo>
                <a:lnTo>
                  <a:pt x="21431" y="28575"/>
                </a:lnTo>
                <a:lnTo>
                  <a:pt x="7144" y="35719"/>
                </a:lnTo>
                <a:lnTo>
                  <a:pt x="7144" y="42863"/>
                </a:lnTo>
                <a:lnTo>
                  <a:pt x="0" y="50007"/>
                </a:lnTo>
                <a:lnTo>
                  <a:pt x="0" y="50007"/>
                </a:lnTo>
                <a:lnTo>
                  <a:pt x="7144" y="57150"/>
                </a:lnTo>
                <a:lnTo>
                  <a:pt x="14287" y="57150"/>
                </a:lnTo>
                <a:lnTo>
                  <a:pt x="21431" y="64294"/>
                </a:lnTo>
                <a:lnTo>
                  <a:pt x="35719" y="64294"/>
                </a:lnTo>
                <a:lnTo>
                  <a:pt x="42862" y="57150"/>
                </a:lnTo>
                <a:lnTo>
                  <a:pt x="50006" y="57150"/>
                </a:lnTo>
                <a:lnTo>
                  <a:pt x="64294" y="50007"/>
                </a:lnTo>
                <a:lnTo>
                  <a:pt x="71437" y="42863"/>
                </a:lnTo>
                <a:lnTo>
                  <a:pt x="71437" y="42863"/>
                </a:lnTo>
                <a:lnTo>
                  <a:pt x="78581" y="35719"/>
                </a:lnTo>
                <a:lnTo>
                  <a:pt x="78581" y="28575"/>
                </a:lnTo>
                <a:lnTo>
                  <a:pt x="71437" y="21432"/>
                </a:lnTo>
                <a:lnTo>
                  <a:pt x="71437" y="14288"/>
                </a:lnTo>
                <a:lnTo>
                  <a:pt x="71437" y="7144"/>
                </a:lnTo>
                <a:lnTo>
                  <a:pt x="57150" y="7144"/>
                </a:lnTo>
                <a:lnTo>
                  <a:pt x="50006" y="7144"/>
                </a:lnTo>
                <a:lnTo>
                  <a:pt x="42862" y="7144"/>
                </a:lnTo>
                <a:lnTo>
                  <a:pt x="35719" y="7144"/>
                </a:lnTo>
                <a:lnTo>
                  <a:pt x="21431" y="14288"/>
                </a:lnTo>
                <a:lnTo>
                  <a:pt x="14287" y="21432"/>
                </a:lnTo>
                <a:lnTo>
                  <a:pt x="14287" y="28575"/>
                </a:lnTo>
                <a:lnTo>
                  <a:pt x="14287" y="35719"/>
                </a:lnTo>
                <a:lnTo>
                  <a:pt x="14287" y="42863"/>
                </a:lnTo>
                <a:lnTo>
                  <a:pt x="21431" y="50007"/>
                </a:lnTo>
                <a:lnTo>
                  <a:pt x="28575" y="57150"/>
                </a:lnTo>
                <a:lnTo>
                  <a:pt x="42862" y="57150"/>
                </a:lnTo>
                <a:lnTo>
                  <a:pt x="57150" y="57150"/>
                </a:lnTo>
                <a:lnTo>
                  <a:pt x="64294" y="57150"/>
                </a:lnTo>
                <a:lnTo>
                  <a:pt x="71437" y="57150"/>
                </a:lnTo>
                <a:lnTo>
                  <a:pt x="78581" y="57150"/>
                </a:lnTo>
                <a:lnTo>
                  <a:pt x="85725" y="50007"/>
                </a:lnTo>
                <a:lnTo>
                  <a:pt x="85725" y="42863"/>
                </a:lnTo>
                <a:lnTo>
                  <a:pt x="85725" y="42863"/>
                </a:lnTo>
                <a:lnTo>
                  <a:pt x="85725" y="35719"/>
                </a:lnTo>
                <a:lnTo>
                  <a:pt x="85725" y="28575"/>
                </a:lnTo>
                <a:lnTo>
                  <a:pt x="78581" y="14288"/>
                </a:lnTo>
                <a:lnTo>
                  <a:pt x="71437" y="7144"/>
                </a:lnTo>
                <a:lnTo>
                  <a:pt x="64294" y="7144"/>
                </a:lnTo>
                <a:lnTo>
                  <a:pt x="57150" y="0"/>
                </a:lnTo>
                <a:lnTo>
                  <a:pt x="50006" y="0"/>
                </a:lnTo>
                <a:lnTo>
                  <a:pt x="42862" y="7144"/>
                </a:lnTo>
                <a:lnTo>
                  <a:pt x="35719" y="7144"/>
                </a:lnTo>
                <a:lnTo>
                  <a:pt x="35719" y="14288"/>
                </a:lnTo>
                <a:lnTo>
                  <a:pt x="35719" y="21432"/>
                </a:lnTo>
                <a:lnTo>
                  <a:pt x="28575" y="28575"/>
                </a:lnTo>
                <a:lnTo>
                  <a:pt x="28575" y="2857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457450" y="2757488"/>
            <a:ext cx="71439" cy="78582"/>
          </a:xfrm>
          <a:custGeom>
            <a:avLst/>
            <a:gdLst/>
            <a:ahLst/>
            <a:cxnLst/>
            <a:rect l="0" t="0" r="0" b="0"/>
            <a:pathLst>
              <a:path w="71439" h="78582">
                <a:moveTo>
                  <a:pt x="57150" y="28575"/>
                </a:moveTo>
                <a:lnTo>
                  <a:pt x="57150" y="28575"/>
                </a:lnTo>
                <a:lnTo>
                  <a:pt x="50007" y="28575"/>
                </a:lnTo>
                <a:lnTo>
                  <a:pt x="50007" y="21431"/>
                </a:lnTo>
                <a:lnTo>
                  <a:pt x="50007" y="21431"/>
                </a:lnTo>
                <a:lnTo>
                  <a:pt x="42863" y="28575"/>
                </a:lnTo>
                <a:lnTo>
                  <a:pt x="42863" y="28575"/>
                </a:lnTo>
                <a:lnTo>
                  <a:pt x="28575" y="35718"/>
                </a:lnTo>
                <a:lnTo>
                  <a:pt x="21432" y="42862"/>
                </a:lnTo>
                <a:lnTo>
                  <a:pt x="7144" y="50006"/>
                </a:lnTo>
                <a:lnTo>
                  <a:pt x="7144" y="57150"/>
                </a:lnTo>
                <a:lnTo>
                  <a:pt x="0" y="64293"/>
                </a:lnTo>
                <a:lnTo>
                  <a:pt x="0" y="71437"/>
                </a:lnTo>
                <a:lnTo>
                  <a:pt x="7144" y="71437"/>
                </a:lnTo>
                <a:lnTo>
                  <a:pt x="7144" y="78581"/>
                </a:lnTo>
                <a:lnTo>
                  <a:pt x="21432" y="78581"/>
                </a:lnTo>
                <a:lnTo>
                  <a:pt x="35719" y="78581"/>
                </a:lnTo>
                <a:lnTo>
                  <a:pt x="42863" y="71437"/>
                </a:lnTo>
                <a:lnTo>
                  <a:pt x="57150" y="71437"/>
                </a:lnTo>
                <a:lnTo>
                  <a:pt x="64294" y="64293"/>
                </a:lnTo>
                <a:lnTo>
                  <a:pt x="71438" y="57150"/>
                </a:lnTo>
                <a:lnTo>
                  <a:pt x="71438" y="50006"/>
                </a:lnTo>
                <a:lnTo>
                  <a:pt x="71438" y="42862"/>
                </a:lnTo>
                <a:lnTo>
                  <a:pt x="71438" y="28575"/>
                </a:lnTo>
                <a:lnTo>
                  <a:pt x="71438" y="21431"/>
                </a:lnTo>
                <a:lnTo>
                  <a:pt x="64294" y="14287"/>
                </a:lnTo>
                <a:lnTo>
                  <a:pt x="57150" y="14287"/>
                </a:lnTo>
                <a:lnTo>
                  <a:pt x="50007" y="7143"/>
                </a:lnTo>
                <a:lnTo>
                  <a:pt x="35719" y="14287"/>
                </a:lnTo>
                <a:lnTo>
                  <a:pt x="21432" y="14287"/>
                </a:lnTo>
                <a:lnTo>
                  <a:pt x="14288" y="21431"/>
                </a:lnTo>
                <a:lnTo>
                  <a:pt x="7144" y="28575"/>
                </a:lnTo>
                <a:lnTo>
                  <a:pt x="0" y="35718"/>
                </a:lnTo>
                <a:lnTo>
                  <a:pt x="0" y="42862"/>
                </a:lnTo>
                <a:lnTo>
                  <a:pt x="0" y="50006"/>
                </a:lnTo>
                <a:lnTo>
                  <a:pt x="7144" y="57150"/>
                </a:lnTo>
                <a:lnTo>
                  <a:pt x="14288" y="57150"/>
                </a:lnTo>
                <a:lnTo>
                  <a:pt x="28575" y="57150"/>
                </a:lnTo>
                <a:lnTo>
                  <a:pt x="35719" y="57150"/>
                </a:lnTo>
                <a:lnTo>
                  <a:pt x="42863" y="57150"/>
                </a:lnTo>
                <a:lnTo>
                  <a:pt x="57150" y="50006"/>
                </a:lnTo>
                <a:lnTo>
                  <a:pt x="64294" y="42862"/>
                </a:lnTo>
                <a:lnTo>
                  <a:pt x="64294" y="35718"/>
                </a:lnTo>
                <a:lnTo>
                  <a:pt x="64294" y="28575"/>
                </a:lnTo>
                <a:lnTo>
                  <a:pt x="64294" y="21431"/>
                </a:lnTo>
                <a:lnTo>
                  <a:pt x="64294" y="7143"/>
                </a:lnTo>
                <a:lnTo>
                  <a:pt x="57150" y="0"/>
                </a:lnTo>
                <a:lnTo>
                  <a:pt x="50007" y="0"/>
                </a:lnTo>
                <a:lnTo>
                  <a:pt x="50007" y="0"/>
                </a:lnTo>
                <a:lnTo>
                  <a:pt x="42863" y="7143"/>
                </a:lnTo>
                <a:lnTo>
                  <a:pt x="35719" y="14287"/>
                </a:lnTo>
                <a:lnTo>
                  <a:pt x="35719" y="21431"/>
                </a:lnTo>
                <a:lnTo>
                  <a:pt x="28575" y="28575"/>
                </a:lnTo>
                <a:lnTo>
                  <a:pt x="28575" y="35718"/>
                </a:lnTo>
                <a:lnTo>
                  <a:pt x="28575" y="35718"/>
                </a:lnTo>
                <a:lnTo>
                  <a:pt x="28575" y="3571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464594" y="2593181"/>
            <a:ext cx="71439" cy="100014"/>
          </a:xfrm>
          <a:custGeom>
            <a:avLst/>
            <a:gdLst/>
            <a:ahLst/>
            <a:cxnLst/>
            <a:rect l="0" t="0" r="0" b="0"/>
            <a:pathLst>
              <a:path w="71439" h="100014">
                <a:moveTo>
                  <a:pt x="35719" y="21432"/>
                </a:moveTo>
                <a:lnTo>
                  <a:pt x="35719" y="21432"/>
                </a:lnTo>
                <a:lnTo>
                  <a:pt x="35719" y="28575"/>
                </a:lnTo>
                <a:lnTo>
                  <a:pt x="35719" y="28575"/>
                </a:lnTo>
                <a:lnTo>
                  <a:pt x="21431" y="42863"/>
                </a:lnTo>
                <a:lnTo>
                  <a:pt x="14288" y="50007"/>
                </a:lnTo>
                <a:lnTo>
                  <a:pt x="7144" y="64294"/>
                </a:lnTo>
                <a:lnTo>
                  <a:pt x="0" y="71438"/>
                </a:lnTo>
                <a:lnTo>
                  <a:pt x="0" y="78582"/>
                </a:lnTo>
                <a:lnTo>
                  <a:pt x="0" y="85725"/>
                </a:lnTo>
                <a:lnTo>
                  <a:pt x="0" y="92869"/>
                </a:lnTo>
                <a:lnTo>
                  <a:pt x="7144" y="100013"/>
                </a:lnTo>
                <a:lnTo>
                  <a:pt x="14288" y="100013"/>
                </a:lnTo>
                <a:lnTo>
                  <a:pt x="21431" y="100013"/>
                </a:lnTo>
                <a:lnTo>
                  <a:pt x="35719" y="100013"/>
                </a:lnTo>
                <a:lnTo>
                  <a:pt x="42863" y="100013"/>
                </a:lnTo>
                <a:lnTo>
                  <a:pt x="50006" y="92869"/>
                </a:lnTo>
                <a:lnTo>
                  <a:pt x="57150" y="85725"/>
                </a:lnTo>
                <a:lnTo>
                  <a:pt x="64294" y="78582"/>
                </a:lnTo>
                <a:lnTo>
                  <a:pt x="71438" y="71438"/>
                </a:lnTo>
                <a:lnTo>
                  <a:pt x="71438" y="57150"/>
                </a:lnTo>
                <a:lnTo>
                  <a:pt x="71438" y="50007"/>
                </a:lnTo>
                <a:lnTo>
                  <a:pt x="71438" y="42863"/>
                </a:lnTo>
                <a:lnTo>
                  <a:pt x="71438" y="35719"/>
                </a:lnTo>
                <a:lnTo>
                  <a:pt x="64294" y="28575"/>
                </a:lnTo>
                <a:lnTo>
                  <a:pt x="57150" y="28575"/>
                </a:lnTo>
                <a:lnTo>
                  <a:pt x="42863" y="28575"/>
                </a:lnTo>
                <a:lnTo>
                  <a:pt x="35719" y="35719"/>
                </a:lnTo>
                <a:lnTo>
                  <a:pt x="21431" y="42863"/>
                </a:lnTo>
                <a:lnTo>
                  <a:pt x="7144" y="50007"/>
                </a:lnTo>
                <a:lnTo>
                  <a:pt x="0" y="64294"/>
                </a:lnTo>
                <a:lnTo>
                  <a:pt x="0" y="71438"/>
                </a:lnTo>
                <a:lnTo>
                  <a:pt x="0" y="78582"/>
                </a:lnTo>
                <a:lnTo>
                  <a:pt x="0" y="85725"/>
                </a:lnTo>
                <a:lnTo>
                  <a:pt x="7144" y="85725"/>
                </a:lnTo>
                <a:lnTo>
                  <a:pt x="14288" y="92869"/>
                </a:lnTo>
                <a:lnTo>
                  <a:pt x="28575" y="92869"/>
                </a:lnTo>
                <a:lnTo>
                  <a:pt x="35719" y="92869"/>
                </a:lnTo>
                <a:lnTo>
                  <a:pt x="42863" y="85725"/>
                </a:lnTo>
                <a:lnTo>
                  <a:pt x="50006" y="85725"/>
                </a:lnTo>
                <a:lnTo>
                  <a:pt x="64294" y="78582"/>
                </a:lnTo>
                <a:lnTo>
                  <a:pt x="64294" y="71438"/>
                </a:lnTo>
                <a:lnTo>
                  <a:pt x="71438" y="57150"/>
                </a:lnTo>
                <a:lnTo>
                  <a:pt x="71438" y="50007"/>
                </a:lnTo>
                <a:lnTo>
                  <a:pt x="71438" y="35719"/>
                </a:lnTo>
                <a:lnTo>
                  <a:pt x="71438" y="21432"/>
                </a:lnTo>
                <a:lnTo>
                  <a:pt x="64294" y="14288"/>
                </a:lnTo>
                <a:lnTo>
                  <a:pt x="57150" y="7144"/>
                </a:lnTo>
                <a:lnTo>
                  <a:pt x="50006" y="0"/>
                </a:lnTo>
                <a:lnTo>
                  <a:pt x="35719" y="0"/>
                </a:lnTo>
                <a:lnTo>
                  <a:pt x="28575" y="7144"/>
                </a:lnTo>
                <a:lnTo>
                  <a:pt x="14288" y="14288"/>
                </a:lnTo>
                <a:lnTo>
                  <a:pt x="7144" y="21432"/>
                </a:lnTo>
                <a:lnTo>
                  <a:pt x="7144" y="28575"/>
                </a:lnTo>
                <a:lnTo>
                  <a:pt x="0" y="35719"/>
                </a:lnTo>
                <a:lnTo>
                  <a:pt x="7144" y="42863"/>
                </a:lnTo>
                <a:lnTo>
                  <a:pt x="7144" y="4286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328863" y="2607469"/>
            <a:ext cx="64294" cy="57151"/>
          </a:xfrm>
          <a:custGeom>
            <a:avLst/>
            <a:gdLst/>
            <a:ahLst/>
            <a:cxnLst/>
            <a:rect l="0" t="0" r="0" b="0"/>
            <a:pathLst>
              <a:path w="64294" h="57151">
                <a:moveTo>
                  <a:pt x="28575" y="14287"/>
                </a:moveTo>
                <a:lnTo>
                  <a:pt x="28575" y="14287"/>
                </a:lnTo>
                <a:lnTo>
                  <a:pt x="28575" y="14287"/>
                </a:lnTo>
                <a:lnTo>
                  <a:pt x="21431" y="14287"/>
                </a:lnTo>
                <a:lnTo>
                  <a:pt x="21431" y="21431"/>
                </a:lnTo>
                <a:lnTo>
                  <a:pt x="21431" y="28575"/>
                </a:lnTo>
                <a:lnTo>
                  <a:pt x="21431" y="35719"/>
                </a:lnTo>
                <a:lnTo>
                  <a:pt x="21431" y="42862"/>
                </a:lnTo>
                <a:lnTo>
                  <a:pt x="21431" y="42862"/>
                </a:lnTo>
                <a:lnTo>
                  <a:pt x="28575" y="50006"/>
                </a:lnTo>
                <a:lnTo>
                  <a:pt x="28575" y="50006"/>
                </a:lnTo>
                <a:lnTo>
                  <a:pt x="35718" y="50006"/>
                </a:lnTo>
                <a:lnTo>
                  <a:pt x="42862" y="57150"/>
                </a:lnTo>
                <a:lnTo>
                  <a:pt x="50006" y="50006"/>
                </a:lnTo>
                <a:lnTo>
                  <a:pt x="50006" y="50006"/>
                </a:lnTo>
                <a:lnTo>
                  <a:pt x="57150" y="42862"/>
                </a:lnTo>
                <a:lnTo>
                  <a:pt x="57150" y="42862"/>
                </a:lnTo>
                <a:lnTo>
                  <a:pt x="57150" y="35719"/>
                </a:lnTo>
                <a:lnTo>
                  <a:pt x="57150" y="28575"/>
                </a:lnTo>
                <a:lnTo>
                  <a:pt x="64293" y="21431"/>
                </a:lnTo>
                <a:lnTo>
                  <a:pt x="57150" y="7144"/>
                </a:lnTo>
                <a:lnTo>
                  <a:pt x="57150" y="7144"/>
                </a:lnTo>
                <a:lnTo>
                  <a:pt x="50006" y="0"/>
                </a:lnTo>
                <a:lnTo>
                  <a:pt x="42862" y="0"/>
                </a:lnTo>
                <a:lnTo>
                  <a:pt x="28575" y="7144"/>
                </a:lnTo>
                <a:lnTo>
                  <a:pt x="28575" y="7144"/>
                </a:lnTo>
                <a:lnTo>
                  <a:pt x="14287" y="14287"/>
                </a:lnTo>
                <a:lnTo>
                  <a:pt x="7143" y="21431"/>
                </a:lnTo>
                <a:lnTo>
                  <a:pt x="7143" y="28575"/>
                </a:lnTo>
                <a:lnTo>
                  <a:pt x="0" y="35719"/>
                </a:lnTo>
                <a:lnTo>
                  <a:pt x="0" y="42862"/>
                </a:lnTo>
                <a:lnTo>
                  <a:pt x="0" y="50006"/>
                </a:lnTo>
                <a:lnTo>
                  <a:pt x="7143" y="50006"/>
                </a:lnTo>
                <a:lnTo>
                  <a:pt x="14287" y="50006"/>
                </a:lnTo>
                <a:lnTo>
                  <a:pt x="21431" y="50006"/>
                </a:lnTo>
                <a:lnTo>
                  <a:pt x="28575" y="50006"/>
                </a:lnTo>
                <a:lnTo>
                  <a:pt x="42862" y="50006"/>
                </a:lnTo>
                <a:lnTo>
                  <a:pt x="50006" y="42862"/>
                </a:lnTo>
                <a:lnTo>
                  <a:pt x="50006" y="35719"/>
                </a:lnTo>
                <a:lnTo>
                  <a:pt x="50006" y="28575"/>
                </a:lnTo>
                <a:lnTo>
                  <a:pt x="57150" y="21431"/>
                </a:lnTo>
                <a:lnTo>
                  <a:pt x="50006" y="14287"/>
                </a:lnTo>
                <a:lnTo>
                  <a:pt x="50006" y="7144"/>
                </a:lnTo>
                <a:lnTo>
                  <a:pt x="50006" y="7144"/>
                </a:lnTo>
                <a:lnTo>
                  <a:pt x="42862" y="0"/>
                </a:lnTo>
                <a:lnTo>
                  <a:pt x="35718" y="0"/>
                </a:lnTo>
                <a:lnTo>
                  <a:pt x="28575" y="7144"/>
                </a:lnTo>
                <a:lnTo>
                  <a:pt x="21431" y="14287"/>
                </a:lnTo>
                <a:lnTo>
                  <a:pt x="14287" y="14287"/>
                </a:lnTo>
                <a:lnTo>
                  <a:pt x="7143" y="21431"/>
                </a:lnTo>
                <a:lnTo>
                  <a:pt x="7143" y="28575"/>
                </a:lnTo>
                <a:lnTo>
                  <a:pt x="7143" y="35719"/>
                </a:lnTo>
                <a:lnTo>
                  <a:pt x="7143" y="35719"/>
                </a:lnTo>
                <a:lnTo>
                  <a:pt x="7143" y="3571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150269" y="2593181"/>
            <a:ext cx="100013" cy="71439"/>
          </a:xfrm>
          <a:custGeom>
            <a:avLst/>
            <a:gdLst/>
            <a:ahLst/>
            <a:cxnLst/>
            <a:rect l="0" t="0" r="0" b="0"/>
            <a:pathLst>
              <a:path w="100013" h="71439">
                <a:moveTo>
                  <a:pt x="50006" y="14288"/>
                </a:moveTo>
                <a:lnTo>
                  <a:pt x="50006" y="14288"/>
                </a:lnTo>
                <a:lnTo>
                  <a:pt x="50006" y="14288"/>
                </a:lnTo>
                <a:lnTo>
                  <a:pt x="42862" y="21432"/>
                </a:lnTo>
                <a:lnTo>
                  <a:pt x="42862" y="21432"/>
                </a:lnTo>
                <a:lnTo>
                  <a:pt x="35719" y="28575"/>
                </a:lnTo>
                <a:lnTo>
                  <a:pt x="35719" y="35719"/>
                </a:lnTo>
                <a:lnTo>
                  <a:pt x="28575" y="42863"/>
                </a:lnTo>
                <a:lnTo>
                  <a:pt x="28575" y="50007"/>
                </a:lnTo>
                <a:lnTo>
                  <a:pt x="28575" y="57150"/>
                </a:lnTo>
                <a:lnTo>
                  <a:pt x="35719" y="57150"/>
                </a:lnTo>
                <a:lnTo>
                  <a:pt x="42862" y="64294"/>
                </a:lnTo>
                <a:lnTo>
                  <a:pt x="50006" y="64294"/>
                </a:lnTo>
                <a:lnTo>
                  <a:pt x="57150" y="64294"/>
                </a:lnTo>
                <a:lnTo>
                  <a:pt x="64294" y="57150"/>
                </a:lnTo>
                <a:lnTo>
                  <a:pt x="71437" y="57150"/>
                </a:lnTo>
                <a:lnTo>
                  <a:pt x="71437" y="50007"/>
                </a:lnTo>
                <a:lnTo>
                  <a:pt x="78581" y="42863"/>
                </a:lnTo>
                <a:lnTo>
                  <a:pt x="78581" y="35719"/>
                </a:lnTo>
                <a:lnTo>
                  <a:pt x="78581" y="28575"/>
                </a:lnTo>
                <a:lnTo>
                  <a:pt x="78581" y="21432"/>
                </a:lnTo>
                <a:lnTo>
                  <a:pt x="71437" y="14288"/>
                </a:lnTo>
                <a:lnTo>
                  <a:pt x="64294" y="14288"/>
                </a:lnTo>
                <a:lnTo>
                  <a:pt x="64294" y="14288"/>
                </a:lnTo>
                <a:lnTo>
                  <a:pt x="50006" y="14288"/>
                </a:lnTo>
                <a:lnTo>
                  <a:pt x="42862" y="21432"/>
                </a:lnTo>
                <a:lnTo>
                  <a:pt x="35719" y="28575"/>
                </a:lnTo>
                <a:lnTo>
                  <a:pt x="28575" y="42863"/>
                </a:lnTo>
                <a:lnTo>
                  <a:pt x="28575" y="50007"/>
                </a:lnTo>
                <a:lnTo>
                  <a:pt x="28575" y="57150"/>
                </a:lnTo>
                <a:lnTo>
                  <a:pt x="28575" y="64294"/>
                </a:lnTo>
                <a:lnTo>
                  <a:pt x="35719" y="64294"/>
                </a:lnTo>
                <a:lnTo>
                  <a:pt x="42862" y="64294"/>
                </a:lnTo>
                <a:lnTo>
                  <a:pt x="50006" y="71438"/>
                </a:lnTo>
                <a:lnTo>
                  <a:pt x="64294" y="64294"/>
                </a:lnTo>
                <a:lnTo>
                  <a:pt x="71437" y="64294"/>
                </a:lnTo>
                <a:lnTo>
                  <a:pt x="78581" y="57150"/>
                </a:lnTo>
                <a:lnTo>
                  <a:pt x="85725" y="57150"/>
                </a:lnTo>
                <a:lnTo>
                  <a:pt x="92869" y="50007"/>
                </a:lnTo>
                <a:lnTo>
                  <a:pt x="92869" y="42863"/>
                </a:lnTo>
                <a:lnTo>
                  <a:pt x="100012" y="28575"/>
                </a:lnTo>
                <a:lnTo>
                  <a:pt x="100012" y="21432"/>
                </a:lnTo>
                <a:lnTo>
                  <a:pt x="92869" y="14288"/>
                </a:lnTo>
                <a:lnTo>
                  <a:pt x="92869" y="7144"/>
                </a:lnTo>
                <a:lnTo>
                  <a:pt x="85725" y="7144"/>
                </a:lnTo>
                <a:lnTo>
                  <a:pt x="78581" y="7144"/>
                </a:lnTo>
                <a:lnTo>
                  <a:pt x="64294" y="14288"/>
                </a:lnTo>
                <a:lnTo>
                  <a:pt x="57150" y="21432"/>
                </a:lnTo>
                <a:lnTo>
                  <a:pt x="50006" y="28575"/>
                </a:lnTo>
                <a:lnTo>
                  <a:pt x="42862" y="35719"/>
                </a:lnTo>
                <a:lnTo>
                  <a:pt x="35719" y="42863"/>
                </a:lnTo>
                <a:lnTo>
                  <a:pt x="35719" y="50007"/>
                </a:lnTo>
                <a:lnTo>
                  <a:pt x="42862" y="57150"/>
                </a:lnTo>
                <a:lnTo>
                  <a:pt x="50006" y="64294"/>
                </a:lnTo>
                <a:lnTo>
                  <a:pt x="57150" y="64294"/>
                </a:lnTo>
                <a:lnTo>
                  <a:pt x="64294" y="64294"/>
                </a:lnTo>
                <a:lnTo>
                  <a:pt x="71437" y="64294"/>
                </a:lnTo>
                <a:lnTo>
                  <a:pt x="85725" y="57150"/>
                </a:lnTo>
                <a:lnTo>
                  <a:pt x="92869" y="50007"/>
                </a:lnTo>
                <a:lnTo>
                  <a:pt x="100012" y="42863"/>
                </a:lnTo>
                <a:lnTo>
                  <a:pt x="100012" y="35719"/>
                </a:lnTo>
                <a:lnTo>
                  <a:pt x="100012" y="28575"/>
                </a:lnTo>
                <a:lnTo>
                  <a:pt x="92869" y="14288"/>
                </a:lnTo>
                <a:lnTo>
                  <a:pt x="85725" y="7144"/>
                </a:lnTo>
                <a:lnTo>
                  <a:pt x="78581" y="0"/>
                </a:lnTo>
                <a:lnTo>
                  <a:pt x="71437" y="0"/>
                </a:lnTo>
                <a:lnTo>
                  <a:pt x="57150" y="0"/>
                </a:lnTo>
                <a:lnTo>
                  <a:pt x="42862" y="0"/>
                </a:lnTo>
                <a:lnTo>
                  <a:pt x="28575" y="7144"/>
                </a:lnTo>
                <a:lnTo>
                  <a:pt x="21431" y="14288"/>
                </a:lnTo>
                <a:lnTo>
                  <a:pt x="7144" y="21432"/>
                </a:lnTo>
                <a:lnTo>
                  <a:pt x="7144" y="28575"/>
                </a:lnTo>
                <a:lnTo>
                  <a:pt x="0" y="35719"/>
                </a:lnTo>
                <a:lnTo>
                  <a:pt x="0" y="42863"/>
                </a:lnTo>
                <a:lnTo>
                  <a:pt x="0" y="42863"/>
                </a:lnTo>
                <a:lnTo>
                  <a:pt x="0" y="4286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2007394" y="2586038"/>
            <a:ext cx="100013" cy="71438"/>
          </a:xfrm>
          <a:custGeom>
            <a:avLst/>
            <a:gdLst/>
            <a:ahLst/>
            <a:cxnLst/>
            <a:rect l="0" t="0" r="0" b="0"/>
            <a:pathLst>
              <a:path w="100013" h="71438">
                <a:moveTo>
                  <a:pt x="28575" y="14287"/>
                </a:moveTo>
                <a:lnTo>
                  <a:pt x="28575" y="14287"/>
                </a:lnTo>
                <a:lnTo>
                  <a:pt x="21431" y="21431"/>
                </a:lnTo>
                <a:lnTo>
                  <a:pt x="21431" y="21431"/>
                </a:lnTo>
                <a:lnTo>
                  <a:pt x="14287" y="28575"/>
                </a:lnTo>
                <a:lnTo>
                  <a:pt x="14287" y="42862"/>
                </a:lnTo>
                <a:lnTo>
                  <a:pt x="14287" y="50006"/>
                </a:lnTo>
                <a:lnTo>
                  <a:pt x="14287" y="57150"/>
                </a:lnTo>
                <a:lnTo>
                  <a:pt x="21431" y="57150"/>
                </a:lnTo>
                <a:lnTo>
                  <a:pt x="28575" y="64293"/>
                </a:lnTo>
                <a:lnTo>
                  <a:pt x="28575" y="64293"/>
                </a:lnTo>
                <a:lnTo>
                  <a:pt x="35719" y="64293"/>
                </a:lnTo>
                <a:lnTo>
                  <a:pt x="42862" y="64293"/>
                </a:lnTo>
                <a:lnTo>
                  <a:pt x="50006" y="64293"/>
                </a:lnTo>
                <a:lnTo>
                  <a:pt x="57150" y="57150"/>
                </a:lnTo>
                <a:lnTo>
                  <a:pt x="64294" y="57150"/>
                </a:lnTo>
                <a:lnTo>
                  <a:pt x="71437" y="50006"/>
                </a:lnTo>
                <a:lnTo>
                  <a:pt x="78581" y="50006"/>
                </a:lnTo>
                <a:lnTo>
                  <a:pt x="78581" y="42862"/>
                </a:lnTo>
                <a:lnTo>
                  <a:pt x="78581" y="28575"/>
                </a:lnTo>
                <a:lnTo>
                  <a:pt x="78581" y="21431"/>
                </a:lnTo>
                <a:lnTo>
                  <a:pt x="78581" y="14287"/>
                </a:lnTo>
                <a:lnTo>
                  <a:pt x="78581" y="14287"/>
                </a:lnTo>
                <a:lnTo>
                  <a:pt x="71437" y="14287"/>
                </a:lnTo>
                <a:lnTo>
                  <a:pt x="64294" y="14287"/>
                </a:lnTo>
                <a:lnTo>
                  <a:pt x="57150" y="21431"/>
                </a:lnTo>
                <a:lnTo>
                  <a:pt x="50006" y="28575"/>
                </a:lnTo>
                <a:lnTo>
                  <a:pt x="42862" y="35718"/>
                </a:lnTo>
                <a:lnTo>
                  <a:pt x="35719" y="42862"/>
                </a:lnTo>
                <a:lnTo>
                  <a:pt x="35719" y="50006"/>
                </a:lnTo>
                <a:lnTo>
                  <a:pt x="35719" y="64293"/>
                </a:lnTo>
                <a:lnTo>
                  <a:pt x="35719" y="64293"/>
                </a:lnTo>
                <a:lnTo>
                  <a:pt x="42862" y="71437"/>
                </a:lnTo>
                <a:lnTo>
                  <a:pt x="50006" y="71437"/>
                </a:lnTo>
                <a:lnTo>
                  <a:pt x="57150" y="71437"/>
                </a:lnTo>
                <a:lnTo>
                  <a:pt x="64294" y="71437"/>
                </a:lnTo>
                <a:lnTo>
                  <a:pt x="71437" y="64293"/>
                </a:lnTo>
                <a:lnTo>
                  <a:pt x="78581" y="64293"/>
                </a:lnTo>
                <a:lnTo>
                  <a:pt x="85725" y="57150"/>
                </a:lnTo>
                <a:lnTo>
                  <a:pt x="92869" y="50006"/>
                </a:lnTo>
                <a:lnTo>
                  <a:pt x="100012" y="35718"/>
                </a:lnTo>
                <a:lnTo>
                  <a:pt x="92869" y="28575"/>
                </a:lnTo>
                <a:lnTo>
                  <a:pt x="92869" y="14287"/>
                </a:lnTo>
                <a:lnTo>
                  <a:pt x="85725" y="7143"/>
                </a:lnTo>
                <a:lnTo>
                  <a:pt x="71437" y="0"/>
                </a:lnTo>
                <a:lnTo>
                  <a:pt x="64294" y="0"/>
                </a:lnTo>
                <a:lnTo>
                  <a:pt x="50006" y="0"/>
                </a:lnTo>
                <a:lnTo>
                  <a:pt x="42862" y="7143"/>
                </a:lnTo>
                <a:lnTo>
                  <a:pt x="28575" y="14287"/>
                </a:lnTo>
                <a:lnTo>
                  <a:pt x="14287" y="21431"/>
                </a:lnTo>
                <a:lnTo>
                  <a:pt x="7144" y="28575"/>
                </a:lnTo>
                <a:lnTo>
                  <a:pt x="7144" y="28575"/>
                </a:lnTo>
                <a:lnTo>
                  <a:pt x="0" y="35718"/>
                </a:lnTo>
                <a:lnTo>
                  <a:pt x="0" y="42862"/>
                </a:lnTo>
                <a:lnTo>
                  <a:pt x="7144" y="42862"/>
                </a:lnTo>
                <a:lnTo>
                  <a:pt x="7144" y="50006"/>
                </a:lnTo>
                <a:lnTo>
                  <a:pt x="14287" y="50006"/>
                </a:lnTo>
                <a:lnTo>
                  <a:pt x="14287" y="5000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1857375" y="2578894"/>
            <a:ext cx="71439" cy="71438"/>
          </a:xfrm>
          <a:custGeom>
            <a:avLst/>
            <a:gdLst/>
            <a:ahLst/>
            <a:cxnLst/>
            <a:rect l="0" t="0" r="0" b="0"/>
            <a:pathLst>
              <a:path w="71439" h="71438">
                <a:moveTo>
                  <a:pt x="21431" y="0"/>
                </a:moveTo>
                <a:lnTo>
                  <a:pt x="21431" y="0"/>
                </a:lnTo>
                <a:lnTo>
                  <a:pt x="14288" y="0"/>
                </a:lnTo>
                <a:lnTo>
                  <a:pt x="14288" y="0"/>
                </a:lnTo>
                <a:lnTo>
                  <a:pt x="7144" y="7144"/>
                </a:lnTo>
                <a:lnTo>
                  <a:pt x="7144" y="14287"/>
                </a:lnTo>
                <a:lnTo>
                  <a:pt x="0" y="21431"/>
                </a:lnTo>
                <a:lnTo>
                  <a:pt x="0" y="28575"/>
                </a:lnTo>
                <a:lnTo>
                  <a:pt x="0" y="42862"/>
                </a:lnTo>
                <a:lnTo>
                  <a:pt x="7144" y="50006"/>
                </a:lnTo>
                <a:lnTo>
                  <a:pt x="7144" y="57150"/>
                </a:lnTo>
                <a:lnTo>
                  <a:pt x="14288" y="64294"/>
                </a:lnTo>
                <a:lnTo>
                  <a:pt x="21431" y="71437"/>
                </a:lnTo>
                <a:lnTo>
                  <a:pt x="28575" y="71437"/>
                </a:lnTo>
                <a:lnTo>
                  <a:pt x="35719" y="71437"/>
                </a:lnTo>
                <a:lnTo>
                  <a:pt x="50006" y="64294"/>
                </a:lnTo>
                <a:lnTo>
                  <a:pt x="50006" y="64294"/>
                </a:lnTo>
                <a:lnTo>
                  <a:pt x="57150" y="57150"/>
                </a:lnTo>
                <a:lnTo>
                  <a:pt x="64294" y="57150"/>
                </a:lnTo>
                <a:lnTo>
                  <a:pt x="64294" y="50006"/>
                </a:lnTo>
                <a:lnTo>
                  <a:pt x="71438" y="42862"/>
                </a:lnTo>
                <a:lnTo>
                  <a:pt x="71438" y="35719"/>
                </a:lnTo>
                <a:lnTo>
                  <a:pt x="64294" y="28575"/>
                </a:lnTo>
                <a:lnTo>
                  <a:pt x="64294" y="21431"/>
                </a:lnTo>
                <a:lnTo>
                  <a:pt x="57150" y="14287"/>
                </a:lnTo>
                <a:lnTo>
                  <a:pt x="50006" y="14287"/>
                </a:lnTo>
                <a:lnTo>
                  <a:pt x="42863" y="21431"/>
                </a:lnTo>
                <a:lnTo>
                  <a:pt x="35719" y="21431"/>
                </a:lnTo>
                <a:lnTo>
                  <a:pt x="35719" y="28575"/>
                </a:lnTo>
                <a:lnTo>
                  <a:pt x="28575" y="42862"/>
                </a:lnTo>
                <a:lnTo>
                  <a:pt x="28575" y="50006"/>
                </a:lnTo>
                <a:lnTo>
                  <a:pt x="21431" y="64294"/>
                </a:lnTo>
                <a:lnTo>
                  <a:pt x="28575" y="64294"/>
                </a:lnTo>
                <a:lnTo>
                  <a:pt x="28575" y="71437"/>
                </a:lnTo>
                <a:lnTo>
                  <a:pt x="35719" y="71437"/>
                </a:lnTo>
                <a:lnTo>
                  <a:pt x="42863" y="71437"/>
                </a:lnTo>
                <a:lnTo>
                  <a:pt x="57150" y="71437"/>
                </a:lnTo>
                <a:lnTo>
                  <a:pt x="64294" y="64294"/>
                </a:lnTo>
                <a:lnTo>
                  <a:pt x="71438" y="57150"/>
                </a:lnTo>
                <a:lnTo>
                  <a:pt x="71438" y="57150"/>
                </a:lnTo>
                <a:lnTo>
                  <a:pt x="71438" y="50006"/>
                </a:lnTo>
                <a:lnTo>
                  <a:pt x="71438" y="35719"/>
                </a:lnTo>
                <a:lnTo>
                  <a:pt x="71438" y="28575"/>
                </a:lnTo>
                <a:lnTo>
                  <a:pt x="71438" y="21431"/>
                </a:lnTo>
                <a:lnTo>
                  <a:pt x="64294" y="14287"/>
                </a:lnTo>
                <a:lnTo>
                  <a:pt x="57150" y="7144"/>
                </a:lnTo>
                <a:lnTo>
                  <a:pt x="50006" y="7144"/>
                </a:lnTo>
                <a:lnTo>
                  <a:pt x="42863" y="7144"/>
                </a:lnTo>
                <a:lnTo>
                  <a:pt x="35719" y="7144"/>
                </a:lnTo>
                <a:lnTo>
                  <a:pt x="28575" y="14287"/>
                </a:lnTo>
                <a:lnTo>
                  <a:pt x="21431" y="21431"/>
                </a:lnTo>
                <a:lnTo>
                  <a:pt x="21431" y="28575"/>
                </a:lnTo>
                <a:lnTo>
                  <a:pt x="21431" y="35719"/>
                </a:lnTo>
                <a:lnTo>
                  <a:pt x="21431" y="42862"/>
                </a:lnTo>
                <a:lnTo>
                  <a:pt x="28575" y="50006"/>
                </a:lnTo>
                <a:lnTo>
                  <a:pt x="35719" y="50006"/>
                </a:lnTo>
                <a:lnTo>
                  <a:pt x="35719" y="50006"/>
                </a:lnTo>
                <a:lnTo>
                  <a:pt x="50006" y="50006"/>
                </a:lnTo>
                <a:lnTo>
                  <a:pt x="50006" y="50006"/>
                </a:lnTo>
                <a:lnTo>
                  <a:pt x="57150" y="42862"/>
                </a:lnTo>
                <a:lnTo>
                  <a:pt x="57150" y="4286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1693069" y="2557463"/>
            <a:ext cx="64295" cy="85726"/>
          </a:xfrm>
          <a:custGeom>
            <a:avLst/>
            <a:gdLst/>
            <a:ahLst/>
            <a:cxnLst/>
            <a:rect l="0" t="0" r="0" b="0"/>
            <a:pathLst>
              <a:path w="64295" h="85726">
                <a:moveTo>
                  <a:pt x="21431" y="35718"/>
                </a:moveTo>
                <a:lnTo>
                  <a:pt x="14287" y="42862"/>
                </a:lnTo>
                <a:lnTo>
                  <a:pt x="7144" y="50006"/>
                </a:lnTo>
                <a:lnTo>
                  <a:pt x="7144" y="57150"/>
                </a:lnTo>
                <a:lnTo>
                  <a:pt x="0" y="64293"/>
                </a:lnTo>
                <a:lnTo>
                  <a:pt x="0" y="78581"/>
                </a:lnTo>
                <a:lnTo>
                  <a:pt x="0" y="78581"/>
                </a:lnTo>
                <a:lnTo>
                  <a:pt x="0" y="85725"/>
                </a:lnTo>
                <a:lnTo>
                  <a:pt x="7144" y="85725"/>
                </a:lnTo>
                <a:lnTo>
                  <a:pt x="14287" y="85725"/>
                </a:lnTo>
                <a:lnTo>
                  <a:pt x="21431" y="85725"/>
                </a:lnTo>
                <a:lnTo>
                  <a:pt x="28575" y="85725"/>
                </a:lnTo>
                <a:lnTo>
                  <a:pt x="35719" y="78581"/>
                </a:lnTo>
                <a:lnTo>
                  <a:pt x="50006" y="78581"/>
                </a:lnTo>
                <a:lnTo>
                  <a:pt x="57150" y="71437"/>
                </a:lnTo>
                <a:lnTo>
                  <a:pt x="57150" y="64293"/>
                </a:lnTo>
                <a:lnTo>
                  <a:pt x="64294" y="50006"/>
                </a:lnTo>
                <a:lnTo>
                  <a:pt x="64294" y="42862"/>
                </a:lnTo>
                <a:lnTo>
                  <a:pt x="57150" y="35718"/>
                </a:lnTo>
                <a:lnTo>
                  <a:pt x="57150" y="28575"/>
                </a:lnTo>
                <a:lnTo>
                  <a:pt x="57150" y="28575"/>
                </a:lnTo>
                <a:lnTo>
                  <a:pt x="50006" y="21431"/>
                </a:lnTo>
                <a:lnTo>
                  <a:pt x="42862" y="28575"/>
                </a:lnTo>
                <a:lnTo>
                  <a:pt x="35719" y="35718"/>
                </a:lnTo>
                <a:lnTo>
                  <a:pt x="21431" y="42862"/>
                </a:lnTo>
                <a:lnTo>
                  <a:pt x="21431" y="50006"/>
                </a:lnTo>
                <a:lnTo>
                  <a:pt x="14287" y="57150"/>
                </a:lnTo>
                <a:lnTo>
                  <a:pt x="7144" y="64293"/>
                </a:lnTo>
                <a:lnTo>
                  <a:pt x="7144" y="71437"/>
                </a:lnTo>
                <a:lnTo>
                  <a:pt x="14287" y="71437"/>
                </a:lnTo>
                <a:lnTo>
                  <a:pt x="14287" y="71437"/>
                </a:lnTo>
                <a:lnTo>
                  <a:pt x="21431" y="71437"/>
                </a:lnTo>
                <a:lnTo>
                  <a:pt x="28575" y="71437"/>
                </a:lnTo>
                <a:lnTo>
                  <a:pt x="42862" y="64293"/>
                </a:lnTo>
                <a:lnTo>
                  <a:pt x="50006" y="64293"/>
                </a:lnTo>
                <a:lnTo>
                  <a:pt x="57150" y="57150"/>
                </a:lnTo>
                <a:lnTo>
                  <a:pt x="57150" y="42862"/>
                </a:lnTo>
                <a:lnTo>
                  <a:pt x="57150" y="35718"/>
                </a:lnTo>
                <a:lnTo>
                  <a:pt x="57150" y="21431"/>
                </a:lnTo>
                <a:lnTo>
                  <a:pt x="57150" y="14287"/>
                </a:lnTo>
                <a:lnTo>
                  <a:pt x="50006" y="7143"/>
                </a:lnTo>
                <a:lnTo>
                  <a:pt x="50006" y="7143"/>
                </a:lnTo>
                <a:lnTo>
                  <a:pt x="42862" y="0"/>
                </a:lnTo>
                <a:lnTo>
                  <a:pt x="35719" y="7143"/>
                </a:lnTo>
                <a:lnTo>
                  <a:pt x="28575" y="14287"/>
                </a:lnTo>
                <a:lnTo>
                  <a:pt x="21431" y="21431"/>
                </a:lnTo>
                <a:lnTo>
                  <a:pt x="21431" y="28575"/>
                </a:lnTo>
                <a:lnTo>
                  <a:pt x="14287" y="35718"/>
                </a:lnTo>
                <a:lnTo>
                  <a:pt x="14287" y="42862"/>
                </a:lnTo>
                <a:lnTo>
                  <a:pt x="14287" y="50006"/>
                </a:lnTo>
                <a:lnTo>
                  <a:pt x="14287" y="50006"/>
                </a:lnTo>
                <a:lnTo>
                  <a:pt x="14287" y="5000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1543050" y="2557463"/>
            <a:ext cx="64295" cy="71438"/>
          </a:xfrm>
          <a:custGeom>
            <a:avLst/>
            <a:gdLst/>
            <a:ahLst/>
            <a:cxnLst/>
            <a:rect l="0" t="0" r="0" b="0"/>
            <a:pathLst>
              <a:path w="64295" h="71438">
                <a:moveTo>
                  <a:pt x="28575" y="7143"/>
                </a:moveTo>
                <a:lnTo>
                  <a:pt x="21431" y="14287"/>
                </a:lnTo>
                <a:lnTo>
                  <a:pt x="14288" y="21431"/>
                </a:lnTo>
                <a:lnTo>
                  <a:pt x="14288" y="21431"/>
                </a:lnTo>
                <a:lnTo>
                  <a:pt x="7144" y="35718"/>
                </a:lnTo>
                <a:lnTo>
                  <a:pt x="7144" y="42862"/>
                </a:lnTo>
                <a:lnTo>
                  <a:pt x="0" y="50006"/>
                </a:lnTo>
                <a:lnTo>
                  <a:pt x="0" y="64293"/>
                </a:lnTo>
                <a:lnTo>
                  <a:pt x="7144" y="64293"/>
                </a:lnTo>
                <a:lnTo>
                  <a:pt x="14288" y="71437"/>
                </a:lnTo>
                <a:lnTo>
                  <a:pt x="21431" y="71437"/>
                </a:lnTo>
                <a:lnTo>
                  <a:pt x="28575" y="71437"/>
                </a:lnTo>
                <a:lnTo>
                  <a:pt x="28575" y="64293"/>
                </a:lnTo>
                <a:lnTo>
                  <a:pt x="42863" y="64293"/>
                </a:lnTo>
                <a:lnTo>
                  <a:pt x="50006" y="57150"/>
                </a:lnTo>
                <a:lnTo>
                  <a:pt x="57150" y="50006"/>
                </a:lnTo>
                <a:lnTo>
                  <a:pt x="57150" y="42862"/>
                </a:lnTo>
                <a:lnTo>
                  <a:pt x="64294" y="35718"/>
                </a:lnTo>
                <a:lnTo>
                  <a:pt x="64294" y="21431"/>
                </a:lnTo>
                <a:lnTo>
                  <a:pt x="57150" y="14287"/>
                </a:lnTo>
                <a:lnTo>
                  <a:pt x="57150" y="7143"/>
                </a:lnTo>
                <a:lnTo>
                  <a:pt x="50006" y="7143"/>
                </a:lnTo>
                <a:lnTo>
                  <a:pt x="42863" y="0"/>
                </a:lnTo>
                <a:lnTo>
                  <a:pt x="28575" y="7143"/>
                </a:lnTo>
                <a:lnTo>
                  <a:pt x="28575" y="7143"/>
                </a:lnTo>
                <a:lnTo>
                  <a:pt x="14288" y="21431"/>
                </a:lnTo>
                <a:lnTo>
                  <a:pt x="7144" y="28575"/>
                </a:lnTo>
                <a:lnTo>
                  <a:pt x="0" y="42862"/>
                </a:lnTo>
                <a:lnTo>
                  <a:pt x="0" y="50006"/>
                </a:lnTo>
                <a:lnTo>
                  <a:pt x="0" y="57150"/>
                </a:lnTo>
                <a:lnTo>
                  <a:pt x="7144" y="64293"/>
                </a:lnTo>
                <a:lnTo>
                  <a:pt x="14288" y="64293"/>
                </a:lnTo>
                <a:lnTo>
                  <a:pt x="21431" y="64293"/>
                </a:lnTo>
                <a:lnTo>
                  <a:pt x="28575" y="64293"/>
                </a:lnTo>
                <a:lnTo>
                  <a:pt x="42863" y="64293"/>
                </a:lnTo>
                <a:lnTo>
                  <a:pt x="50006" y="57150"/>
                </a:lnTo>
                <a:lnTo>
                  <a:pt x="57150" y="50006"/>
                </a:lnTo>
                <a:lnTo>
                  <a:pt x="64294" y="50006"/>
                </a:lnTo>
                <a:lnTo>
                  <a:pt x="64294" y="42862"/>
                </a:lnTo>
                <a:lnTo>
                  <a:pt x="64294" y="35718"/>
                </a:lnTo>
                <a:lnTo>
                  <a:pt x="64294" y="21431"/>
                </a:lnTo>
                <a:lnTo>
                  <a:pt x="57150" y="14287"/>
                </a:lnTo>
                <a:lnTo>
                  <a:pt x="50006" y="7143"/>
                </a:lnTo>
                <a:lnTo>
                  <a:pt x="42863" y="7143"/>
                </a:lnTo>
                <a:lnTo>
                  <a:pt x="35719" y="7143"/>
                </a:lnTo>
                <a:lnTo>
                  <a:pt x="28575" y="14287"/>
                </a:lnTo>
                <a:lnTo>
                  <a:pt x="14288" y="21431"/>
                </a:lnTo>
                <a:lnTo>
                  <a:pt x="7144" y="21431"/>
                </a:lnTo>
                <a:lnTo>
                  <a:pt x="0" y="28575"/>
                </a:lnTo>
                <a:lnTo>
                  <a:pt x="0" y="35718"/>
                </a:lnTo>
                <a:lnTo>
                  <a:pt x="0" y="35718"/>
                </a:lnTo>
                <a:lnTo>
                  <a:pt x="0" y="42862"/>
                </a:lnTo>
                <a:lnTo>
                  <a:pt x="0" y="4286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1407319" y="2550319"/>
            <a:ext cx="78582" cy="57151"/>
          </a:xfrm>
          <a:custGeom>
            <a:avLst/>
            <a:gdLst/>
            <a:ahLst/>
            <a:cxnLst/>
            <a:rect l="0" t="0" r="0" b="0"/>
            <a:pathLst>
              <a:path w="78582" h="57151">
                <a:moveTo>
                  <a:pt x="35719" y="0"/>
                </a:moveTo>
                <a:lnTo>
                  <a:pt x="28575" y="0"/>
                </a:lnTo>
                <a:lnTo>
                  <a:pt x="28575" y="7144"/>
                </a:lnTo>
                <a:lnTo>
                  <a:pt x="28575" y="7144"/>
                </a:lnTo>
                <a:lnTo>
                  <a:pt x="21431" y="14287"/>
                </a:lnTo>
                <a:lnTo>
                  <a:pt x="21431" y="21431"/>
                </a:lnTo>
                <a:lnTo>
                  <a:pt x="21431" y="35719"/>
                </a:lnTo>
                <a:lnTo>
                  <a:pt x="21431" y="42862"/>
                </a:lnTo>
                <a:lnTo>
                  <a:pt x="21431" y="50006"/>
                </a:lnTo>
                <a:lnTo>
                  <a:pt x="21431" y="57150"/>
                </a:lnTo>
                <a:lnTo>
                  <a:pt x="28575" y="57150"/>
                </a:lnTo>
                <a:lnTo>
                  <a:pt x="42862" y="57150"/>
                </a:lnTo>
                <a:lnTo>
                  <a:pt x="50006" y="57150"/>
                </a:lnTo>
                <a:lnTo>
                  <a:pt x="57150" y="57150"/>
                </a:lnTo>
                <a:lnTo>
                  <a:pt x="71437" y="50006"/>
                </a:lnTo>
                <a:lnTo>
                  <a:pt x="78581" y="50006"/>
                </a:lnTo>
                <a:lnTo>
                  <a:pt x="78581" y="42862"/>
                </a:lnTo>
                <a:lnTo>
                  <a:pt x="78581" y="35719"/>
                </a:lnTo>
                <a:lnTo>
                  <a:pt x="78581" y="28575"/>
                </a:lnTo>
                <a:lnTo>
                  <a:pt x="71437" y="21431"/>
                </a:lnTo>
                <a:lnTo>
                  <a:pt x="64294" y="14287"/>
                </a:lnTo>
                <a:lnTo>
                  <a:pt x="57150" y="7144"/>
                </a:lnTo>
                <a:lnTo>
                  <a:pt x="50006" y="0"/>
                </a:lnTo>
                <a:lnTo>
                  <a:pt x="35719" y="0"/>
                </a:lnTo>
                <a:lnTo>
                  <a:pt x="28575" y="7144"/>
                </a:lnTo>
                <a:lnTo>
                  <a:pt x="14287" y="14287"/>
                </a:lnTo>
                <a:lnTo>
                  <a:pt x="7144" y="21431"/>
                </a:lnTo>
                <a:lnTo>
                  <a:pt x="0" y="28575"/>
                </a:lnTo>
                <a:lnTo>
                  <a:pt x="0" y="35719"/>
                </a:lnTo>
                <a:lnTo>
                  <a:pt x="0" y="42862"/>
                </a:lnTo>
                <a:lnTo>
                  <a:pt x="0" y="42862"/>
                </a:lnTo>
                <a:lnTo>
                  <a:pt x="7144" y="50006"/>
                </a:lnTo>
                <a:lnTo>
                  <a:pt x="14287" y="50006"/>
                </a:lnTo>
                <a:lnTo>
                  <a:pt x="21431" y="50006"/>
                </a:lnTo>
                <a:lnTo>
                  <a:pt x="35719" y="42862"/>
                </a:lnTo>
                <a:lnTo>
                  <a:pt x="50006" y="42862"/>
                </a:lnTo>
                <a:lnTo>
                  <a:pt x="57150" y="35719"/>
                </a:lnTo>
                <a:lnTo>
                  <a:pt x="64294" y="35719"/>
                </a:lnTo>
                <a:lnTo>
                  <a:pt x="64294" y="28575"/>
                </a:lnTo>
                <a:lnTo>
                  <a:pt x="64294" y="28575"/>
                </a:lnTo>
                <a:lnTo>
                  <a:pt x="57150" y="21431"/>
                </a:lnTo>
                <a:lnTo>
                  <a:pt x="57150" y="21431"/>
                </a:lnTo>
                <a:lnTo>
                  <a:pt x="50006" y="21431"/>
                </a:lnTo>
                <a:lnTo>
                  <a:pt x="50006" y="21431"/>
                </a:lnTo>
                <a:lnTo>
                  <a:pt x="50006" y="2143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1035844" y="2936081"/>
            <a:ext cx="678657" cy="571501"/>
          </a:xfrm>
          <a:custGeom>
            <a:avLst/>
            <a:gdLst/>
            <a:ahLst/>
            <a:cxnLst/>
            <a:rect l="0" t="0" r="0" b="0"/>
            <a:pathLst>
              <a:path w="678657" h="571501">
                <a:moveTo>
                  <a:pt x="0" y="571500"/>
                </a:moveTo>
                <a:lnTo>
                  <a:pt x="7144" y="564357"/>
                </a:lnTo>
                <a:lnTo>
                  <a:pt x="14287" y="557213"/>
                </a:lnTo>
                <a:lnTo>
                  <a:pt x="14287" y="550069"/>
                </a:lnTo>
                <a:lnTo>
                  <a:pt x="28575" y="535782"/>
                </a:lnTo>
                <a:lnTo>
                  <a:pt x="42862" y="521494"/>
                </a:lnTo>
                <a:lnTo>
                  <a:pt x="64294" y="507207"/>
                </a:lnTo>
                <a:lnTo>
                  <a:pt x="78581" y="492919"/>
                </a:lnTo>
                <a:lnTo>
                  <a:pt x="92869" y="471488"/>
                </a:lnTo>
                <a:lnTo>
                  <a:pt x="114300" y="457200"/>
                </a:lnTo>
                <a:lnTo>
                  <a:pt x="142875" y="428625"/>
                </a:lnTo>
                <a:lnTo>
                  <a:pt x="164306" y="414338"/>
                </a:lnTo>
                <a:lnTo>
                  <a:pt x="192881" y="385763"/>
                </a:lnTo>
                <a:lnTo>
                  <a:pt x="221456" y="364332"/>
                </a:lnTo>
                <a:lnTo>
                  <a:pt x="250031" y="335757"/>
                </a:lnTo>
                <a:lnTo>
                  <a:pt x="278606" y="314325"/>
                </a:lnTo>
                <a:lnTo>
                  <a:pt x="307181" y="285750"/>
                </a:lnTo>
                <a:lnTo>
                  <a:pt x="335756" y="264319"/>
                </a:lnTo>
                <a:lnTo>
                  <a:pt x="364331" y="235744"/>
                </a:lnTo>
                <a:lnTo>
                  <a:pt x="392906" y="214313"/>
                </a:lnTo>
                <a:lnTo>
                  <a:pt x="421481" y="192882"/>
                </a:lnTo>
                <a:lnTo>
                  <a:pt x="450056" y="164307"/>
                </a:lnTo>
                <a:lnTo>
                  <a:pt x="471487" y="142875"/>
                </a:lnTo>
                <a:lnTo>
                  <a:pt x="500062" y="121444"/>
                </a:lnTo>
                <a:lnTo>
                  <a:pt x="528637" y="100013"/>
                </a:lnTo>
                <a:lnTo>
                  <a:pt x="550069" y="78582"/>
                </a:lnTo>
                <a:lnTo>
                  <a:pt x="571500" y="64294"/>
                </a:lnTo>
                <a:lnTo>
                  <a:pt x="592931" y="42863"/>
                </a:lnTo>
                <a:lnTo>
                  <a:pt x="607219" y="35719"/>
                </a:lnTo>
                <a:lnTo>
                  <a:pt x="621506" y="21432"/>
                </a:lnTo>
                <a:lnTo>
                  <a:pt x="635794" y="7144"/>
                </a:lnTo>
                <a:lnTo>
                  <a:pt x="650081" y="0"/>
                </a:lnTo>
                <a:lnTo>
                  <a:pt x="657225" y="0"/>
                </a:lnTo>
                <a:lnTo>
                  <a:pt x="657225" y="0"/>
                </a:lnTo>
                <a:lnTo>
                  <a:pt x="664369" y="0"/>
                </a:lnTo>
                <a:lnTo>
                  <a:pt x="664369" y="0"/>
                </a:lnTo>
                <a:lnTo>
                  <a:pt x="664369" y="0"/>
                </a:lnTo>
                <a:lnTo>
                  <a:pt x="657225" y="14288"/>
                </a:lnTo>
                <a:lnTo>
                  <a:pt x="657225" y="21432"/>
                </a:lnTo>
                <a:lnTo>
                  <a:pt x="650081" y="42863"/>
                </a:lnTo>
                <a:lnTo>
                  <a:pt x="642937" y="57150"/>
                </a:lnTo>
                <a:lnTo>
                  <a:pt x="635794" y="71438"/>
                </a:lnTo>
                <a:lnTo>
                  <a:pt x="628650" y="85725"/>
                </a:lnTo>
                <a:lnTo>
                  <a:pt x="621506" y="100013"/>
                </a:lnTo>
                <a:lnTo>
                  <a:pt x="621506" y="114300"/>
                </a:lnTo>
                <a:lnTo>
                  <a:pt x="621506" y="121444"/>
                </a:lnTo>
                <a:lnTo>
                  <a:pt x="621506" y="121444"/>
                </a:lnTo>
                <a:lnTo>
                  <a:pt x="621506" y="128588"/>
                </a:lnTo>
                <a:lnTo>
                  <a:pt x="621506" y="128588"/>
                </a:lnTo>
                <a:lnTo>
                  <a:pt x="621506" y="128588"/>
                </a:lnTo>
                <a:lnTo>
                  <a:pt x="621506" y="128588"/>
                </a:lnTo>
                <a:lnTo>
                  <a:pt x="621506" y="121444"/>
                </a:lnTo>
                <a:lnTo>
                  <a:pt x="621506" y="121444"/>
                </a:lnTo>
                <a:lnTo>
                  <a:pt x="614362" y="114300"/>
                </a:lnTo>
                <a:lnTo>
                  <a:pt x="607219" y="107157"/>
                </a:lnTo>
                <a:lnTo>
                  <a:pt x="600075" y="92869"/>
                </a:lnTo>
                <a:lnTo>
                  <a:pt x="592931" y="85725"/>
                </a:lnTo>
                <a:lnTo>
                  <a:pt x="578644" y="71438"/>
                </a:lnTo>
                <a:lnTo>
                  <a:pt x="557212" y="64294"/>
                </a:lnTo>
                <a:lnTo>
                  <a:pt x="542925" y="57150"/>
                </a:lnTo>
                <a:lnTo>
                  <a:pt x="528637" y="50007"/>
                </a:lnTo>
                <a:lnTo>
                  <a:pt x="507206" y="42863"/>
                </a:lnTo>
                <a:lnTo>
                  <a:pt x="485775" y="42863"/>
                </a:lnTo>
                <a:lnTo>
                  <a:pt x="471487" y="42863"/>
                </a:lnTo>
                <a:lnTo>
                  <a:pt x="457200" y="42863"/>
                </a:lnTo>
                <a:lnTo>
                  <a:pt x="450056" y="42863"/>
                </a:lnTo>
                <a:lnTo>
                  <a:pt x="450056" y="42863"/>
                </a:lnTo>
                <a:lnTo>
                  <a:pt x="442912" y="42863"/>
                </a:lnTo>
                <a:lnTo>
                  <a:pt x="450056" y="42863"/>
                </a:lnTo>
                <a:lnTo>
                  <a:pt x="450056" y="42863"/>
                </a:lnTo>
                <a:lnTo>
                  <a:pt x="464344" y="42863"/>
                </a:lnTo>
                <a:lnTo>
                  <a:pt x="478631" y="42863"/>
                </a:lnTo>
                <a:lnTo>
                  <a:pt x="492919" y="35719"/>
                </a:lnTo>
                <a:lnTo>
                  <a:pt x="507206" y="28575"/>
                </a:lnTo>
                <a:lnTo>
                  <a:pt x="535781" y="28575"/>
                </a:lnTo>
                <a:lnTo>
                  <a:pt x="550069" y="21432"/>
                </a:lnTo>
                <a:lnTo>
                  <a:pt x="571500" y="14288"/>
                </a:lnTo>
                <a:lnTo>
                  <a:pt x="592931" y="14288"/>
                </a:lnTo>
                <a:lnTo>
                  <a:pt x="607219" y="7144"/>
                </a:lnTo>
                <a:lnTo>
                  <a:pt x="628650" y="7144"/>
                </a:lnTo>
                <a:lnTo>
                  <a:pt x="642937" y="0"/>
                </a:lnTo>
                <a:lnTo>
                  <a:pt x="657225" y="0"/>
                </a:lnTo>
                <a:lnTo>
                  <a:pt x="664369" y="0"/>
                </a:lnTo>
                <a:lnTo>
                  <a:pt x="671512" y="0"/>
                </a:lnTo>
                <a:lnTo>
                  <a:pt x="678656" y="0"/>
                </a:lnTo>
                <a:lnTo>
                  <a:pt x="67865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1478756" y="3121819"/>
            <a:ext cx="171451" cy="407195"/>
          </a:xfrm>
          <a:custGeom>
            <a:avLst/>
            <a:gdLst/>
            <a:ahLst/>
            <a:cxnLst/>
            <a:rect l="0" t="0" r="0" b="0"/>
            <a:pathLst>
              <a:path w="171451" h="407195">
                <a:moveTo>
                  <a:pt x="57150" y="250031"/>
                </a:moveTo>
                <a:lnTo>
                  <a:pt x="57150" y="250031"/>
                </a:lnTo>
                <a:lnTo>
                  <a:pt x="57150" y="250031"/>
                </a:lnTo>
                <a:lnTo>
                  <a:pt x="57150" y="250031"/>
                </a:lnTo>
                <a:lnTo>
                  <a:pt x="50007" y="257175"/>
                </a:lnTo>
                <a:lnTo>
                  <a:pt x="50007" y="264319"/>
                </a:lnTo>
                <a:lnTo>
                  <a:pt x="42863" y="271462"/>
                </a:lnTo>
                <a:lnTo>
                  <a:pt x="35719" y="285750"/>
                </a:lnTo>
                <a:lnTo>
                  <a:pt x="35719" y="300037"/>
                </a:lnTo>
                <a:lnTo>
                  <a:pt x="35719" y="314325"/>
                </a:lnTo>
                <a:lnTo>
                  <a:pt x="28575" y="328612"/>
                </a:lnTo>
                <a:lnTo>
                  <a:pt x="21432" y="350044"/>
                </a:lnTo>
                <a:lnTo>
                  <a:pt x="14288" y="364331"/>
                </a:lnTo>
                <a:lnTo>
                  <a:pt x="7144" y="385762"/>
                </a:lnTo>
                <a:lnTo>
                  <a:pt x="7144" y="392906"/>
                </a:lnTo>
                <a:lnTo>
                  <a:pt x="7144" y="400050"/>
                </a:lnTo>
                <a:lnTo>
                  <a:pt x="0" y="407194"/>
                </a:lnTo>
                <a:lnTo>
                  <a:pt x="0" y="407194"/>
                </a:lnTo>
                <a:lnTo>
                  <a:pt x="0" y="407194"/>
                </a:lnTo>
                <a:lnTo>
                  <a:pt x="0" y="407194"/>
                </a:lnTo>
                <a:lnTo>
                  <a:pt x="7144" y="392906"/>
                </a:lnTo>
                <a:lnTo>
                  <a:pt x="7144" y="385762"/>
                </a:lnTo>
                <a:lnTo>
                  <a:pt x="14288" y="364331"/>
                </a:lnTo>
                <a:lnTo>
                  <a:pt x="21432" y="342900"/>
                </a:lnTo>
                <a:lnTo>
                  <a:pt x="28575" y="321469"/>
                </a:lnTo>
                <a:lnTo>
                  <a:pt x="28575" y="292894"/>
                </a:lnTo>
                <a:lnTo>
                  <a:pt x="35719" y="264319"/>
                </a:lnTo>
                <a:lnTo>
                  <a:pt x="42863" y="235744"/>
                </a:lnTo>
                <a:lnTo>
                  <a:pt x="57150" y="200025"/>
                </a:lnTo>
                <a:lnTo>
                  <a:pt x="71438" y="164306"/>
                </a:lnTo>
                <a:lnTo>
                  <a:pt x="78582" y="128587"/>
                </a:lnTo>
                <a:lnTo>
                  <a:pt x="92869" y="100012"/>
                </a:lnTo>
                <a:lnTo>
                  <a:pt x="107157" y="71437"/>
                </a:lnTo>
                <a:lnTo>
                  <a:pt x="121444" y="50006"/>
                </a:lnTo>
                <a:lnTo>
                  <a:pt x="135732" y="28575"/>
                </a:lnTo>
                <a:lnTo>
                  <a:pt x="142875" y="14287"/>
                </a:lnTo>
                <a:lnTo>
                  <a:pt x="157163" y="7144"/>
                </a:lnTo>
                <a:lnTo>
                  <a:pt x="164307" y="0"/>
                </a:lnTo>
                <a:lnTo>
                  <a:pt x="164307" y="0"/>
                </a:lnTo>
                <a:lnTo>
                  <a:pt x="171450" y="0"/>
                </a:lnTo>
                <a:lnTo>
                  <a:pt x="171450" y="7144"/>
                </a:lnTo>
                <a:lnTo>
                  <a:pt x="171450" y="14287"/>
                </a:lnTo>
                <a:lnTo>
                  <a:pt x="171450" y="28575"/>
                </a:lnTo>
                <a:lnTo>
                  <a:pt x="171450" y="50006"/>
                </a:lnTo>
                <a:lnTo>
                  <a:pt x="171450" y="78581"/>
                </a:lnTo>
                <a:lnTo>
                  <a:pt x="164307" y="107156"/>
                </a:lnTo>
                <a:lnTo>
                  <a:pt x="164307" y="135731"/>
                </a:lnTo>
                <a:lnTo>
                  <a:pt x="157163" y="164306"/>
                </a:lnTo>
                <a:lnTo>
                  <a:pt x="150019" y="192881"/>
                </a:lnTo>
                <a:lnTo>
                  <a:pt x="150019" y="221456"/>
                </a:lnTo>
                <a:lnTo>
                  <a:pt x="142875" y="242887"/>
                </a:lnTo>
                <a:lnTo>
                  <a:pt x="142875" y="264319"/>
                </a:lnTo>
                <a:lnTo>
                  <a:pt x="142875" y="285750"/>
                </a:lnTo>
                <a:lnTo>
                  <a:pt x="142875" y="300037"/>
                </a:lnTo>
                <a:lnTo>
                  <a:pt x="157163" y="314325"/>
                </a:lnTo>
                <a:lnTo>
                  <a:pt x="164307" y="328612"/>
                </a:lnTo>
                <a:lnTo>
                  <a:pt x="164307" y="335756"/>
                </a:lnTo>
                <a:lnTo>
                  <a:pt x="164307" y="342900"/>
                </a:lnTo>
                <a:lnTo>
                  <a:pt x="164307" y="350044"/>
                </a:lnTo>
                <a:lnTo>
                  <a:pt x="164307" y="350044"/>
                </a:lnTo>
                <a:lnTo>
                  <a:pt x="171450" y="342900"/>
                </a:lnTo>
                <a:lnTo>
                  <a:pt x="171450" y="342900"/>
                </a:lnTo>
                <a:lnTo>
                  <a:pt x="171450" y="3429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1500188" y="3300413"/>
            <a:ext cx="207169" cy="28576"/>
          </a:xfrm>
          <a:custGeom>
            <a:avLst/>
            <a:gdLst/>
            <a:ahLst/>
            <a:cxnLst/>
            <a:rect l="0" t="0" r="0" b="0"/>
            <a:pathLst>
              <a:path w="207169" h="28576">
                <a:moveTo>
                  <a:pt x="0" y="28575"/>
                </a:moveTo>
                <a:lnTo>
                  <a:pt x="0" y="28575"/>
                </a:lnTo>
                <a:lnTo>
                  <a:pt x="0" y="28575"/>
                </a:lnTo>
                <a:lnTo>
                  <a:pt x="0" y="28575"/>
                </a:lnTo>
                <a:lnTo>
                  <a:pt x="0" y="28575"/>
                </a:lnTo>
                <a:lnTo>
                  <a:pt x="14287" y="28575"/>
                </a:lnTo>
                <a:lnTo>
                  <a:pt x="28575" y="28575"/>
                </a:lnTo>
                <a:lnTo>
                  <a:pt x="42862" y="21431"/>
                </a:lnTo>
                <a:lnTo>
                  <a:pt x="64293" y="21431"/>
                </a:lnTo>
                <a:lnTo>
                  <a:pt x="85725" y="21431"/>
                </a:lnTo>
                <a:lnTo>
                  <a:pt x="107156" y="14287"/>
                </a:lnTo>
                <a:lnTo>
                  <a:pt x="135731" y="14287"/>
                </a:lnTo>
                <a:lnTo>
                  <a:pt x="157162" y="7143"/>
                </a:lnTo>
                <a:lnTo>
                  <a:pt x="178593" y="7143"/>
                </a:lnTo>
                <a:lnTo>
                  <a:pt x="192881" y="0"/>
                </a:lnTo>
                <a:lnTo>
                  <a:pt x="207168" y="0"/>
                </a:lnTo>
                <a:lnTo>
                  <a:pt x="207168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1743075" y="3136106"/>
            <a:ext cx="57151" cy="307183"/>
          </a:xfrm>
          <a:custGeom>
            <a:avLst/>
            <a:gdLst/>
            <a:ahLst/>
            <a:cxnLst/>
            <a:rect l="0" t="0" r="0" b="0"/>
            <a:pathLst>
              <a:path w="57151" h="307183">
                <a:moveTo>
                  <a:pt x="57150" y="0"/>
                </a:moveTo>
                <a:lnTo>
                  <a:pt x="57150" y="0"/>
                </a:lnTo>
                <a:lnTo>
                  <a:pt x="50006" y="7144"/>
                </a:lnTo>
                <a:lnTo>
                  <a:pt x="50006" y="14288"/>
                </a:lnTo>
                <a:lnTo>
                  <a:pt x="50006" y="28575"/>
                </a:lnTo>
                <a:lnTo>
                  <a:pt x="50006" y="42863"/>
                </a:lnTo>
                <a:lnTo>
                  <a:pt x="42863" y="71438"/>
                </a:lnTo>
                <a:lnTo>
                  <a:pt x="42863" y="100013"/>
                </a:lnTo>
                <a:lnTo>
                  <a:pt x="35719" y="128588"/>
                </a:lnTo>
                <a:lnTo>
                  <a:pt x="28575" y="157163"/>
                </a:lnTo>
                <a:lnTo>
                  <a:pt x="28575" y="185738"/>
                </a:lnTo>
                <a:lnTo>
                  <a:pt x="21431" y="221457"/>
                </a:lnTo>
                <a:lnTo>
                  <a:pt x="14288" y="242888"/>
                </a:lnTo>
                <a:lnTo>
                  <a:pt x="7144" y="264319"/>
                </a:lnTo>
                <a:lnTo>
                  <a:pt x="7144" y="278607"/>
                </a:lnTo>
                <a:lnTo>
                  <a:pt x="14288" y="292894"/>
                </a:lnTo>
                <a:lnTo>
                  <a:pt x="7144" y="300038"/>
                </a:lnTo>
                <a:lnTo>
                  <a:pt x="0" y="307182"/>
                </a:lnTo>
                <a:lnTo>
                  <a:pt x="0" y="307182"/>
                </a:lnTo>
                <a:lnTo>
                  <a:pt x="0" y="30718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1707356" y="3121819"/>
            <a:ext cx="200026" cy="35720"/>
          </a:xfrm>
          <a:custGeom>
            <a:avLst/>
            <a:gdLst/>
            <a:ahLst/>
            <a:cxnLst/>
            <a:rect l="0" t="0" r="0" b="0"/>
            <a:pathLst>
              <a:path w="200026" h="35720">
                <a:moveTo>
                  <a:pt x="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7144" y="28575"/>
                </a:lnTo>
                <a:lnTo>
                  <a:pt x="14288" y="28575"/>
                </a:lnTo>
                <a:lnTo>
                  <a:pt x="28575" y="21431"/>
                </a:lnTo>
                <a:lnTo>
                  <a:pt x="50007" y="21431"/>
                </a:lnTo>
                <a:lnTo>
                  <a:pt x="71438" y="14287"/>
                </a:lnTo>
                <a:lnTo>
                  <a:pt x="92869" y="14287"/>
                </a:lnTo>
                <a:lnTo>
                  <a:pt x="121444" y="7144"/>
                </a:lnTo>
                <a:lnTo>
                  <a:pt x="142875" y="7144"/>
                </a:lnTo>
                <a:lnTo>
                  <a:pt x="164307" y="0"/>
                </a:lnTo>
                <a:lnTo>
                  <a:pt x="178594" y="0"/>
                </a:lnTo>
                <a:lnTo>
                  <a:pt x="192882" y="0"/>
                </a:lnTo>
                <a:lnTo>
                  <a:pt x="200025" y="0"/>
                </a:lnTo>
                <a:lnTo>
                  <a:pt x="200025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1864519" y="3143250"/>
            <a:ext cx="142876" cy="221457"/>
          </a:xfrm>
          <a:custGeom>
            <a:avLst/>
            <a:gdLst/>
            <a:ahLst/>
            <a:cxnLst/>
            <a:rect l="0" t="0" r="0" b="0"/>
            <a:pathLst>
              <a:path w="142876" h="221457">
                <a:moveTo>
                  <a:pt x="28575" y="85725"/>
                </a:moveTo>
                <a:lnTo>
                  <a:pt x="28575" y="85725"/>
                </a:lnTo>
                <a:lnTo>
                  <a:pt x="21431" y="92869"/>
                </a:lnTo>
                <a:lnTo>
                  <a:pt x="21431" y="100013"/>
                </a:lnTo>
                <a:lnTo>
                  <a:pt x="14287" y="107156"/>
                </a:lnTo>
                <a:lnTo>
                  <a:pt x="14287" y="128588"/>
                </a:lnTo>
                <a:lnTo>
                  <a:pt x="7144" y="142875"/>
                </a:lnTo>
                <a:lnTo>
                  <a:pt x="0" y="164306"/>
                </a:lnTo>
                <a:lnTo>
                  <a:pt x="0" y="178594"/>
                </a:lnTo>
                <a:lnTo>
                  <a:pt x="0" y="192881"/>
                </a:lnTo>
                <a:lnTo>
                  <a:pt x="0" y="207169"/>
                </a:lnTo>
                <a:lnTo>
                  <a:pt x="7144" y="214313"/>
                </a:lnTo>
                <a:lnTo>
                  <a:pt x="14287" y="221456"/>
                </a:lnTo>
                <a:lnTo>
                  <a:pt x="21431" y="221456"/>
                </a:lnTo>
                <a:lnTo>
                  <a:pt x="28575" y="221456"/>
                </a:lnTo>
                <a:lnTo>
                  <a:pt x="42862" y="221456"/>
                </a:lnTo>
                <a:lnTo>
                  <a:pt x="57150" y="214313"/>
                </a:lnTo>
                <a:lnTo>
                  <a:pt x="71437" y="200025"/>
                </a:lnTo>
                <a:lnTo>
                  <a:pt x="85725" y="185738"/>
                </a:lnTo>
                <a:lnTo>
                  <a:pt x="100012" y="164306"/>
                </a:lnTo>
                <a:lnTo>
                  <a:pt x="114300" y="142875"/>
                </a:lnTo>
                <a:lnTo>
                  <a:pt x="121444" y="121444"/>
                </a:lnTo>
                <a:lnTo>
                  <a:pt x="135731" y="100013"/>
                </a:lnTo>
                <a:lnTo>
                  <a:pt x="142875" y="71438"/>
                </a:lnTo>
                <a:lnTo>
                  <a:pt x="142875" y="50006"/>
                </a:lnTo>
                <a:lnTo>
                  <a:pt x="142875" y="35719"/>
                </a:lnTo>
                <a:lnTo>
                  <a:pt x="142875" y="21431"/>
                </a:lnTo>
                <a:lnTo>
                  <a:pt x="135731" y="7144"/>
                </a:lnTo>
                <a:lnTo>
                  <a:pt x="135731" y="0"/>
                </a:lnTo>
                <a:lnTo>
                  <a:pt x="121444" y="0"/>
                </a:lnTo>
                <a:lnTo>
                  <a:pt x="107156" y="0"/>
                </a:lnTo>
                <a:lnTo>
                  <a:pt x="100012" y="7144"/>
                </a:lnTo>
                <a:lnTo>
                  <a:pt x="85725" y="14288"/>
                </a:lnTo>
                <a:lnTo>
                  <a:pt x="71437" y="35719"/>
                </a:lnTo>
                <a:lnTo>
                  <a:pt x="64294" y="57150"/>
                </a:lnTo>
                <a:lnTo>
                  <a:pt x="50006" y="78581"/>
                </a:lnTo>
                <a:lnTo>
                  <a:pt x="42862" y="100013"/>
                </a:lnTo>
                <a:lnTo>
                  <a:pt x="28575" y="128588"/>
                </a:lnTo>
                <a:lnTo>
                  <a:pt x="28575" y="142875"/>
                </a:lnTo>
                <a:lnTo>
                  <a:pt x="28575" y="157163"/>
                </a:lnTo>
                <a:lnTo>
                  <a:pt x="21431" y="171450"/>
                </a:lnTo>
                <a:lnTo>
                  <a:pt x="21431" y="1714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2043113" y="3100388"/>
            <a:ext cx="214313" cy="242888"/>
          </a:xfrm>
          <a:custGeom>
            <a:avLst/>
            <a:gdLst/>
            <a:ahLst/>
            <a:cxnLst/>
            <a:rect l="0" t="0" r="0" b="0"/>
            <a:pathLst>
              <a:path w="214313" h="242888">
                <a:moveTo>
                  <a:pt x="50006" y="57150"/>
                </a:moveTo>
                <a:lnTo>
                  <a:pt x="50006" y="57150"/>
                </a:lnTo>
                <a:lnTo>
                  <a:pt x="50006" y="71437"/>
                </a:lnTo>
                <a:lnTo>
                  <a:pt x="50006" y="78581"/>
                </a:lnTo>
                <a:lnTo>
                  <a:pt x="50006" y="92868"/>
                </a:lnTo>
                <a:lnTo>
                  <a:pt x="42862" y="114300"/>
                </a:lnTo>
                <a:lnTo>
                  <a:pt x="35718" y="142875"/>
                </a:lnTo>
                <a:lnTo>
                  <a:pt x="28575" y="164306"/>
                </a:lnTo>
                <a:lnTo>
                  <a:pt x="28575" y="192881"/>
                </a:lnTo>
                <a:lnTo>
                  <a:pt x="14287" y="207168"/>
                </a:lnTo>
                <a:lnTo>
                  <a:pt x="7143" y="221456"/>
                </a:lnTo>
                <a:lnTo>
                  <a:pt x="0" y="235743"/>
                </a:lnTo>
                <a:lnTo>
                  <a:pt x="0" y="242887"/>
                </a:lnTo>
                <a:lnTo>
                  <a:pt x="0" y="242887"/>
                </a:lnTo>
                <a:lnTo>
                  <a:pt x="0" y="242887"/>
                </a:lnTo>
                <a:lnTo>
                  <a:pt x="0" y="235743"/>
                </a:lnTo>
                <a:lnTo>
                  <a:pt x="0" y="221456"/>
                </a:lnTo>
                <a:lnTo>
                  <a:pt x="7143" y="207168"/>
                </a:lnTo>
                <a:lnTo>
                  <a:pt x="14287" y="185737"/>
                </a:lnTo>
                <a:lnTo>
                  <a:pt x="21431" y="150018"/>
                </a:lnTo>
                <a:lnTo>
                  <a:pt x="28575" y="121443"/>
                </a:lnTo>
                <a:lnTo>
                  <a:pt x="42862" y="92868"/>
                </a:lnTo>
                <a:lnTo>
                  <a:pt x="57150" y="64293"/>
                </a:lnTo>
                <a:lnTo>
                  <a:pt x="64293" y="42862"/>
                </a:lnTo>
                <a:lnTo>
                  <a:pt x="78581" y="21431"/>
                </a:lnTo>
                <a:lnTo>
                  <a:pt x="92868" y="7143"/>
                </a:lnTo>
                <a:lnTo>
                  <a:pt x="107156" y="0"/>
                </a:lnTo>
                <a:lnTo>
                  <a:pt x="114300" y="0"/>
                </a:lnTo>
                <a:lnTo>
                  <a:pt x="121443" y="7143"/>
                </a:lnTo>
                <a:lnTo>
                  <a:pt x="135731" y="14287"/>
                </a:lnTo>
                <a:lnTo>
                  <a:pt x="135731" y="28575"/>
                </a:lnTo>
                <a:lnTo>
                  <a:pt x="135731" y="50006"/>
                </a:lnTo>
                <a:lnTo>
                  <a:pt x="135731" y="71437"/>
                </a:lnTo>
                <a:lnTo>
                  <a:pt x="135731" y="92868"/>
                </a:lnTo>
                <a:lnTo>
                  <a:pt x="135731" y="121443"/>
                </a:lnTo>
                <a:lnTo>
                  <a:pt x="128587" y="142875"/>
                </a:lnTo>
                <a:lnTo>
                  <a:pt x="128587" y="164306"/>
                </a:lnTo>
                <a:lnTo>
                  <a:pt x="121443" y="185737"/>
                </a:lnTo>
                <a:lnTo>
                  <a:pt x="114300" y="200025"/>
                </a:lnTo>
                <a:lnTo>
                  <a:pt x="107156" y="207168"/>
                </a:lnTo>
                <a:lnTo>
                  <a:pt x="107156" y="214312"/>
                </a:lnTo>
                <a:lnTo>
                  <a:pt x="107156" y="214312"/>
                </a:lnTo>
                <a:lnTo>
                  <a:pt x="100012" y="207168"/>
                </a:lnTo>
                <a:lnTo>
                  <a:pt x="100012" y="200025"/>
                </a:lnTo>
                <a:lnTo>
                  <a:pt x="100012" y="185737"/>
                </a:lnTo>
                <a:lnTo>
                  <a:pt x="100012" y="164306"/>
                </a:lnTo>
                <a:lnTo>
                  <a:pt x="100012" y="135731"/>
                </a:lnTo>
                <a:lnTo>
                  <a:pt x="107156" y="114300"/>
                </a:lnTo>
                <a:lnTo>
                  <a:pt x="114300" y="92868"/>
                </a:lnTo>
                <a:lnTo>
                  <a:pt x="128587" y="64293"/>
                </a:lnTo>
                <a:lnTo>
                  <a:pt x="142875" y="42862"/>
                </a:lnTo>
                <a:lnTo>
                  <a:pt x="157162" y="28575"/>
                </a:lnTo>
                <a:lnTo>
                  <a:pt x="171450" y="21431"/>
                </a:lnTo>
                <a:lnTo>
                  <a:pt x="178593" y="14287"/>
                </a:lnTo>
                <a:lnTo>
                  <a:pt x="192881" y="7143"/>
                </a:lnTo>
                <a:lnTo>
                  <a:pt x="200025" y="7143"/>
                </a:lnTo>
                <a:lnTo>
                  <a:pt x="207168" y="14287"/>
                </a:lnTo>
                <a:lnTo>
                  <a:pt x="207168" y="21431"/>
                </a:lnTo>
                <a:lnTo>
                  <a:pt x="207168" y="35718"/>
                </a:lnTo>
                <a:lnTo>
                  <a:pt x="214312" y="50006"/>
                </a:lnTo>
                <a:lnTo>
                  <a:pt x="214312" y="71437"/>
                </a:lnTo>
                <a:lnTo>
                  <a:pt x="207168" y="92868"/>
                </a:lnTo>
                <a:lnTo>
                  <a:pt x="207168" y="121443"/>
                </a:lnTo>
                <a:lnTo>
                  <a:pt x="207168" y="142875"/>
                </a:lnTo>
                <a:lnTo>
                  <a:pt x="200025" y="171450"/>
                </a:lnTo>
                <a:lnTo>
                  <a:pt x="192881" y="185737"/>
                </a:lnTo>
                <a:lnTo>
                  <a:pt x="192881" y="200025"/>
                </a:lnTo>
                <a:lnTo>
                  <a:pt x="185737" y="207168"/>
                </a:lnTo>
                <a:lnTo>
                  <a:pt x="185737" y="207168"/>
                </a:lnTo>
                <a:lnTo>
                  <a:pt x="185737" y="207168"/>
                </a:lnTo>
                <a:lnTo>
                  <a:pt x="185737" y="20716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2286000" y="3086100"/>
            <a:ext cx="142876" cy="221457"/>
          </a:xfrm>
          <a:custGeom>
            <a:avLst/>
            <a:gdLst/>
            <a:ahLst/>
            <a:cxnLst/>
            <a:rect l="0" t="0" r="0" b="0"/>
            <a:pathLst>
              <a:path w="142876" h="221457">
                <a:moveTo>
                  <a:pt x="142875" y="7144"/>
                </a:moveTo>
                <a:lnTo>
                  <a:pt x="142875" y="7144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0"/>
                </a:lnTo>
                <a:lnTo>
                  <a:pt x="135731" y="0"/>
                </a:lnTo>
                <a:lnTo>
                  <a:pt x="121444" y="7144"/>
                </a:lnTo>
                <a:lnTo>
                  <a:pt x="107156" y="14288"/>
                </a:lnTo>
                <a:lnTo>
                  <a:pt x="92869" y="21431"/>
                </a:lnTo>
                <a:lnTo>
                  <a:pt x="71438" y="35719"/>
                </a:lnTo>
                <a:lnTo>
                  <a:pt x="57150" y="50006"/>
                </a:lnTo>
                <a:lnTo>
                  <a:pt x="42863" y="57150"/>
                </a:lnTo>
                <a:lnTo>
                  <a:pt x="35719" y="71438"/>
                </a:lnTo>
                <a:lnTo>
                  <a:pt x="28575" y="85725"/>
                </a:lnTo>
                <a:lnTo>
                  <a:pt x="28575" y="92869"/>
                </a:lnTo>
                <a:lnTo>
                  <a:pt x="35719" y="100013"/>
                </a:lnTo>
                <a:lnTo>
                  <a:pt x="42863" y="114300"/>
                </a:lnTo>
                <a:lnTo>
                  <a:pt x="50006" y="121444"/>
                </a:lnTo>
                <a:lnTo>
                  <a:pt x="71438" y="128588"/>
                </a:lnTo>
                <a:lnTo>
                  <a:pt x="85725" y="135731"/>
                </a:lnTo>
                <a:lnTo>
                  <a:pt x="100013" y="142875"/>
                </a:lnTo>
                <a:lnTo>
                  <a:pt x="114300" y="157163"/>
                </a:lnTo>
                <a:lnTo>
                  <a:pt x="128588" y="164306"/>
                </a:lnTo>
                <a:lnTo>
                  <a:pt x="135731" y="171450"/>
                </a:lnTo>
                <a:lnTo>
                  <a:pt x="142875" y="185738"/>
                </a:lnTo>
                <a:lnTo>
                  <a:pt x="142875" y="192881"/>
                </a:lnTo>
                <a:lnTo>
                  <a:pt x="142875" y="200025"/>
                </a:lnTo>
                <a:lnTo>
                  <a:pt x="135731" y="207169"/>
                </a:lnTo>
                <a:lnTo>
                  <a:pt x="121444" y="214313"/>
                </a:lnTo>
                <a:lnTo>
                  <a:pt x="107156" y="221456"/>
                </a:lnTo>
                <a:lnTo>
                  <a:pt x="100013" y="221456"/>
                </a:lnTo>
                <a:lnTo>
                  <a:pt x="78581" y="221456"/>
                </a:lnTo>
                <a:lnTo>
                  <a:pt x="64294" y="221456"/>
                </a:lnTo>
                <a:lnTo>
                  <a:pt x="50006" y="221456"/>
                </a:lnTo>
                <a:lnTo>
                  <a:pt x="35719" y="221456"/>
                </a:lnTo>
                <a:lnTo>
                  <a:pt x="14288" y="214313"/>
                </a:lnTo>
                <a:lnTo>
                  <a:pt x="7144" y="214313"/>
                </a:lnTo>
                <a:lnTo>
                  <a:pt x="0" y="214313"/>
                </a:lnTo>
                <a:lnTo>
                  <a:pt x="0" y="21431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1085850" y="4100513"/>
            <a:ext cx="1221582" cy="2043113"/>
          </a:xfrm>
          <a:custGeom>
            <a:avLst/>
            <a:gdLst/>
            <a:ahLst/>
            <a:cxnLst/>
            <a:rect l="0" t="0" r="0" b="0"/>
            <a:pathLst>
              <a:path w="1221582" h="2043113">
                <a:moveTo>
                  <a:pt x="50006" y="78581"/>
                </a:moveTo>
                <a:lnTo>
                  <a:pt x="42863" y="78581"/>
                </a:lnTo>
                <a:lnTo>
                  <a:pt x="42863" y="78581"/>
                </a:lnTo>
                <a:lnTo>
                  <a:pt x="42863" y="78581"/>
                </a:lnTo>
                <a:lnTo>
                  <a:pt x="42863" y="85725"/>
                </a:lnTo>
                <a:lnTo>
                  <a:pt x="42863" y="92869"/>
                </a:lnTo>
                <a:lnTo>
                  <a:pt x="42863" y="107156"/>
                </a:lnTo>
                <a:lnTo>
                  <a:pt x="50006" y="128587"/>
                </a:lnTo>
                <a:lnTo>
                  <a:pt x="50006" y="157162"/>
                </a:lnTo>
                <a:lnTo>
                  <a:pt x="50006" y="185737"/>
                </a:lnTo>
                <a:lnTo>
                  <a:pt x="50006" y="221456"/>
                </a:lnTo>
                <a:lnTo>
                  <a:pt x="42863" y="257175"/>
                </a:lnTo>
                <a:lnTo>
                  <a:pt x="42863" y="300037"/>
                </a:lnTo>
                <a:lnTo>
                  <a:pt x="42863" y="335756"/>
                </a:lnTo>
                <a:lnTo>
                  <a:pt x="42863" y="378619"/>
                </a:lnTo>
                <a:lnTo>
                  <a:pt x="42863" y="428625"/>
                </a:lnTo>
                <a:lnTo>
                  <a:pt x="42863" y="471487"/>
                </a:lnTo>
                <a:lnTo>
                  <a:pt x="42863" y="521494"/>
                </a:lnTo>
                <a:lnTo>
                  <a:pt x="42863" y="578644"/>
                </a:lnTo>
                <a:lnTo>
                  <a:pt x="35719" y="628650"/>
                </a:lnTo>
                <a:lnTo>
                  <a:pt x="35719" y="678656"/>
                </a:lnTo>
                <a:lnTo>
                  <a:pt x="35719" y="728662"/>
                </a:lnTo>
                <a:lnTo>
                  <a:pt x="35719" y="785812"/>
                </a:lnTo>
                <a:lnTo>
                  <a:pt x="28575" y="842962"/>
                </a:lnTo>
                <a:lnTo>
                  <a:pt x="28575" y="892968"/>
                </a:lnTo>
                <a:lnTo>
                  <a:pt x="21431" y="942975"/>
                </a:lnTo>
                <a:lnTo>
                  <a:pt x="14288" y="1000125"/>
                </a:lnTo>
                <a:lnTo>
                  <a:pt x="14288" y="1050131"/>
                </a:lnTo>
                <a:lnTo>
                  <a:pt x="7144" y="1100137"/>
                </a:lnTo>
                <a:lnTo>
                  <a:pt x="14288" y="1150143"/>
                </a:lnTo>
                <a:lnTo>
                  <a:pt x="7144" y="1193006"/>
                </a:lnTo>
                <a:lnTo>
                  <a:pt x="7144" y="1243012"/>
                </a:lnTo>
                <a:lnTo>
                  <a:pt x="0" y="1285875"/>
                </a:lnTo>
                <a:lnTo>
                  <a:pt x="0" y="1328737"/>
                </a:lnTo>
                <a:lnTo>
                  <a:pt x="0" y="1364456"/>
                </a:lnTo>
                <a:lnTo>
                  <a:pt x="0" y="1400175"/>
                </a:lnTo>
                <a:lnTo>
                  <a:pt x="0" y="1443037"/>
                </a:lnTo>
                <a:lnTo>
                  <a:pt x="0" y="1471612"/>
                </a:lnTo>
                <a:lnTo>
                  <a:pt x="7144" y="1507331"/>
                </a:lnTo>
                <a:lnTo>
                  <a:pt x="7144" y="1543050"/>
                </a:lnTo>
                <a:lnTo>
                  <a:pt x="14288" y="1571625"/>
                </a:lnTo>
                <a:lnTo>
                  <a:pt x="21431" y="1600200"/>
                </a:lnTo>
                <a:lnTo>
                  <a:pt x="28575" y="1628775"/>
                </a:lnTo>
                <a:lnTo>
                  <a:pt x="42863" y="1657350"/>
                </a:lnTo>
                <a:lnTo>
                  <a:pt x="50006" y="1685925"/>
                </a:lnTo>
                <a:lnTo>
                  <a:pt x="57150" y="1707356"/>
                </a:lnTo>
                <a:lnTo>
                  <a:pt x="71438" y="1728787"/>
                </a:lnTo>
                <a:lnTo>
                  <a:pt x="85725" y="1757362"/>
                </a:lnTo>
                <a:lnTo>
                  <a:pt x="100013" y="1771650"/>
                </a:lnTo>
                <a:lnTo>
                  <a:pt x="121444" y="1793081"/>
                </a:lnTo>
                <a:lnTo>
                  <a:pt x="135731" y="1814512"/>
                </a:lnTo>
                <a:lnTo>
                  <a:pt x="150019" y="1835943"/>
                </a:lnTo>
                <a:lnTo>
                  <a:pt x="171450" y="1850231"/>
                </a:lnTo>
                <a:lnTo>
                  <a:pt x="185738" y="1864518"/>
                </a:lnTo>
                <a:lnTo>
                  <a:pt x="207169" y="1878806"/>
                </a:lnTo>
                <a:lnTo>
                  <a:pt x="228600" y="1893093"/>
                </a:lnTo>
                <a:lnTo>
                  <a:pt x="250031" y="1907381"/>
                </a:lnTo>
                <a:lnTo>
                  <a:pt x="271463" y="1921668"/>
                </a:lnTo>
                <a:lnTo>
                  <a:pt x="292894" y="1928812"/>
                </a:lnTo>
                <a:lnTo>
                  <a:pt x="314325" y="1943100"/>
                </a:lnTo>
                <a:lnTo>
                  <a:pt x="335756" y="1950243"/>
                </a:lnTo>
                <a:lnTo>
                  <a:pt x="357188" y="1964531"/>
                </a:lnTo>
                <a:lnTo>
                  <a:pt x="378619" y="1971675"/>
                </a:lnTo>
                <a:lnTo>
                  <a:pt x="407194" y="1978818"/>
                </a:lnTo>
                <a:lnTo>
                  <a:pt x="428625" y="1993106"/>
                </a:lnTo>
                <a:lnTo>
                  <a:pt x="457200" y="2000250"/>
                </a:lnTo>
                <a:lnTo>
                  <a:pt x="485775" y="2007393"/>
                </a:lnTo>
                <a:lnTo>
                  <a:pt x="514350" y="2014537"/>
                </a:lnTo>
                <a:lnTo>
                  <a:pt x="542925" y="2014537"/>
                </a:lnTo>
                <a:lnTo>
                  <a:pt x="571500" y="2021681"/>
                </a:lnTo>
                <a:lnTo>
                  <a:pt x="600075" y="2028825"/>
                </a:lnTo>
                <a:lnTo>
                  <a:pt x="628650" y="2028825"/>
                </a:lnTo>
                <a:lnTo>
                  <a:pt x="657225" y="2035968"/>
                </a:lnTo>
                <a:lnTo>
                  <a:pt x="685800" y="2035968"/>
                </a:lnTo>
                <a:lnTo>
                  <a:pt x="721519" y="2043112"/>
                </a:lnTo>
                <a:lnTo>
                  <a:pt x="750094" y="2043112"/>
                </a:lnTo>
                <a:lnTo>
                  <a:pt x="785813" y="2043112"/>
                </a:lnTo>
                <a:lnTo>
                  <a:pt x="814388" y="2043112"/>
                </a:lnTo>
                <a:lnTo>
                  <a:pt x="842963" y="2043112"/>
                </a:lnTo>
                <a:lnTo>
                  <a:pt x="871538" y="2043112"/>
                </a:lnTo>
                <a:lnTo>
                  <a:pt x="900113" y="2043112"/>
                </a:lnTo>
                <a:lnTo>
                  <a:pt x="921544" y="2035968"/>
                </a:lnTo>
                <a:lnTo>
                  <a:pt x="942975" y="2035968"/>
                </a:lnTo>
                <a:lnTo>
                  <a:pt x="964406" y="2028825"/>
                </a:lnTo>
                <a:lnTo>
                  <a:pt x="985838" y="2021681"/>
                </a:lnTo>
                <a:lnTo>
                  <a:pt x="1007269" y="2014537"/>
                </a:lnTo>
                <a:lnTo>
                  <a:pt x="1021556" y="2007393"/>
                </a:lnTo>
                <a:lnTo>
                  <a:pt x="1035844" y="2000250"/>
                </a:lnTo>
                <a:lnTo>
                  <a:pt x="1057275" y="1985962"/>
                </a:lnTo>
                <a:lnTo>
                  <a:pt x="1064419" y="1971675"/>
                </a:lnTo>
                <a:lnTo>
                  <a:pt x="1078706" y="1957387"/>
                </a:lnTo>
                <a:lnTo>
                  <a:pt x="1085850" y="1935956"/>
                </a:lnTo>
                <a:lnTo>
                  <a:pt x="1100138" y="1914525"/>
                </a:lnTo>
                <a:lnTo>
                  <a:pt x="1107281" y="1893093"/>
                </a:lnTo>
                <a:lnTo>
                  <a:pt x="1114425" y="1871662"/>
                </a:lnTo>
                <a:lnTo>
                  <a:pt x="1121569" y="1843087"/>
                </a:lnTo>
                <a:lnTo>
                  <a:pt x="1128713" y="1821656"/>
                </a:lnTo>
                <a:lnTo>
                  <a:pt x="1135856" y="1793081"/>
                </a:lnTo>
                <a:lnTo>
                  <a:pt x="1143000" y="1764506"/>
                </a:lnTo>
                <a:lnTo>
                  <a:pt x="1150144" y="1728787"/>
                </a:lnTo>
                <a:lnTo>
                  <a:pt x="1157288" y="1700212"/>
                </a:lnTo>
                <a:lnTo>
                  <a:pt x="1157288" y="1664493"/>
                </a:lnTo>
                <a:lnTo>
                  <a:pt x="1164431" y="1628775"/>
                </a:lnTo>
                <a:lnTo>
                  <a:pt x="1171575" y="1585912"/>
                </a:lnTo>
                <a:lnTo>
                  <a:pt x="1171575" y="1550193"/>
                </a:lnTo>
                <a:lnTo>
                  <a:pt x="1178719" y="1507331"/>
                </a:lnTo>
                <a:lnTo>
                  <a:pt x="1185863" y="1464468"/>
                </a:lnTo>
                <a:lnTo>
                  <a:pt x="1185863" y="1421606"/>
                </a:lnTo>
                <a:lnTo>
                  <a:pt x="1193006" y="1378743"/>
                </a:lnTo>
                <a:lnTo>
                  <a:pt x="1200150" y="1328737"/>
                </a:lnTo>
                <a:lnTo>
                  <a:pt x="1200150" y="1285875"/>
                </a:lnTo>
                <a:lnTo>
                  <a:pt x="1200150" y="1235868"/>
                </a:lnTo>
                <a:lnTo>
                  <a:pt x="1207294" y="1193006"/>
                </a:lnTo>
                <a:lnTo>
                  <a:pt x="1207294" y="1143000"/>
                </a:lnTo>
                <a:lnTo>
                  <a:pt x="1214438" y="1092993"/>
                </a:lnTo>
                <a:lnTo>
                  <a:pt x="1214438" y="1042987"/>
                </a:lnTo>
                <a:lnTo>
                  <a:pt x="1214438" y="1000125"/>
                </a:lnTo>
                <a:lnTo>
                  <a:pt x="1221581" y="942975"/>
                </a:lnTo>
                <a:lnTo>
                  <a:pt x="1221581" y="900112"/>
                </a:lnTo>
                <a:lnTo>
                  <a:pt x="1221581" y="850106"/>
                </a:lnTo>
                <a:lnTo>
                  <a:pt x="1221581" y="800100"/>
                </a:lnTo>
                <a:lnTo>
                  <a:pt x="1221581" y="757237"/>
                </a:lnTo>
                <a:lnTo>
                  <a:pt x="1221581" y="707231"/>
                </a:lnTo>
                <a:lnTo>
                  <a:pt x="1214438" y="664369"/>
                </a:lnTo>
                <a:lnTo>
                  <a:pt x="1214438" y="621506"/>
                </a:lnTo>
                <a:lnTo>
                  <a:pt x="1207294" y="571500"/>
                </a:lnTo>
                <a:lnTo>
                  <a:pt x="1207294" y="535781"/>
                </a:lnTo>
                <a:lnTo>
                  <a:pt x="1207294" y="492919"/>
                </a:lnTo>
                <a:lnTo>
                  <a:pt x="1200150" y="450056"/>
                </a:lnTo>
                <a:lnTo>
                  <a:pt x="1200150" y="414337"/>
                </a:lnTo>
                <a:lnTo>
                  <a:pt x="1200150" y="378619"/>
                </a:lnTo>
                <a:lnTo>
                  <a:pt x="1193006" y="342900"/>
                </a:lnTo>
                <a:lnTo>
                  <a:pt x="1193006" y="307181"/>
                </a:lnTo>
                <a:lnTo>
                  <a:pt x="1200150" y="278606"/>
                </a:lnTo>
                <a:lnTo>
                  <a:pt x="1200150" y="250031"/>
                </a:lnTo>
                <a:lnTo>
                  <a:pt x="1200150" y="221456"/>
                </a:lnTo>
                <a:lnTo>
                  <a:pt x="1200150" y="192881"/>
                </a:lnTo>
                <a:lnTo>
                  <a:pt x="1200150" y="171450"/>
                </a:lnTo>
                <a:lnTo>
                  <a:pt x="1207294" y="150019"/>
                </a:lnTo>
                <a:lnTo>
                  <a:pt x="1207294" y="135731"/>
                </a:lnTo>
                <a:lnTo>
                  <a:pt x="1207294" y="121444"/>
                </a:lnTo>
                <a:lnTo>
                  <a:pt x="1207294" y="100012"/>
                </a:lnTo>
                <a:lnTo>
                  <a:pt x="1200150" y="92869"/>
                </a:lnTo>
                <a:lnTo>
                  <a:pt x="1200150" y="78581"/>
                </a:lnTo>
                <a:lnTo>
                  <a:pt x="1200150" y="71437"/>
                </a:lnTo>
                <a:lnTo>
                  <a:pt x="1200150" y="64294"/>
                </a:lnTo>
                <a:lnTo>
                  <a:pt x="1193006" y="57150"/>
                </a:lnTo>
                <a:lnTo>
                  <a:pt x="1193006" y="57150"/>
                </a:lnTo>
                <a:lnTo>
                  <a:pt x="1185863" y="50006"/>
                </a:lnTo>
                <a:lnTo>
                  <a:pt x="1185863" y="42862"/>
                </a:lnTo>
                <a:lnTo>
                  <a:pt x="1178719" y="42862"/>
                </a:lnTo>
                <a:lnTo>
                  <a:pt x="1171575" y="42862"/>
                </a:lnTo>
                <a:lnTo>
                  <a:pt x="1164431" y="42862"/>
                </a:lnTo>
                <a:lnTo>
                  <a:pt x="1150144" y="42862"/>
                </a:lnTo>
                <a:lnTo>
                  <a:pt x="1135856" y="42862"/>
                </a:lnTo>
                <a:lnTo>
                  <a:pt x="1121569" y="42862"/>
                </a:lnTo>
                <a:lnTo>
                  <a:pt x="1107281" y="42862"/>
                </a:lnTo>
                <a:lnTo>
                  <a:pt x="1092994" y="42862"/>
                </a:lnTo>
                <a:lnTo>
                  <a:pt x="1071563" y="42862"/>
                </a:lnTo>
                <a:lnTo>
                  <a:pt x="1057275" y="42862"/>
                </a:lnTo>
                <a:lnTo>
                  <a:pt x="1035844" y="42862"/>
                </a:lnTo>
                <a:lnTo>
                  <a:pt x="1007269" y="42862"/>
                </a:lnTo>
                <a:lnTo>
                  <a:pt x="985838" y="35718"/>
                </a:lnTo>
                <a:lnTo>
                  <a:pt x="957263" y="35718"/>
                </a:lnTo>
                <a:lnTo>
                  <a:pt x="935831" y="35718"/>
                </a:lnTo>
                <a:lnTo>
                  <a:pt x="907256" y="28575"/>
                </a:lnTo>
                <a:lnTo>
                  <a:pt x="871538" y="28575"/>
                </a:lnTo>
                <a:lnTo>
                  <a:pt x="842963" y="28575"/>
                </a:lnTo>
                <a:lnTo>
                  <a:pt x="807244" y="21431"/>
                </a:lnTo>
                <a:lnTo>
                  <a:pt x="771525" y="21431"/>
                </a:lnTo>
                <a:lnTo>
                  <a:pt x="735806" y="21431"/>
                </a:lnTo>
                <a:lnTo>
                  <a:pt x="700088" y="14287"/>
                </a:lnTo>
                <a:lnTo>
                  <a:pt x="664369" y="14287"/>
                </a:lnTo>
                <a:lnTo>
                  <a:pt x="628650" y="14287"/>
                </a:lnTo>
                <a:lnTo>
                  <a:pt x="592931" y="14287"/>
                </a:lnTo>
                <a:lnTo>
                  <a:pt x="550069" y="7143"/>
                </a:lnTo>
                <a:lnTo>
                  <a:pt x="514350" y="7143"/>
                </a:lnTo>
                <a:lnTo>
                  <a:pt x="478631" y="7143"/>
                </a:lnTo>
                <a:lnTo>
                  <a:pt x="442913" y="7143"/>
                </a:lnTo>
                <a:lnTo>
                  <a:pt x="407194" y="0"/>
                </a:lnTo>
                <a:lnTo>
                  <a:pt x="371475" y="0"/>
                </a:lnTo>
                <a:lnTo>
                  <a:pt x="335756" y="0"/>
                </a:lnTo>
                <a:lnTo>
                  <a:pt x="300038" y="0"/>
                </a:lnTo>
                <a:lnTo>
                  <a:pt x="271463" y="0"/>
                </a:lnTo>
                <a:lnTo>
                  <a:pt x="235744" y="0"/>
                </a:lnTo>
                <a:lnTo>
                  <a:pt x="200025" y="0"/>
                </a:lnTo>
                <a:lnTo>
                  <a:pt x="171450" y="0"/>
                </a:lnTo>
                <a:lnTo>
                  <a:pt x="142875" y="7143"/>
                </a:lnTo>
                <a:lnTo>
                  <a:pt x="121444" y="7143"/>
                </a:lnTo>
                <a:lnTo>
                  <a:pt x="100013" y="7143"/>
                </a:lnTo>
                <a:lnTo>
                  <a:pt x="85725" y="7143"/>
                </a:lnTo>
                <a:lnTo>
                  <a:pt x="64294" y="14287"/>
                </a:lnTo>
                <a:lnTo>
                  <a:pt x="57150" y="14287"/>
                </a:lnTo>
                <a:lnTo>
                  <a:pt x="42863" y="21431"/>
                </a:lnTo>
                <a:lnTo>
                  <a:pt x="42863" y="21431"/>
                </a:lnTo>
                <a:lnTo>
                  <a:pt x="42863" y="2143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1378744" y="3829050"/>
            <a:ext cx="607220" cy="292895"/>
          </a:xfrm>
          <a:custGeom>
            <a:avLst/>
            <a:gdLst/>
            <a:ahLst/>
            <a:cxnLst/>
            <a:rect l="0" t="0" r="0" b="0"/>
            <a:pathLst>
              <a:path w="607220" h="292895">
                <a:moveTo>
                  <a:pt x="21431" y="221456"/>
                </a:moveTo>
                <a:lnTo>
                  <a:pt x="21431" y="221456"/>
                </a:lnTo>
                <a:lnTo>
                  <a:pt x="14287" y="221456"/>
                </a:lnTo>
                <a:lnTo>
                  <a:pt x="14287" y="214313"/>
                </a:lnTo>
                <a:lnTo>
                  <a:pt x="14287" y="207169"/>
                </a:lnTo>
                <a:lnTo>
                  <a:pt x="21431" y="200025"/>
                </a:lnTo>
                <a:lnTo>
                  <a:pt x="21431" y="192881"/>
                </a:lnTo>
                <a:lnTo>
                  <a:pt x="21431" y="178594"/>
                </a:lnTo>
                <a:lnTo>
                  <a:pt x="21431" y="164306"/>
                </a:lnTo>
                <a:lnTo>
                  <a:pt x="21431" y="150019"/>
                </a:lnTo>
                <a:lnTo>
                  <a:pt x="21431" y="142875"/>
                </a:lnTo>
                <a:lnTo>
                  <a:pt x="14287" y="128588"/>
                </a:lnTo>
                <a:lnTo>
                  <a:pt x="14287" y="114300"/>
                </a:lnTo>
                <a:lnTo>
                  <a:pt x="14287" y="100013"/>
                </a:lnTo>
                <a:lnTo>
                  <a:pt x="7144" y="85725"/>
                </a:lnTo>
                <a:lnTo>
                  <a:pt x="0" y="71438"/>
                </a:lnTo>
                <a:lnTo>
                  <a:pt x="0" y="57150"/>
                </a:lnTo>
                <a:lnTo>
                  <a:pt x="0" y="50006"/>
                </a:lnTo>
                <a:lnTo>
                  <a:pt x="0" y="35719"/>
                </a:lnTo>
                <a:lnTo>
                  <a:pt x="0" y="28575"/>
                </a:lnTo>
                <a:lnTo>
                  <a:pt x="0" y="21431"/>
                </a:lnTo>
                <a:lnTo>
                  <a:pt x="0" y="14288"/>
                </a:lnTo>
                <a:lnTo>
                  <a:pt x="7144" y="7144"/>
                </a:lnTo>
                <a:lnTo>
                  <a:pt x="14287" y="7144"/>
                </a:lnTo>
                <a:lnTo>
                  <a:pt x="21431" y="0"/>
                </a:lnTo>
                <a:lnTo>
                  <a:pt x="35719" y="0"/>
                </a:lnTo>
                <a:lnTo>
                  <a:pt x="50006" y="0"/>
                </a:lnTo>
                <a:lnTo>
                  <a:pt x="64294" y="0"/>
                </a:lnTo>
                <a:lnTo>
                  <a:pt x="78581" y="0"/>
                </a:lnTo>
                <a:lnTo>
                  <a:pt x="100012" y="0"/>
                </a:lnTo>
                <a:lnTo>
                  <a:pt x="121444" y="7144"/>
                </a:lnTo>
                <a:lnTo>
                  <a:pt x="135731" y="7144"/>
                </a:lnTo>
                <a:lnTo>
                  <a:pt x="157162" y="7144"/>
                </a:lnTo>
                <a:lnTo>
                  <a:pt x="178594" y="14288"/>
                </a:lnTo>
                <a:lnTo>
                  <a:pt x="207169" y="14288"/>
                </a:lnTo>
                <a:lnTo>
                  <a:pt x="228600" y="21431"/>
                </a:lnTo>
                <a:lnTo>
                  <a:pt x="257175" y="21431"/>
                </a:lnTo>
                <a:lnTo>
                  <a:pt x="292894" y="21431"/>
                </a:lnTo>
                <a:lnTo>
                  <a:pt x="314325" y="21431"/>
                </a:lnTo>
                <a:lnTo>
                  <a:pt x="342900" y="21431"/>
                </a:lnTo>
                <a:lnTo>
                  <a:pt x="371475" y="21431"/>
                </a:lnTo>
                <a:lnTo>
                  <a:pt x="400050" y="21431"/>
                </a:lnTo>
                <a:lnTo>
                  <a:pt x="428625" y="21431"/>
                </a:lnTo>
                <a:lnTo>
                  <a:pt x="450056" y="21431"/>
                </a:lnTo>
                <a:lnTo>
                  <a:pt x="478631" y="14288"/>
                </a:lnTo>
                <a:lnTo>
                  <a:pt x="500062" y="14288"/>
                </a:lnTo>
                <a:lnTo>
                  <a:pt x="521494" y="7144"/>
                </a:lnTo>
                <a:lnTo>
                  <a:pt x="535781" y="7144"/>
                </a:lnTo>
                <a:lnTo>
                  <a:pt x="550069" y="0"/>
                </a:lnTo>
                <a:lnTo>
                  <a:pt x="571500" y="0"/>
                </a:lnTo>
                <a:lnTo>
                  <a:pt x="585787" y="0"/>
                </a:lnTo>
                <a:lnTo>
                  <a:pt x="592931" y="0"/>
                </a:lnTo>
                <a:lnTo>
                  <a:pt x="592931" y="0"/>
                </a:lnTo>
                <a:lnTo>
                  <a:pt x="600075" y="0"/>
                </a:lnTo>
                <a:lnTo>
                  <a:pt x="600075" y="7144"/>
                </a:lnTo>
                <a:lnTo>
                  <a:pt x="600075" y="7144"/>
                </a:lnTo>
                <a:lnTo>
                  <a:pt x="607219" y="14288"/>
                </a:lnTo>
                <a:lnTo>
                  <a:pt x="607219" y="21431"/>
                </a:lnTo>
                <a:lnTo>
                  <a:pt x="607219" y="35719"/>
                </a:lnTo>
                <a:lnTo>
                  <a:pt x="600075" y="50006"/>
                </a:lnTo>
                <a:lnTo>
                  <a:pt x="600075" y="64294"/>
                </a:lnTo>
                <a:lnTo>
                  <a:pt x="600075" y="85725"/>
                </a:lnTo>
                <a:lnTo>
                  <a:pt x="592931" y="107156"/>
                </a:lnTo>
                <a:lnTo>
                  <a:pt x="592931" y="128588"/>
                </a:lnTo>
                <a:lnTo>
                  <a:pt x="592931" y="150019"/>
                </a:lnTo>
                <a:lnTo>
                  <a:pt x="585787" y="171450"/>
                </a:lnTo>
                <a:lnTo>
                  <a:pt x="585787" y="185738"/>
                </a:lnTo>
                <a:lnTo>
                  <a:pt x="585787" y="207169"/>
                </a:lnTo>
                <a:lnTo>
                  <a:pt x="585787" y="221456"/>
                </a:lnTo>
                <a:lnTo>
                  <a:pt x="585787" y="235744"/>
                </a:lnTo>
                <a:lnTo>
                  <a:pt x="592931" y="250031"/>
                </a:lnTo>
                <a:lnTo>
                  <a:pt x="592931" y="264319"/>
                </a:lnTo>
                <a:lnTo>
                  <a:pt x="592931" y="271463"/>
                </a:lnTo>
                <a:lnTo>
                  <a:pt x="592931" y="278606"/>
                </a:lnTo>
                <a:lnTo>
                  <a:pt x="592931" y="285750"/>
                </a:lnTo>
                <a:lnTo>
                  <a:pt x="585787" y="292894"/>
                </a:lnTo>
                <a:lnTo>
                  <a:pt x="585787" y="29289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2471738" y="4622007"/>
            <a:ext cx="442913" cy="685800"/>
          </a:xfrm>
          <a:custGeom>
            <a:avLst/>
            <a:gdLst/>
            <a:ahLst/>
            <a:cxnLst/>
            <a:rect l="0" t="0" r="0" b="0"/>
            <a:pathLst>
              <a:path w="442913" h="685800">
                <a:moveTo>
                  <a:pt x="164306" y="57150"/>
                </a:moveTo>
                <a:lnTo>
                  <a:pt x="164306" y="57150"/>
                </a:lnTo>
                <a:lnTo>
                  <a:pt x="157162" y="50006"/>
                </a:lnTo>
                <a:lnTo>
                  <a:pt x="157162" y="50006"/>
                </a:lnTo>
                <a:lnTo>
                  <a:pt x="150019" y="42862"/>
                </a:lnTo>
                <a:lnTo>
                  <a:pt x="150019" y="42862"/>
                </a:lnTo>
                <a:lnTo>
                  <a:pt x="142875" y="42862"/>
                </a:lnTo>
                <a:lnTo>
                  <a:pt x="135731" y="42862"/>
                </a:lnTo>
                <a:lnTo>
                  <a:pt x="128587" y="50006"/>
                </a:lnTo>
                <a:lnTo>
                  <a:pt x="114300" y="57150"/>
                </a:lnTo>
                <a:lnTo>
                  <a:pt x="107156" y="71437"/>
                </a:lnTo>
                <a:lnTo>
                  <a:pt x="92869" y="78581"/>
                </a:lnTo>
                <a:lnTo>
                  <a:pt x="85725" y="100012"/>
                </a:lnTo>
                <a:lnTo>
                  <a:pt x="71437" y="121443"/>
                </a:lnTo>
                <a:lnTo>
                  <a:pt x="64294" y="142875"/>
                </a:lnTo>
                <a:lnTo>
                  <a:pt x="50006" y="171450"/>
                </a:lnTo>
                <a:lnTo>
                  <a:pt x="42862" y="200025"/>
                </a:lnTo>
                <a:lnTo>
                  <a:pt x="28575" y="235743"/>
                </a:lnTo>
                <a:lnTo>
                  <a:pt x="21431" y="264318"/>
                </a:lnTo>
                <a:lnTo>
                  <a:pt x="14287" y="300037"/>
                </a:lnTo>
                <a:lnTo>
                  <a:pt x="7144" y="335756"/>
                </a:lnTo>
                <a:lnTo>
                  <a:pt x="0" y="371474"/>
                </a:lnTo>
                <a:lnTo>
                  <a:pt x="0" y="407193"/>
                </a:lnTo>
                <a:lnTo>
                  <a:pt x="0" y="442912"/>
                </a:lnTo>
                <a:lnTo>
                  <a:pt x="0" y="471487"/>
                </a:lnTo>
                <a:lnTo>
                  <a:pt x="7144" y="507206"/>
                </a:lnTo>
                <a:lnTo>
                  <a:pt x="14287" y="535781"/>
                </a:lnTo>
                <a:lnTo>
                  <a:pt x="21431" y="564356"/>
                </a:lnTo>
                <a:lnTo>
                  <a:pt x="35719" y="585787"/>
                </a:lnTo>
                <a:lnTo>
                  <a:pt x="50006" y="607218"/>
                </a:lnTo>
                <a:lnTo>
                  <a:pt x="71437" y="628649"/>
                </a:lnTo>
                <a:lnTo>
                  <a:pt x="92869" y="642937"/>
                </a:lnTo>
                <a:lnTo>
                  <a:pt x="107156" y="657224"/>
                </a:lnTo>
                <a:lnTo>
                  <a:pt x="128587" y="671512"/>
                </a:lnTo>
                <a:lnTo>
                  <a:pt x="157162" y="678656"/>
                </a:lnTo>
                <a:lnTo>
                  <a:pt x="178594" y="685799"/>
                </a:lnTo>
                <a:lnTo>
                  <a:pt x="207169" y="685799"/>
                </a:lnTo>
                <a:lnTo>
                  <a:pt x="228600" y="685799"/>
                </a:lnTo>
                <a:lnTo>
                  <a:pt x="250031" y="678656"/>
                </a:lnTo>
                <a:lnTo>
                  <a:pt x="278606" y="671512"/>
                </a:lnTo>
                <a:lnTo>
                  <a:pt x="300037" y="657224"/>
                </a:lnTo>
                <a:lnTo>
                  <a:pt x="321469" y="642937"/>
                </a:lnTo>
                <a:lnTo>
                  <a:pt x="342900" y="614362"/>
                </a:lnTo>
                <a:lnTo>
                  <a:pt x="357187" y="592931"/>
                </a:lnTo>
                <a:lnTo>
                  <a:pt x="378619" y="564356"/>
                </a:lnTo>
                <a:lnTo>
                  <a:pt x="392906" y="528637"/>
                </a:lnTo>
                <a:lnTo>
                  <a:pt x="407194" y="500062"/>
                </a:lnTo>
                <a:lnTo>
                  <a:pt x="421481" y="457199"/>
                </a:lnTo>
                <a:lnTo>
                  <a:pt x="428625" y="421481"/>
                </a:lnTo>
                <a:lnTo>
                  <a:pt x="435769" y="378618"/>
                </a:lnTo>
                <a:lnTo>
                  <a:pt x="442912" y="342899"/>
                </a:lnTo>
                <a:lnTo>
                  <a:pt x="442912" y="307181"/>
                </a:lnTo>
                <a:lnTo>
                  <a:pt x="442912" y="264318"/>
                </a:lnTo>
                <a:lnTo>
                  <a:pt x="435769" y="228600"/>
                </a:lnTo>
                <a:lnTo>
                  <a:pt x="428625" y="192881"/>
                </a:lnTo>
                <a:lnTo>
                  <a:pt x="421481" y="157162"/>
                </a:lnTo>
                <a:lnTo>
                  <a:pt x="414337" y="121443"/>
                </a:lnTo>
                <a:lnTo>
                  <a:pt x="400050" y="92868"/>
                </a:lnTo>
                <a:lnTo>
                  <a:pt x="378619" y="71437"/>
                </a:lnTo>
                <a:lnTo>
                  <a:pt x="364331" y="50006"/>
                </a:lnTo>
                <a:lnTo>
                  <a:pt x="342900" y="28575"/>
                </a:lnTo>
                <a:lnTo>
                  <a:pt x="321469" y="14287"/>
                </a:lnTo>
                <a:lnTo>
                  <a:pt x="300037" y="7143"/>
                </a:lnTo>
                <a:lnTo>
                  <a:pt x="271462" y="0"/>
                </a:lnTo>
                <a:lnTo>
                  <a:pt x="250031" y="7143"/>
                </a:lnTo>
                <a:lnTo>
                  <a:pt x="221456" y="14287"/>
                </a:lnTo>
                <a:lnTo>
                  <a:pt x="200025" y="21431"/>
                </a:lnTo>
                <a:lnTo>
                  <a:pt x="178594" y="42862"/>
                </a:lnTo>
                <a:lnTo>
                  <a:pt x="157162" y="64293"/>
                </a:lnTo>
                <a:lnTo>
                  <a:pt x="135731" y="92868"/>
                </a:lnTo>
                <a:lnTo>
                  <a:pt x="121444" y="121443"/>
                </a:lnTo>
                <a:lnTo>
                  <a:pt x="100012" y="157162"/>
                </a:lnTo>
                <a:lnTo>
                  <a:pt x="85725" y="185737"/>
                </a:lnTo>
                <a:lnTo>
                  <a:pt x="78581" y="221456"/>
                </a:lnTo>
                <a:lnTo>
                  <a:pt x="64294" y="250031"/>
                </a:lnTo>
                <a:lnTo>
                  <a:pt x="64294" y="271462"/>
                </a:lnTo>
                <a:lnTo>
                  <a:pt x="64294" y="27146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2757488" y="5293519"/>
            <a:ext cx="221457" cy="185738"/>
          </a:xfrm>
          <a:custGeom>
            <a:avLst/>
            <a:gdLst/>
            <a:ahLst/>
            <a:cxnLst/>
            <a:rect l="0" t="0" r="0" b="0"/>
            <a:pathLst>
              <a:path w="221457" h="185738">
                <a:moveTo>
                  <a:pt x="71437" y="21431"/>
                </a:moveTo>
                <a:lnTo>
                  <a:pt x="64294" y="21431"/>
                </a:lnTo>
                <a:lnTo>
                  <a:pt x="71437" y="21431"/>
                </a:lnTo>
                <a:lnTo>
                  <a:pt x="71437" y="21431"/>
                </a:lnTo>
                <a:lnTo>
                  <a:pt x="71437" y="21431"/>
                </a:lnTo>
                <a:lnTo>
                  <a:pt x="71437" y="21431"/>
                </a:lnTo>
                <a:lnTo>
                  <a:pt x="71437" y="21431"/>
                </a:lnTo>
                <a:lnTo>
                  <a:pt x="78581" y="14287"/>
                </a:lnTo>
                <a:lnTo>
                  <a:pt x="85725" y="14287"/>
                </a:lnTo>
                <a:lnTo>
                  <a:pt x="92869" y="7144"/>
                </a:lnTo>
                <a:lnTo>
                  <a:pt x="100012" y="7144"/>
                </a:lnTo>
                <a:lnTo>
                  <a:pt x="114300" y="0"/>
                </a:lnTo>
                <a:lnTo>
                  <a:pt x="121444" y="0"/>
                </a:lnTo>
                <a:lnTo>
                  <a:pt x="135731" y="7144"/>
                </a:lnTo>
                <a:lnTo>
                  <a:pt x="150019" y="7144"/>
                </a:lnTo>
                <a:lnTo>
                  <a:pt x="157162" y="14287"/>
                </a:lnTo>
                <a:lnTo>
                  <a:pt x="171450" y="21431"/>
                </a:lnTo>
                <a:lnTo>
                  <a:pt x="178594" y="28575"/>
                </a:lnTo>
                <a:lnTo>
                  <a:pt x="185737" y="42862"/>
                </a:lnTo>
                <a:lnTo>
                  <a:pt x="185737" y="57150"/>
                </a:lnTo>
                <a:lnTo>
                  <a:pt x="185737" y="64294"/>
                </a:lnTo>
                <a:lnTo>
                  <a:pt x="178594" y="78581"/>
                </a:lnTo>
                <a:lnTo>
                  <a:pt x="171450" y="92869"/>
                </a:lnTo>
                <a:lnTo>
                  <a:pt x="164306" y="107156"/>
                </a:lnTo>
                <a:lnTo>
                  <a:pt x="150019" y="114300"/>
                </a:lnTo>
                <a:lnTo>
                  <a:pt x="135731" y="121444"/>
                </a:lnTo>
                <a:lnTo>
                  <a:pt x="114300" y="135731"/>
                </a:lnTo>
                <a:lnTo>
                  <a:pt x="92869" y="142875"/>
                </a:lnTo>
                <a:lnTo>
                  <a:pt x="64294" y="157162"/>
                </a:lnTo>
                <a:lnTo>
                  <a:pt x="50006" y="164306"/>
                </a:lnTo>
                <a:lnTo>
                  <a:pt x="28575" y="171450"/>
                </a:lnTo>
                <a:lnTo>
                  <a:pt x="14287" y="171450"/>
                </a:lnTo>
                <a:lnTo>
                  <a:pt x="7144" y="171450"/>
                </a:lnTo>
                <a:lnTo>
                  <a:pt x="0" y="178594"/>
                </a:lnTo>
                <a:lnTo>
                  <a:pt x="0" y="178594"/>
                </a:lnTo>
                <a:lnTo>
                  <a:pt x="0" y="178594"/>
                </a:lnTo>
                <a:lnTo>
                  <a:pt x="0" y="178594"/>
                </a:lnTo>
                <a:lnTo>
                  <a:pt x="0" y="178594"/>
                </a:lnTo>
                <a:lnTo>
                  <a:pt x="7144" y="185737"/>
                </a:lnTo>
                <a:lnTo>
                  <a:pt x="14287" y="185737"/>
                </a:lnTo>
                <a:lnTo>
                  <a:pt x="28575" y="185737"/>
                </a:lnTo>
                <a:lnTo>
                  <a:pt x="42862" y="185737"/>
                </a:lnTo>
                <a:lnTo>
                  <a:pt x="64294" y="185737"/>
                </a:lnTo>
                <a:lnTo>
                  <a:pt x="85725" y="185737"/>
                </a:lnTo>
                <a:lnTo>
                  <a:pt x="114300" y="178594"/>
                </a:lnTo>
                <a:lnTo>
                  <a:pt x="135731" y="178594"/>
                </a:lnTo>
                <a:lnTo>
                  <a:pt x="157162" y="178594"/>
                </a:lnTo>
                <a:lnTo>
                  <a:pt x="171450" y="178594"/>
                </a:lnTo>
                <a:lnTo>
                  <a:pt x="185737" y="185737"/>
                </a:lnTo>
                <a:lnTo>
                  <a:pt x="200025" y="185737"/>
                </a:lnTo>
                <a:lnTo>
                  <a:pt x="207169" y="185737"/>
                </a:lnTo>
                <a:lnTo>
                  <a:pt x="221456" y="185737"/>
                </a:lnTo>
                <a:lnTo>
                  <a:pt x="221456" y="185737"/>
                </a:lnTo>
                <a:lnTo>
                  <a:pt x="221456" y="18573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1235869" y="4386263"/>
            <a:ext cx="142876" cy="121445"/>
          </a:xfrm>
          <a:custGeom>
            <a:avLst/>
            <a:gdLst/>
            <a:ahLst/>
            <a:cxnLst/>
            <a:rect l="0" t="0" r="0" b="0"/>
            <a:pathLst>
              <a:path w="142876" h="121445">
                <a:moveTo>
                  <a:pt x="28575" y="14287"/>
                </a:moveTo>
                <a:lnTo>
                  <a:pt x="35719" y="21431"/>
                </a:lnTo>
                <a:lnTo>
                  <a:pt x="28575" y="28575"/>
                </a:lnTo>
                <a:lnTo>
                  <a:pt x="28575" y="28575"/>
                </a:lnTo>
                <a:lnTo>
                  <a:pt x="21431" y="35719"/>
                </a:lnTo>
                <a:lnTo>
                  <a:pt x="14287" y="42862"/>
                </a:lnTo>
                <a:lnTo>
                  <a:pt x="7144" y="50006"/>
                </a:lnTo>
                <a:lnTo>
                  <a:pt x="0" y="64294"/>
                </a:lnTo>
                <a:lnTo>
                  <a:pt x="0" y="78581"/>
                </a:lnTo>
                <a:lnTo>
                  <a:pt x="0" y="85725"/>
                </a:lnTo>
                <a:lnTo>
                  <a:pt x="7144" y="100012"/>
                </a:lnTo>
                <a:lnTo>
                  <a:pt x="14287" y="107156"/>
                </a:lnTo>
                <a:lnTo>
                  <a:pt x="21431" y="114300"/>
                </a:lnTo>
                <a:lnTo>
                  <a:pt x="28575" y="121444"/>
                </a:lnTo>
                <a:lnTo>
                  <a:pt x="42862" y="121444"/>
                </a:lnTo>
                <a:lnTo>
                  <a:pt x="50006" y="121444"/>
                </a:lnTo>
                <a:lnTo>
                  <a:pt x="64294" y="114300"/>
                </a:lnTo>
                <a:lnTo>
                  <a:pt x="71437" y="114300"/>
                </a:lnTo>
                <a:lnTo>
                  <a:pt x="85725" y="107156"/>
                </a:lnTo>
                <a:lnTo>
                  <a:pt x="85725" y="100012"/>
                </a:lnTo>
                <a:lnTo>
                  <a:pt x="92869" y="92869"/>
                </a:lnTo>
                <a:lnTo>
                  <a:pt x="92869" y="78581"/>
                </a:lnTo>
                <a:lnTo>
                  <a:pt x="100012" y="71437"/>
                </a:lnTo>
                <a:lnTo>
                  <a:pt x="107156" y="57150"/>
                </a:lnTo>
                <a:lnTo>
                  <a:pt x="107156" y="50006"/>
                </a:lnTo>
                <a:lnTo>
                  <a:pt x="100012" y="35719"/>
                </a:lnTo>
                <a:lnTo>
                  <a:pt x="92869" y="21431"/>
                </a:lnTo>
                <a:lnTo>
                  <a:pt x="85725" y="14287"/>
                </a:lnTo>
                <a:lnTo>
                  <a:pt x="85725" y="7144"/>
                </a:lnTo>
                <a:lnTo>
                  <a:pt x="71437" y="0"/>
                </a:lnTo>
                <a:lnTo>
                  <a:pt x="64294" y="0"/>
                </a:lnTo>
                <a:lnTo>
                  <a:pt x="57150" y="7144"/>
                </a:lnTo>
                <a:lnTo>
                  <a:pt x="50006" y="14287"/>
                </a:lnTo>
                <a:lnTo>
                  <a:pt x="42862" y="21431"/>
                </a:lnTo>
                <a:lnTo>
                  <a:pt x="35719" y="35719"/>
                </a:lnTo>
                <a:lnTo>
                  <a:pt x="28575" y="50006"/>
                </a:lnTo>
                <a:lnTo>
                  <a:pt x="21431" y="57150"/>
                </a:lnTo>
                <a:lnTo>
                  <a:pt x="14287" y="71437"/>
                </a:lnTo>
                <a:lnTo>
                  <a:pt x="14287" y="85725"/>
                </a:lnTo>
                <a:lnTo>
                  <a:pt x="14287" y="92869"/>
                </a:lnTo>
                <a:lnTo>
                  <a:pt x="14287" y="107156"/>
                </a:lnTo>
                <a:lnTo>
                  <a:pt x="14287" y="107156"/>
                </a:lnTo>
                <a:lnTo>
                  <a:pt x="28575" y="114300"/>
                </a:lnTo>
                <a:lnTo>
                  <a:pt x="35719" y="121444"/>
                </a:lnTo>
                <a:lnTo>
                  <a:pt x="42862" y="121444"/>
                </a:lnTo>
                <a:lnTo>
                  <a:pt x="50006" y="114300"/>
                </a:lnTo>
                <a:lnTo>
                  <a:pt x="64294" y="114300"/>
                </a:lnTo>
                <a:lnTo>
                  <a:pt x="78581" y="100012"/>
                </a:lnTo>
                <a:lnTo>
                  <a:pt x="92869" y="92869"/>
                </a:lnTo>
                <a:lnTo>
                  <a:pt x="100012" y="85725"/>
                </a:lnTo>
                <a:lnTo>
                  <a:pt x="107156" y="71437"/>
                </a:lnTo>
                <a:lnTo>
                  <a:pt x="114300" y="64294"/>
                </a:lnTo>
                <a:lnTo>
                  <a:pt x="114300" y="50006"/>
                </a:lnTo>
                <a:lnTo>
                  <a:pt x="114300" y="35719"/>
                </a:lnTo>
                <a:lnTo>
                  <a:pt x="114300" y="28575"/>
                </a:lnTo>
                <a:lnTo>
                  <a:pt x="107156" y="14287"/>
                </a:lnTo>
                <a:lnTo>
                  <a:pt x="100012" y="7144"/>
                </a:lnTo>
                <a:lnTo>
                  <a:pt x="85725" y="0"/>
                </a:lnTo>
                <a:lnTo>
                  <a:pt x="78581" y="0"/>
                </a:lnTo>
                <a:lnTo>
                  <a:pt x="64294" y="0"/>
                </a:lnTo>
                <a:lnTo>
                  <a:pt x="50006" y="7144"/>
                </a:lnTo>
                <a:lnTo>
                  <a:pt x="42862" y="14287"/>
                </a:lnTo>
                <a:lnTo>
                  <a:pt x="35719" y="21431"/>
                </a:lnTo>
                <a:lnTo>
                  <a:pt x="28575" y="35719"/>
                </a:lnTo>
                <a:lnTo>
                  <a:pt x="21431" y="50006"/>
                </a:lnTo>
                <a:lnTo>
                  <a:pt x="21431" y="57150"/>
                </a:lnTo>
                <a:lnTo>
                  <a:pt x="21431" y="71437"/>
                </a:lnTo>
                <a:lnTo>
                  <a:pt x="21431" y="85725"/>
                </a:lnTo>
                <a:lnTo>
                  <a:pt x="28575" y="92869"/>
                </a:lnTo>
                <a:lnTo>
                  <a:pt x="42862" y="100012"/>
                </a:lnTo>
                <a:lnTo>
                  <a:pt x="50006" y="107156"/>
                </a:lnTo>
                <a:lnTo>
                  <a:pt x="64294" y="114300"/>
                </a:lnTo>
                <a:lnTo>
                  <a:pt x="78581" y="114300"/>
                </a:lnTo>
                <a:lnTo>
                  <a:pt x="85725" y="107156"/>
                </a:lnTo>
                <a:lnTo>
                  <a:pt x="100012" y="100012"/>
                </a:lnTo>
                <a:lnTo>
                  <a:pt x="114300" y="100012"/>
                </a:lnTo>
                <a:lnTo>
                  <a:pt x="114300" y="92869"/>
                </a:lnTo>
                <a:lnTo>
                  <a:pt x="121444" y="85725"/>
                </a:lnTo>
                <a:lnTo>
                  <a:pt x="121444" y="71437"/>
                </a:lnTo>
                <a:lnTo>
                  <a:pt x="121444" y="64294"/>
                </a:lnTo>
                <a:lnTo>
                  <a:pt x="121444" y="57150"/>
                </a:lnTo>
                <a:lnTo>
                  <a:pt x="121444" y="50006"/>
                </a:lnTo>
                <a:lnTo>
                  <a:pt x="114300" y="42862"/>
                </a:lnTo>
                <a:lnTo>
                  <a:pt x="107156" y="42862"/>
                </a:lnTo>
                <a:lnTo>
                  <a:pt x="92869" y="42862"/>
                </a:lnTo>
                <a:lnTo>
                  <a:pt x="85725" y="42862"/>
                </a:lnTo>
                <a:lnTo>
                  <a:pt x="78581" y="50006"/>
                </a:lnTo>
                <a:lnTo>
                  <a:pt x="64294" y="57150"/>
                </a:lnTo>
                <a:lnTo>
                  <a:pt x="57150" y="71437"/>
                </a:lnTo>
                <a:lnTo>
                  <a:pt x="57150" y="78581"/>
                </a:lnTo>
                <a:lnTo>
                  <a:pt x="57150" y="92869"/>
                </a:lnTo>
                <a:lnTo>
                  <a:pt x="57150" y="92869"/>
                </a:lnTo>
                <a:lnTo>
                  <a:pt x="64294" y="100012"/>
                </a:lnTo>
                <a:lnTo>
                  <a:pt x="71437" y="100012"/>
                </a:lnTo>
                <a:lnTo>
                  <a:pt x="78581" y="100012"/>
                </a:lnTo>
                <a:lnTo>
                  <a:pt x="85725" y="100012"/>
                </a:lnTo>
                <a:lnTo>
                  <a:pt x="100012" y="92869"/>
                </a:lnTo>
                <a:lnTo>
                  <a:pt x="114300" y="85725"/>
                </a:lnTo>
                <a:lnTo>
                  <a:pt x="121444" y="78581"/>
                </a:lnTo>
                <a:lnTo>
                  <a:pt x="135731" y="64294"/>
                </a:lnTo>
                <a:lnTo>
                  <a:pt x="142875" y="57150"/>
                </a:lnTo>
                <a:lnTo>
                  <a:pt x="142875" y="50006"/>
                </a:lnTo>
                <a:lnTo>
                  <a:pt x="142875" y="42862"/>
                </a:lnTo>
                <a:lnTo>
                  <a:pt x="142875" y="35719"/>
                </a:lnTo>
                <a:lnTo>
                  <a:pt x="135731" y="28575"/>
                </a:lnTo>
                <a:lnTo>
                  <a:pt x="128587" y="28575"/>
                </a:lnTo>
                <a:lnTo>
                  <a:pt x="121444" y="28575"/>
                </a:lnTo>
                <a:lnTo>
                  <a:pt x="114300" y="35719"/>
                </a:lnTo>
                <a:lnTo>
                  <a:pt x="100012" y="42862"/>
                </a:lnTo>
                <a:lnTo>
                  <a:pt x="85725" y="50006"/>
                </a:lnTo>
                <a:lnTo>
                  <a:pt x="78581" y="57150"/>
                </a:lnTo>
                <a:lnTo>
                  <a:pt x="71437" y="64294"/>
                </a:lnTo>
                <a:lnTo>
                  <a:pt x="71437" y="71437"/>
                </a:lnTo>
                <a:lnTo>
                  <a:pt x="71437" y="78581"/>
                </a:lnTo>
                <a:lnTo>
                  <a:pt x="64294" y="78581"/>
                </a:lnTo>
                <a:lnTo>
                  <a:pt x="71437" y="78581"/>
                </a:lnTo>
                <a:lnTo>
                  <a:pt x="85725" y="78581"/>
                </a:lnTo>
                <a:lnTo>
                  <a:pt x="92869" y="78581"/>
                </a:lnTo>
                <a:lnTo>
                  <a:pt x="107156" y="71437"/>
                </a:lnTo>
                <a:lnTo>
                  <a:pt x="114300" y="64294"/>
                </a:lnTo>
                <a:lnTo>
                  <a:pt x="121444" y="57150"/>
                </a:lnTo>
                <a:lnTo>
                  <a:pt x="121444" y="50006"/>
                </a:lnTo>
                <a:lnTo>
                  <a:pt x="121444" y="50006"/>
                </a:lnTo>
                <a:lnTo>
                  <a:pt x="121444" y="42862"/>
                </a:lnTo>
                <a:lnTo>
                  <a:pt x="114300" y="42862"/>
                </a:lnTo>
                <a:lnTo>
                  <a:pt x="107156" y="42862"/>
                </a:lnTo>
                <a:lnTo>
                  <a:pt x="92869" y="42862"/>
                </a:lnTo>
                <a:lnTo>
                  <a:pt x="85725" y="50006"/>
                </a:lnTo>
                <a:lnTo>
                  <a:pt x="78581" y="57150"/>
                </a:lnTo>
                <a:lnTo>
                  <a:pt x="71437" y="71437"/>
                </a:lnTo>
                <a:lnTo>
                  <a:pt x="64294" y="71437"/>
                </a:lnTo>
                <a:lnTo>
                  <a:pt x="64294" y="7143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1385888" y="4393407"/>
            <a:ext cx="121444" cy="150019"/>
          </a:xfrm>
          <a:custGeom>
            <a:avLst/>
            <a:gdLst/>
            <a:ahLst/>
            <a:cxnLst/>
            <a:rect l="0" t="0" r="0" b="0"/>
            <a:pathLst>
              <a:path w="121444" h="150019">
                <a:moveTo>
                  <a:pt x="78581" y="7143"/>
                </a:moveTo>
                <a:lnTo>
                  <a:pt x="71437" y="7143"/>
                </a:lnTo>
                <a:lnTo>
                  <a:pt x="71437" y="7143"/>
                </a:lnTo>
                <a:lnTo>
                  <a:pt x="71437" y="7143"/>
                </a:lnTo>
                <a:lnTo>
                  <a:pt x="64293" y="7143"/>
                </a:lnTo>
                <a:lnTo>
                  <a:pt x="64293" y="7143"/>
                </a:lnTo>
                <a:lnTo>
                  <a:pt x="57150" y="14287"/>
                </a:lnTo>
                <a:lnTo>
                  <a:pt x="50006" y="21431"/>
                </a:lnTo>
                <a:lnTo>
                  <a:pt x="35718" y="28575"/>
                </a:lnTo>
                <a:lnTo>
                  <a:pt x="28575" y="42862"/>
                </a:lnTo>
                <a:lnTo>
                  <a:pt x="21431" y="50006"/>
                </a:lnTo>
                <a:lnTo>
                  <a:pt x="14287" y="64293"/>
                </a:lnTo>
                <a:lnTo>
                  <a:pt x="7143" y="78581"/>
                </a:lnTo>
                <a:lnTo>
                  <a:pt x="7143" y="92868"/>
                </a:lnTo>
                <a:lnTo>
                  <a:pt x="0" y="107156"/>
                </a:lnTo>
                <a:lnTo>
                  <a:pt x="0" y="114300"/>
                </a:lnTo>
                <a:lnTo>
                  <a:pt x="7143" y="128587"/>
                </a:lnTo>
                <a:lnTo>
                  <a:pt x="7143" y="135731"/>
                </a:lnTo>
                <a:lnTo>
                  <a:pt x="21431" y="142875"/>
                </a:lnTo>
                <a:lnTo>
                  <a:pt x="35718" y="150018"/>
                </a:lnTo>
                <a:lnTo>
                  <a:pt x="42862" y="150018"/>
                </a:lnTo>
                <a:lnTo>
                  <a:pt x="57150" y="150018"/>
                </a:lnTo>
                <a:lnTo>
                  <a:pt x="71437" y="150018"/>
                </a:lnTo>
                <a:lnTo>
                  <a:pt x="78581" y="142875"/>
                </a:lnTo>
                <a:lnTo>
                  <a:pt x="92868" y="135731"/>
                </a:lnTo>
                <a:lnTo>
                  <a:pt x="100012" y="128587"/>
                </a:lnTo>
                <a:lnTo>
                  <a:pt x="107156" y="121443"/>
                </a:lnTo>
                <a:lnTo>
                  <a:pt x="107156" y="114300"/>
                </a:lnTo>
                <a:lnTo>
                  <a:pt x="114300" y="100012"/>
                </a:lnTo>
                <a:lnTo>
                  <a:pt x="114300" y="92868"/>
                </a:lnTo>
                <a:lnTo>
                  <a:pt x="114300" y="78581"/>
                </a:lnTo>
                <a:lnTo>
                  <a:pt x="107156" y="64293"/>
                </a:lnTo>
                <a:lnTo>
                  <a:pt x="100012" y="57150"/>
                </a:lnTo>
                <a:lnTo>
                  <a:pt x="92868" y="42862"/>
                </a:lnTo>
                <a:lnTo>
                  <a:pt x="78581" y="35718"/>
                </a:lnTo>
                <a:lnTo>
                  <a:pt x="71437" y="35718"/>
                </a:lnTo>
                <a:lnTo>
                  <a:pt x="64293" y="35718"/>
                </a:lnTo>
                <a:lnTo>
                  <a:pt x="50006" y="35718"/>
                </a:lnTo>
                <a:lnTo>
                  <a:pt x="42862" y="35718"/>
                </a:lnTo>
                <a:lnTo>
                  <a:pt x="28575" y="35718"/>
                </a:lnTo>
                <a:lnTo>
                  <a:pt x="21431" y="42862"/>
                </a:lnTo>
                <a:lnTo>
                  <a:pt x="21431" y="50006"/>
                </a:lnTo>
                <a:lnTo>
                  <a:pt x="14287" y="57150"/>
                </a:lnTo>
                <a:lnTo>
                  <a:pt x="14287" y="71437"/>
                </a:lnTo>
                <a:lnTo>
                  <a:pt x="14287" y="78581"/>
                </a:lnTo>
                <a:lnTo>
                  <a:pt x="14287" y="92868"/>
                </a:lnTo>
                <a:lnTo>
                  <a:pt x="21431" y="100012"/>
                </a:lnTo>
                <a:lnTo>
                  <a:pt x="35718" y="107156"/>
                </a:lnTo>
                <a:lnTo>
                  <a:pt x="42862" y="114300"/>
                </a:lnTo>
                <a:lnTo>
                  <a:pt x="57150" y="114300"/>
                </a:lnTo>
                <a:lnTo>
                  <a:pt x="64293" y="114300"/>
                </a:lnTo>
                <a:lnTo>
                  <a:pt x="78581" y="114300"/>
                </a:lnTo>
                <a:lnTo>
                  <a:pt x="85725" y="107156"/>
                </a:lnTo>
                <a:lnTo>
                  <a:pt x="100012" y="100012"/>
                </a:lnTo>
                <a:lnTo>
                  <a:pt x="107156" y="85725"/>
                </a:lnTo>
                <a:lnTo>
                  <a:pt x="114300" y="78581"/>
                </a:lnTo>
                <a:lnTo>
                  <a:pt x="121443" y="64293"/>
                </a:lnTo>
                <a:lnTo>
                  <a:pt x="121443" y="50006"/>
                </a:lnTo>
                <a:lnTo>
                  <a:pt x="121443" y="35718"/>
                </a:lnTo>
                <a:lnTo>
                  <a:pt x="121443" y="28575"/>
                </a:lnTo>
                <a:lnTo>
                  <a:pt x="114300" y="14287"/>
                </a:lnTo>
                <a:lnTo>
                  <a:pt x="107156" y="7143"/>
                </a:lnTo>
                <a:lnTo>
                  <a:pt x="100012" y="0"/>
                </a:lnTo>
                <a:lnTo>
                  <a:pt x="85725" y="0"/>
                </a:lnTo>
                <a:lnTo>
                  <a:pt x="71437" y="0"/>
                </a:lnTo>
                <a:lnTo>
                  <a:pt x="64293" y="7143"/>
                </a:lnTo>
                <a:lnTo>
                  <a:pt x="50006" y="14287"/>
                </a:lnTo>
                <a:lnTo>
                  <a:pt x="42862" y="21431"/>
                </a:lnTo>
                <a:lnTo>
                  <a:pt x="28575" y="35718"/>
                </a:lnTo>
                <a:lnTo>
                  <a:pt x="21431" y="42862"/>
                </a:lnTo>
                <a:lnTo>
                  <a:pt x="21431" y="57150"/>
                </a:lnTo>
                <a:lnTo>
                  <a:pt x="21431" y="71437"/>
                </a:lnTo>
                <a:lnTo>
                  <a:pt x="21431" y="85725"/>
                </a:lnTo>
                <a:lnTo>
                  <a:pt x="28575" y="92868"/>
                </a:lnTo>
                <a:lnTo>
                  <a:pt x="35718" y="100012"/>
                </a:lnTo>
                <a:lnTo>
                  <a:pt x="42862" y="107156"/>
                </a:lnTo>
                <a:lnTo>
                  <a:pt x="50006" y="114300"/>
                </a:lnTo>
                <a:lnTo>
                  <a:pt x="64293" y="114300"/>
                </a:lnTo>
                <a:lnTo>
                  <a:pt x="78581" y="114300"/>
                </a:lnTo>
                <a:lnTo>
                  <a:pt x="92868" y="107156"/>
                </a:lnTo>
                <a:lnTo>
                  <a:pt x="100012" y="107156"/>
                </a:lnTo>
                <a:lnTo>
                  <a:pt x="107156" y="100012"/>
                </a:lnTo>
                <a:lnTo>
                  <a:pt x="114300" y="100012"/>
                </a:lnTo>
                <a:lnTo>
                  <a:pt x="114300" y="92868"/>
                </a:lnTo>
                <a:lnTo>
                  <a:pt x="114300" y="78581"/>
                </a:lnTo>
                <a:lnTo>
                  <a:pt x="114300" y="71437"/>
                </a:lnTo>
                <a:lnTo>
                  <a:pt x="114300" y="64293"/>
                </a:lnTo>
                <a:lnTo>
                  <a:pt x="107156" y="57150"/>
                </a:lnTo>
                <a:lnTo>
                  <a:pt x="92868" y="50006"/>
                </a:lnTo>
                <a:lnTo>
                  <a:pt x="85725" y="50006"/>
                </a:lnTo>
                <a:lnTo>
                  <a:pt x="78581" y="50006"/>
                </a:lnTo>
                <a:lnTo>
                  <a:pt x="64293" y="57150"/>
                </a:lnTo>
                <a:lnTo>
                  <a:pt x="57150" y="57150"/>
                </a:lnTo>
                <a:lnTo>
                  <a:pt x="42862" y="64293"/>
                </a:lnTo>
                <a:lnTo>
                  <a:pt x="35718" y="78581"/>
                </a:lnTo>
                <a:lnTo>
                  <a:pt x="35718" y="85725"/>
                </a:lnTo>
                <a:lnTo>
                  <a:pt x="35718" y="92868"/>
                </a:lnTo>
                <a:lnTo>
                  <a:pt x="35718" y="100012"/>
                </a:lnTo>
                <a:lnTo>
                  <a:pt x="42862" y="100012"/>
                </a:lnTo>
                <a:lnTo>
                  <a:pt x="50006" y="100012"/>
                </a:lnTo>
                <a:lnTo>
                  <a:pt x="64293" y="100012"/>
                </a:lnTo>
                <a:lnTo>
                  <a:pt x="71437" y="100012"/>
                </a:lnTo>
                <a:lnTo>
                  <a:pt x="85725" y="92868"/>
                </a:lnTo>
                <a:lnTo>
                  <a:pt x="92868" y="85725"/>
                </a:lnTo>
                <a:lnTo>
                  <a:pt x="107156" y="78581"/>
                </a:lnTo>
                <a:lnTo>
                  <a:pt x="114300" y="71437"/>
                </a:lnTo>
                <a:lnTo>
                  <a:pt x="114300" y="64293"/>
                </a:lnTo>
                <a:lnTo>
                  <a:pt x="114300" y="57150"/>
                </a:lnTo>
                <a:lnTo>
                  <a:pt x="107156" y="50006"/>
                </a:lnTo>
                <a:lnTo>
                  <a:pt x="100012" y="50006"/>
                </a:lnTo>
                <a:lnTo>
                  <a:pt x="92868" y="57150"/>
                </a:lnTo>
                <a:lnTo>
                  <a:pt x="85725" y="57150"/>
                </a:lnTo>
                <a:lnTo>
                  <a:pt x="71437" y="64293"/>
                </a:lnTo>
                <a:lnTo>
                  <a:pt x="64293" y="71437"/>
                </a:lnTo>
                <a:lnTo>
                  <a:pt x="50006" y="78581"/>
                </a:lnTo>
                <a:lnTo>
                  <a:pt x="42862" y="85725"/>
                </a:lnTo>
                <a:lnTo>
                  <a:pt x="42862" y="100012"/>
                </a:lnTo>
                <a:lnTo>
                  <a:pt x="35718" y="100012"/>
                </a:lnTo>
                <a:lnTo>
                  <a:pt x="35718" y="10001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1200150" y="4822032"/>
            <a:ext cx="185739" cy="150019"/>
          </a:xfrm>
          <a:custGeom>
            <a:avLst/>
            <a:gdLst/>
            <a:ahLst/>
            <a:cxnLst/>
            <a:rect l="0" t="0" r="0" b="0"/>
            <a:pathLst>
              <a:path w="185739" h="150019">
                <a:moveTo>
                  <a:pt x="50006" y="0"/>
                </a:moveTo>
                <a:lnTo>
                  <a:pt x="42863" y="0"/>
                </a:lnTo>
                <a:lnTo>
                  <a:pt x="42863" y="7143"/>
                </a:lnTo>
                <a:lnTo>
                  <a:pt x="42863" y="14287"/>
                </a:lnTo>
                <a:lnTo>
                  <a:pt x="35719" y="28575"/>
                </a:lnTo>
                <a:lnTo>
                  <a:pt x="28575" y="42862"/>
                </a:lnTo>
                <a:lnTo>
                  <a:pt x="21431" y="64293"/>
                </a:lnTo>
                <a:lnTo>
                  <a:pt x="21431" y="85724"/>
                </a:lnTo>
                <a:lnTo>
                  <a:pt x="28575" y="107156"/>
                </a:lnTo>
                <a:lnTo>
                  <a:pt x="35719" y="121443"/>
                </a:lnTo>
                <a:lnTo>
                  <a:pt x="42863" y="135731"/>
                </a:lnTo>
                <a:lnTo>
                  <a:pt x="50006" y="142874"/>
                </a:lnTo>
                <a:lnTo>
                  <a:pt x="64294" y="150018"/>
                </a:lnTo>
                <a:lnTo>
                  <a:pt x="85725" y="150018"/>
                </a:lnTo>
                <a:lnTo>
                  <a:pt x="100013" y="150018"/>
                </a:lnTo>
                <a:lnTo>
                  <a:pt x="121444" y="150018"/>
                </a:lnTo>
                <a:lnTo>
                  <a:pt x="135731" y="142874"/>
                </a:lnTo>
                <a:lnTo>
                  <a:pt x="150019" y="128587"/>
                </a:lnTo>
                <a:lnTo>
                  <a:pt x="157163" y="114299"/>
                </a:lnTo>
                <a:lnTo>
                  <a:pt x="171450" y="100012"/>
                </a:lnTo>
                <a:lnTo>
                  <a:pt x="178594" y="85724"/>
                </a:lnTo>
                <a:lnTo>
                  <a:pt x="185738" y="64293"/>
                </a:lnTo>
                <a:lnTo>
                  <a:pt x="185738" y="50006"/>
                </a:lnTo>
                <a:lnTo>
                  <a:pt x="178594" y="35718"/>
                </a:lnTo>
                <a:lnTo>
                  <a:pt x="164306" y="21431"/>
                </a:lnTo>
                <a:lnTo>
                  <a:pt x="157163" y="14287"/>
                </a:lnTo>
                <a:lnTo>
                  <a:pt x="135731" y="7143"/>
                </a:lnTo>
                <a:lnTo>
                  <a:pt x="121444" y="0"/>
                </a:lnTo>
                <a:lnTo>
                  <a:pt x="92869" y="0"/>
                </a:lnTo>
                <a:lnTo>
                  <a:pt x="71438" y="7143"/>
                </a:lnTo>
                <a:lnTo>
                  <a:pt x="50006" y="14287"/>
                </a:lnTo>
                <a:lnTo>
                  <a:pt x="28575" y="21431"/>
                </a:lnTo>
                <a:lnTo>
                  <a:pt x="14288" y="35718"/>
                </a:lnTo>
                <a:lnTo>
                  <a:pt x="14288" y="50006"/>
                </a:lnTo>
                <a:lnTo>
                  <a:pt x="0" y="57149"/>
                </a:lnTo>
                <a:lnTo>
                  <a:pt x="0" y="71437"/>
                </a:lnTo>
                <a:lnTo>
                  <a:pt x="0" y="85724"/>
                </a:lnTo>
                <a:lnTo>
                  <a:pt x="7144" y="100012"/>
                </a:lnTo>
                <a:lnTo>
                  <a:pt x="14288" y="107156"/>
                </a:lnTo>
                <a:lnTo>
                  <a:pt x="35719" y="114299"/>
                </a:lnTo>
                <a:lnTo>
                  <a:pt x="50006" y="114299"/>
                </a:lnTo>
                <a:lnTo>
                  <a:pt x="64294" y="114299"/>
                </a:lnTo>
                <a:lnTo>
                  <a:pt x="85725" y="114299"/>
                </a:lnTo>
                <a:lnTo>
                  <a:pt x="100013" y="107156"/>
                </a:lnTo>
                <a:lnTo>
                  <a:pt x="114300" y="107156"/>
                </a:lnTo>
                <a:lnTo>
                  <a:pt x="121444" y="92868"/>
                </a:lnTo>
                <a:lnTo>
                  <a:pt x="128588" y="85724"/>
                </a:lnTo>
                <a:lnTo>
                  <a:pt x="135731" y="71437"/>
                </a:lnTo>
                <a:lnTo>
                  <a:pt x="135731" y="64293"/>
                </a:lnTo>
                <a:lnTo>
                  <a:pt x="128588" y="42862"/>
                </a:lnTo>
                <a:lnTo>
                  <a:pt x="121444" y="28575"/>
                </a:lnTo>
                <a:lnTo>
                  <a:pt x="114300" y="21431"/>
                </a:lnTo>
                <a:lnTo>
                  <a:pt x="100013" y="14287"/>
                </a:lnTo>
                <a:lnTo>
                  <a:pt x="85725" y="7143"/>
                </a:lnTo>
                <a:lnTo>
                  <a:pt x="71438" y="7143"/>
                </a:lnTo>
                <a:lnTo>
                  <a:pt x="57150" y="14287"/>
                </a:lnTo>
                <a:lnTo>
                  <a:pt x="42863" y="21431"/>
                </a:lnTo>
                <a:lnTo>
                  <a:pt x="28575" y="28575"/>
                </a:lnTo>
                <a:lnTo>
                  <a:pt x="21431" y="42862"/>
                </a:lnTo>
                <a:lnTo>
                  <a:pt x="14288" y="57149"/>
                </a:lnTo>
                <a:lnTo>
                  <a:pt x="14288" y="71437"/>
                </a:lnTo>
                <a:lnTo>
                  <a:pt x="21431" y="85724"/>
                </a:lnTo>
                <a:lnTo>
                  <a:pt x="21431" y="92868"/>
                </a:lnTo>
                <a:lnTo>
                  <a:pt x="28575" y="100012"/>
                </a:lnTo>
                <a:lnTo>
                  <a:pt x="42863" y="107156"/>
                </a:lnTo>
                <a:lnTo>
                  <a:pt x="57150" y="107156"/>
                </a:lnTo>
                <a:lnTo>
                  <a:pt x="78581" y="107156"/>
                </a:lnTo>
                <a:lnTo>
                  <a:pt x="92869" y="100012"/>
                </a:lnTo>
                <a:lnTo>
                  <a:pt x="107156" y="100012"/>
                </a:lnTo>
                <a:lnTo>
                  <a:pt x="114300" y="92868"/>
                </a:lnTo>
                <a:lnTo>
                  <a:pt x="121444" y="85724"/>
                </a:lnTo>
                <a:lnTo>
                  <a:pt x="121444" y="71437"/>
                </a:lnTo>
                <a:lnTo>
                  <a:pt x="128588" y="64293"/>
                </a:lnTo>
                <a:lnTo>
                  <a:pt x="128588" y="57149"/>
                </a:lnTo>
                <a:lnTo>
                  <a:pt x="121444" y="50006"/>
                </a:lnTo>
                <a:lnTo>
                  <a:pt x="121444" y="42862"/>
                </a:lnTo>
                <a:lnTo>
                  <a:pt x="114300" y="42862"/>
                </a:lnTo>
                <a:lnTo>
                  <a:pt x="107156" y="42862"/>
                </a:lnTo>
                <a:lnTo>
                  <a:pt x="92869" y="42862"/>
                </a:lnTo>
                <a:lnTo>
                  <a:pt x="85725" y="50006"/>
                </a:lnTo>
                <a:lnTo>
                  <a:pt x="85725" y="57149"/>
                </a:lnTo>
                <a:lnTo>
                  <a:pt x="85725" y="71437"/>
                </a:lnTo>
                <a:lnTo>
                  <a:pt x="85725" y="78581"/>
                </a:lnTo>
                <a:lnTo>
                  <a:pt x="85725" y="92868"/>
                </a:lnTo>
                <a:lnTo>
                  <a:pt x="85725" y="100012"/>
                </a:lnTo>
                <a:lnTo>
                  <a:pt x="100013" y="107156"/>
                </a:lnTo>
                <a:lnTo>
                  <a:pt x="107156" y="107156"/>
                </a:lnTo>
                <a:lnTo>
                  <a:pt x="121444" y="107156"/>
                </a:lnTo>
                <a:lnTo>
                  <a:pt x="128588" y="107156"/>
                </a:lnTo>
                <a:lnTo>
                  <a:pt x="135731" y="100012"/>
                </a:lnTo>
                <a:lnTo>
                  <a:pt x="142875" y="92868"/>
                </a:lnTo>
                <a:lnTo>
                  <a:pt x="150019" y="85724"/>
                </a:lnTo>
                <a:lnTo>
                  <a:pt x="150019" y="78581"/>
                </a:lnTo>
                <a:lnTo>
                  <a:pt x="150019" y="64293"/>
                </a:lnTo>
                <a:lnTo>
                  <a:pt x="150019" y="50006"/>
                </a:lnTo>
                <a:lnTo>
                  <a:pt x="142875" y="42862"/>
                </a:lnTo>
                <a:lnTo>
                  <a:pt x="135731" y="35718"/>
                </a:lnTo>
                <a:lnTo>
                  <a:pt x="121444" y="28575"/>
                </a:lnTo>
                <a:lnTo>
                  <a:pt x="107156" y="28575"/>
                </a:lnTo>
                <a:lnTo>
                  <a:pt x="92869" y="35718"/>
                </a:lnTo>
                <a:lnTo>
                  <a:pt x="85725" y="42862"/>
                </a:lnTo>
                <a:lnTo>
                  <a:pt x="71438" y="50006"/>
                </a:lnTo>
                <a:lnTo>
                  <a:pt x="64294" y="57149"/>
                </a:lnTo>
                <a:lnTo>
                  <a:pt x="57150" y="64293"/>
                </a:lnTo>
                <a:lnTo>
                  <a:pt x="50006" y="71437"/>
                </a:lnTo>
                <a:lnTo>
                  <a:pt x="50006" y="71437"/>
                </a:lnTo>
                <a:lnTo>
                  <a:pt x="57150" y="78581"/>
                </a:lnTo>
                <a:lnTo>
                  <a:pt x="57150" y="78581"/>
                </a:lnTo>
                <a:lnTo>
                  <a:pt x="64294" y="85724"/>
                </a:lnTo>
                <a:lnTo>
                  <a:pt x="71438" y="85724"/>
                </a:lnTo>
                <a:lnTo>
                  <a:pt x="78581" y="85724"/>
                </a:lnTo>
                <a:lnTo>
                  <a:pt x="85725" y="85724"/>
                </a:lnTo>
                <a:lnTo>
                  <a:pt x="85725" y="78581"/>
                </a:lnTo>
                <a:lnTo>
                  <a:pt x="85725" y="78581"/>
                </a:lnTo>
                <a:lnTo>
                  <a:pt x="85725" y="7858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1371600" y="4850607"/>
            <a:ext cx="135732" cy="128588"/>
          </a:xfrm>
          <a:custGeom>
            <a:avLst/>
            <a:gdLst/>
            <a:ahLst/>
            <a:cxnLst/>
            <a:rect l="0" t="0" r="0" b="0"/>
            <a:pathLst>
              <a:path w="135732" h="128588">
                <a:moveTo>
                  <a:pt x="85725" y="7143"/>
                </a:moveTo>
                <a:lnTo>
                  <a:pt x="85725" y="7143"/>
                </a:lnTo>
                <a:lnTo>
                  <a:pt x="78581" y="7143"/>
                </a:lnTo>
                <a:lnTo>
                  <a:pt x="78581" y="7143"/>
                </a:lnTo>
                <a:lnTo>
                  <a:pt x="71438" y="0"/>
                </a:lnTo>
                <a:lnTo>
                  <a:pt x="64294" y="7143"/>
                </a:lnTo>
                <a:lnTo>
                  <a:pt x="57150" y="7143"/>
                </a:lnTo>
                <a:lnTo>
                  <a:pt x="50006" y="14287"/>
                </a:lnTo>
                <a:lnTo>
                  <a:pt x="35719" y="28574"/>
                </a:lnTo>
                <a:lnTo>
                  <a:pt x="28575" y="35718"/>
                </a:lnTo>
                <a:lnTo>
                  <a:pt x="21431" y="57149"/>
                </a:lnTo>
                <a:lnTo>
                  <a:pt x="14288" y="64293"/>
                </a:lnTo>
                <a:lnTo>
                  <a:pt x="14288" y="78581"/>
                </a:lnTo>
                <a:lnTo>
                  <a:pt x="7144" y="92868"/>
                </a:lnTo>
                <a:lnTo>
                  <a:pt x="14288" y="100012"/>
                </a:lnTo>
                <a:lnTo>
                  <a:pt x="14288" y="114299"/>
                </a:lnTo>
                <a:lnTo>
                  <a:pt x="21431" y="121443"/>
                </a:lnTo>
                <a:lnTo>
                  <a:pt x="28575" y="121443"/>
                </a:lnTo>
                <a:lnTo>
                  <a:pt x="42863" y="121443"/>
                </a:lnTo>
                <a:lnTo>
                  <a:pt x="57150" y="128587"/>
                </a:lnTo>
                <a:lnTo>
                  <a:pt x="64294" y="121443"/>
                </a:lnTo>
                <a:lnTo>
                  <a:pt x="78581" y="121443"/>
                </a:lnTo>
                <a:lnTo>
                  <a:pt x="92869" y="114299"/>
                </a:lnTo>
                <a:lnTo>
                  <a:pt x="92869" y="107156"/>
                </a:lnTo>
                <a:lnTo>
                  <a:pt x="100013" y="100012"/>
                </a:lnTo>
                <a:lnTo>
                  <a:pt x="107156" y="85724"/>
                </a:lnTo>
                <a:lnTo>
                  <a:pt x="114300" y="71437"/>
                </a:lnTo>
                <a:lnTo>
                  <a:pt x="114300" y="57149"/>
                </a:lnTo>
                <a:lnTo>
                  <a:pt x="107156" y="42862"/>
                </a:lnTo>
                <a:lnTo>
                  <a:pt x="107156" y="28574"/>
                </a:lnTo>
                <a:lnTo>
                  <a:pt x="92869" y="14287"/>
                </a:lnTo>
                <a:lnTo>
                  <a:pt x="85725" y="7143"/>
                </a:lnTo>
                <a:lnTo>
                  <a:pt x="71438" y="7143"/>
                </a:lnTo>
                <a:lnTo>
                  <a:pt x="57150" y="7143"/>
                </a:lnTo>
                <a:lnTo>
                  <a:pt x="50006" y="7143"/>
                </a:lnTo>
                <a:lnTo>
                  <a:pt x="35719" y="21431"/>
                </a:lnTo>
                <a:lnTo>
                  <a:pt x="21431" y="35718"/>
                </a:lnTo>
                <a:lnTo>
                  <a:pt x="7144" y="50006"/>
                </a:lnTo>
                <a:lnTo>
                  <a:pt x="0" y="64293"/>
                </a:lnTo>
                <a:lnTo>
                  <a:pt x="0" y="78581"/>
                </a:lnTo>
                <a:lnTo>
                  <a:pt x="0" y="92868"/>
                </a:lnTo>
                <a:lnTo>
                  <a:pt x="7144" y="100012"/>
                </a:lnTo>
                <a:lnTo>
                  <a:pt x="14288" y="107156"/>
                </a:lnTo>
                <a:lnTo>
                  <a:pt x="21431" y="121443"/>
                </a:lnTo>
                <a:lnTo>
                  <a:pt x="35719" y="121443"/>
                </a:lnTo>
                <a:lnTo>
                  <a:pt x="50006" y="121443"/>
                </a:lnTo>
                <a:lnTo>
                  <a:pt x="64294" y="114299"/>
                </a:lnTo>
                <a:lnTo>
                  <a:pt x="78581" y="107156"/>
                </a:lnTo>
                <a:lnTo>
                  <a:pt x="85725" y="100012"/>
                </a:lnTo>
                <a:lnTo>
                  <a:pt x="92869" y="92868"/>
                </a:lnTo>
                <a:lnTo>
                  <a:pt x="100013" y="78581"/>
                </a:lnTo>
                <a:lnTo>
                  <a:pt x="107156" y="71437"/>
                </a:lnTo>
                <a:lnTo>
                  <a:pt x="114300" y="57149"/>
                </a:lnTo>
                <a:lnTo>
                  <a:pt x="114300" y="42862"/>
                </a:lnTo>
                <a:lnTo>
                  <a:pt x="107156" y="35718"/>
                </a:lnTo>
                <a:lnTo>
                  <a:pt x="92869" y="35718"/>
                </a:lnTo>
                <a:lnTo>
                  <a:pt x="85725" y="35718"/>
                </a:lnTo>
                <a:lnTo>
                  <a:pt x="78581" y="35718"/>
                </a:lnTo>
                <a:lnTo>
                  <a:pt x="64294" y="50006"/>
                </a:lnTo>
                <a:lnTo>
                  <a:pt x="57150" y="57149"/>
                </a:lnTo>
                <a:lnTo>
                  <a:pt x="42863" y="71437"/>
                </a:lnTo>
                <a:lnTo>
                  <a:pt x="35719" y="78581"/>
                </a:lnTo>
                <a:lnTo>
                  <a:pt x="35719" y="85724"/>
                </a:lnTo>
                <a:lnTo>
                  <a:pt x="35719" y="100012"/>
                </a:lnTo>
                <a:lnTo>
                  <a:pt x="42863" y="107156"/>
                </a:lnTo>
                <a:lnTo>
                  <a:pt x="50006" y="107156"/>
                </a:lnTo>
                <a:lnTo>
                  <a:pt x="64294" y="107156"/>
                </a:lnTo>
                <a:lnTo>
                  <a:pt x="78581" y="107156"/>
                </a:lnTo>
                <a:lnTo>
                  <a:pt x="92869" y="107156"/>
                </a:lnTo>
                <a:lnTo>
                  <a:pt x="114300" y="100012"/>
                </a:lnTo>
                <a:lnTo>
                  <a:pt x="121444" y="100012"/>
                </a:lnTo>
                <a:lnTo>
                  <a:pt x="128588" y="92868"/>
                </a:lnTo>
                <a:lnTo>
                  <a:pt x="135731" y="85724"/>
                </a:lnTo>
                <a:lnTo>
                  <a:pt x="135731" y="78581"/>
                </a:lnTo>
                <a:lnTo>
                  <a:pt x="135731" y="71437"/>
                </a:lnTo>
                <a:lnTo>
                  <a:pt x="128588" y="57149"/>
                </a:lnTo>
                <a:lnTo>
                  <a:pt x="121444" y="57149"/>
                </a:lnTo>
                <a:lnTo>
                  <a:pt x="114300" y="50006"/>
                </a:lnTo>
                <a:lnTo>
                  <a:pt x="107156" y="50006"/>
                </a:lnTo>
                <a:lnTo>
                  <a:pt x="92869" y="50006"/>
                </a:lnTo>
                <a:lnTo>
                  <a:pt x="78581" y="57149"/>
                </a:lnTo>
                <a:lnTo>
                  <a:pt x="64294" y="57149"/>
                </a:lnTo>
                <a:lnTo>
                  <a:pt x="57150" y="71437"/>
                </a:lnTo>
                <a:lnTo>
                  <a:pt x="50006" y="71437"/>
                </a:lnTo>
                <a:lnTo>
                  <a:pt x="50006" y="78581"/>
                </a:lnTo>
                <a:lnTo>
                  <a:pt x="50006" y="85724"/>
                </a:lnTo>
                <a:lnTo>
                  <a:pt x="57150" y="85724"/>
                </a:lnTo>
                <a:lnTo>
                  <a:pt x="57150" y="92868"/>
                </a:lnTo>
                <a:lnTo>
                  <a:pt x="71438" y="92868"/>
                </a:lnTo>
                <a:lnTo>
                  <a:pt x="85725" y="85724"/>
                </a:lnTo>
                <a:lnTo>
                  <a:pt x="92869" y="78581"/>
                </a:lnTo>
                <a:lnTo>
                  <a:pt x="100013" y="78581"/>
                </a:lnTo>
                <a:lnTo>
                  <a:pt x="107156" y="71437"/>
                </a:lnTo>
                <a:lnTo>
                  <a:pt x="107156" y="64293"/>
                </a:lnTo>
                <a:lnTo>
                  <a:pt x="100013" y="57149"/>
                </a:lnTo>
                <a:lnTo>
                  <a:pt x="100013" y="57149"/>
                </a:lnTo>
                <a:lnTo>
                  <a:pt x="92869" y="50006"/>
                </a:lnTo>
                <a:lnTo>
                  <a:pt x="85725" y="50006"/>
                </a:lnTo>
                <a:lnTo>
                  <a:pt x="71438" y="57149"/>
                </a:lnTo>
                <a:lnTo>
                  <a:pt x="64294" y="57149"/>
                </a:lnTo>
                <a:lnTo>
                  <a:pt x="50006" y="71437"/>
                </a:lnTo>
                <a:lnTo>
                  <a:pt x="42863" y="71437"/>
                </a:lnTo>
                <a:lnTo>
                  <a:pt x="42863" y="78581"/>
                </a:lnTo>
                <a:lnTo>
                  <a:pt x="42863" y="7858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1700213" y="4471988"/>
            <a:ext cx="164307" cy="192882"/>
          </a:xfrm>
          <a:custGeom>
            <a:avLst/>
            <a:gdLst/>
            <a:ahLst/>
            <a:cxnLst/>
            <a:rect l="0" t="0" r="0" b="0"/>
            <a:pathLst>
              <a:path w="164307" h="192882">
                <a:moveTo>
                  <a:pt x="128587" y="0"/>
                </a:moveTo>
                <a:lnTo>
                  <a:pt x="121443" y="0"/>
                </a:lnTo>
                <a:lnTo>
                  <a:pt x="121443" y="0"/>
                </a:lnTo>
                <a:lnTo>
                  <a:pt x="121443" y="7144"/>
                </a:lnTo>
                <a:lnTo>
                  <a:pt x="107156" y="7144"/>
                </a:lnTo>
                <a:lnTo>
                  <a:pt x="92868" y="14287"/>
                </a:lnTo>
                <a:lnTo>
                  <a:pt x="78581" y="28575"/>
                </a:lnTo>
                <a:lnTo>
                  <a:pt x="57150" y="42862"/>
                </a:lnTo>
                <a:lnTo>
                  <a:pt x="42862" y="57150"/>
                </a:lnTo>
                <a:lnTo>
                  <a:pt x="28575" y="71437"/>
                </a:lnTo>
                <a:lnTo>
                  <a:pt x="14287" y="92869"/>
                </a:lnTo>
                <a:lnTo>
                  <a:pt x="7143" y="107156"/>
                </a:lnTo>
                <a:lnTo>
                  <a:pt x="0" y="121444"/>
                </a:lnTo>
                <a:lnTo>
                  <a:pt x="0" y="142875"/>
                </a:lnTo>
                <a:lnTo>
                  <a:pt x="0" y="157162"/>
                </a:lnTo>
                <a:lnTo>
                  <a:pt x="7143" y="164306"/>
                </a:lnTo>
                <a:lnTo>
                  <a:pt x="14287" y="178594"/>
                </a:lnTo>
                <a:lnTo>
                  <a:pt x="28575" y="185737"/>
                </a:lnTo>
                <a:lnTo>
                  <a:pt x="42862" y="192881"/>
                </a:lnTo>
                <a:lnTo>
                  <a:pt x="57150" y="192881"/>
                </a:lnTo>
                <a:lnTo>
                  <a:pt x="78581" y="192881"/>
                </a:lnTo>
                <a:lnTo>
                  <a:pt x="92868" y="192881"/>
                </a:lnTo>
                <a:lnTo>
                  <a:pt x="107156" y="185737"/>
                </a:lnTo>
                <a:lnTo>
                  <a:pt x="121443" y="178594"/>
                </a:lnTo>
                <a:lnTo>
                  <a:pt x="135731" y="171450"/>
                </a:lnTo>
                <a:lnTo>
                  <a:pt x="142875" y="150019"/>
                </a:lnTo>
                <a:lnTo>
                  <a:pt x="157162" y="135731"/>
                </a:lnTo>
                <a:lnTo>
                  <a:pt x="157162" y="114300"/>
                </a:lnTo>
                <a:lnTo>
                  <a:pt x="164306" y="100012"/>
                </a:lnTo>
                <a:lnTo>
                  <a:pt x="164306" y="78581"/>
                </a:lnTo>
                <a:lnTo>
                  <a:pt x="164306" y="57150"/>
                </a:lnTo>
                <a:lnTo>
                  <a:pt x="157162" y="35719"/>
                </a:lnTo>
                <a:lnTo>
                  <a:pt x="150018" y="21431"/>
                </a:lnTo>
                <a:lnTo>
                  <a:pt x="128587" y="7144"/>
                </a:lnTo>
                <a:lnTo>
                  <a:pt x="121443" y="0"/>
                </a:lnTo>
                <a:lnTo>
                  <a:pt x="100012" y="0"/>
                </a:lnTo>
                <a:lnTo>
                  <a:pt x="85725" y="0"/>
                </a:lnTo>
                <a:lnTo>
                  <a:pt x="71437" y="7144"/>
                </a:lnTo>
                <a:lnTo>
                  <a:pt x="57150" y="14287"/>
                </a:lnTo>
                <a:lnTo>
                  <a:pt x="42862" y="28575"/>
                </a:lnTo>
                <a:lnTo>
                  <a:pt x="28575" y="42862"/>
                </a:lnTo>
                <a:lnTo>
                  <a:pt x="21431" y="57150"/>
                </a:lnTo>
                <a:lnTo>
                  <a:pt x="21431" y="71437"/>
                </a:lnTo>
                <a:lnTo>
                  <a:pt x="14287" y="85725"/>
                </a:lnTo>
                <a:lnTo>
                  <a:pt x="21431" y="100012"/>
                </a:lnTo>
                <a:lnTo>
                  <a:pt x="28575" y="107156"/>
                </a:lnTo>
                <a:lnTo>
                  <a:pt x="35718" y="114300"/>
                </a:lnTo>
                <a:lnTo>
                  <a:pt x="50006" y="121444"/>
                </a:lnTo>
                <a:lnTo>
                  <a:pt x="64293" y="121444"/>
                </a:lnTo>
                <a:lnTo>
                  <a:pt x="85725" y="121444"/>
                </a:lnTo>
                <a:lnTo>
                  <a:pt x="92868" y="114300"/>
                </a:lnTo>
                <a:lnTo>
                  <a:pt x="107156" y="107156"/>
                </a:lnTo>
                <a:lnTo>
                  <a:pt x="114300" y="100012"/>
                </a:lnTo>
                <a:lnTo>
                  <a:pt x="121443" y="85725"/>
                </a:lnTo>
                <a:lnTo>
                  <a:pt x="121443" y="78581"/>
                </a:lnTo>
                <a:lnTo>
                  <a:pt x="121443" y="64294"/>
                </a:lnTo>
                <a:lnTo>
                  <a:pt x="121443" y="50006"/>
                </a:lnTo>
                <a:lnTo>
                  <a:pt x="121443" y="42862"/>
                </a:lnTo>
                <a:lnTo>
                  <a:pt x="114300" y="35719"/>
                </a:lnTo>
                <a:lnTo>
                  <a:pt x="107156" y="28575"/>
                </a:lnTo>
                <a:lnTo>
                  <a:pt x="100012" y="28575"/>
                </a:lnTo>
                <a:lnTo>
                  <a:pt x="85725" y="35719"/>
                </a:lnTo>
                <a:lnTo>
                  <a:pt x="71437" y="42862"/>
                </a:lnTo>
                <a:lnTo>
                  <a:pt x="57150" y="57150"/>
                </a:lnTo>
                <a:lnTo>
                  <a:pt x="50006" y="78581"/>
                </a:lnTo>
                <a:lnTo>
                  <a:pt x="35718" y="92869"/>
                </a:lnTo>
                <a:lnTo>
                  <a:pt x="42862" y="107156"/>
                </a:lnTo>
                <a:lnTo>
                  <a:pt x="42862" y="121444"/>
                </a:lnTo>
                <a:lnTo>
                  <a:pt x="50006" y="135731"/>
                </a:lnTo>
                <a:lnTo>
                  <a:pt x="64293" y="142875"/>
                </a:lnTo>
                <a:lnTo>
                  <a:pt x="78581" y="142875"/>
                </a:lnTo>
                <a:lnTo>
                  <a:pt x="92868" y="142875"/>
                </a:lnTo>
                <a:lnTo>
                  <a:pt x="107156" y="142875"/>
                </a:lnTo>
                <a:lnTo>
                  <a:pt x="114300" y="135731"/>
                </a:lnTo>
                <a:lnTo>
                  <a:pt x="128587" y="128587"/>
                </a:lnTo>
                <a:lnTo>
                  <a:pt x="135731" y="121444"/>
                </a:lnTo>
                <a:lnTo>
                  <a:pt x="142875" y="114300"/>
                </a:lnTo>
                <a:lnTo>
                  <a:pt x="142875" y="107156"/>
                </a:lnTo>
                <a:lnTo>
                  <a:pt x="142875" y="92869"/>
                </a:lnTo>
                <a:lnTo>
                  <a:pt x="142875" y="85725"/>
                </a:lnTo>
                <a:lnTo>
                  <a:pt x="135731" y="85725"/>
                </a:lnTo>
                <a:lnTo>
                  <a:pt x="121443" y="85725"/>
                </a:lnTo>
                <a:lnTo>
                  <a:pt x="114300" y="85725"/>
                </a:lnTo>
                <a:lnTo>
                  <a:pt x="100012" y="92869"/>
                </a:lnTo>
                <a:lnTo>
                  <a:pt x="85725" y="100012"/>
                </a:lnTo>
                <a:lnTo>
                  <a:pt x="78581" y="107156"/>
                </a:lnTo>
                <a:lnTo>
                  <a:pt x="71437" y="114300"/>
                </a:lnTo>
                <a:lnTo>
                  <a:pt x="71437" y="121444"/>
                </a:lnTo>
                <a:lnTo>
                  <a:pt x="71437" y="128587"/>
                </a:lnTo>
                <a:lnTo>
                  <a:pt x="71437" y="135731"/>
                </a:lnTo>
                <a:lnTo>
                  <a:pt x="78581" y="135731"/>
                </a:lnTo>
                <a:lnTo>
                  <a:pt x="85725" y="135731"/>
                </a:lnTo>
                <a:lnTo>
                  <a:pt x="100012" y="128587"/>
                </a:lnTo>
                <a:lnTo>
                  <a:pt x="114300" y="128587"/>
                </a:lnTo>
                <a:lnTo>
                  <a:pt x="121443" y="114300"/>
                </a:lnTo>
                <a:lnTo>
                  <a:pt x="128587" y="107156"/>
                </a:lnTo>
                <a:lnTo>
                  <a:pt x="135731" y="100012"/>
                </a:lnTo>
                <a:lnTo>
                  <a:pt x="135731" y="92869"/>
                </a:lnTo>
                <a:lnTo>
                  <a:pt x="128587" y="85725"/>
                </a:lnTo>
                <a:lnTo>
                  <a:pt x="128587" y="85725"/>
                </a:lnTo>
                <a:lnTo>
                  <a:pt x="121443" y="78581"/>
                </a:lnTo>
                <a:lnTo>
                  <a:pt x="114300" y="85725"/>
                </a:lnTo>
                <a:lnTo>
                  <a:pt x="100012" y="85725"/>
                </a:lnTo>
                <a:lnTo>
                  <a:pt x="85725" y="92869"/>
                </a:lnTo>
                <a:lnTo>
                  <a:pt x="78581" y="100012"/>
                </a:lnTo>
                <a:lnTo>
                  <a:pt x="64293" y="114300"/>
                </a:lnTo>
                <a:lnTo>
                  <a:pt x="64293" y="121444"/>
                </a:lnTo>
                <a:lnTo>
                  <a:pt x="57150" y="128587"/>
                </a:lnTo>
                <a:lnTo>
                  <a:pt x="57150" y="135731"/>
                </a:lnTo>
                <a:lnTo>
                  <a:pt x="64293" y="135731"/>
                </a:lnTo>
                <a:lnTo>
                  <a:pt x="71437" y="142875"/>
                </a:lnTo>
                <a:lnTo>
                  <a:pt x="85725" y="142875"/>
                </a:lnTo>
                <a:lnTo>
                  <a:pt x="92868" y="135731"/>
                </a:lnTo>
                <a:lnTo>
                  <a:pt x="100012" y="128587"/>
                </a:lnTo>
                <a:lnTo>
                  <a:pt x="114300" y="121444"/>
                </a:lnTo>
                <a:lnTo>
                  <a:pt x="114300" y="114300"/>
                </a:lnTo>
                <a:lnTo>
                  <a:pt x="121443" y="107156"/>
                </a:lnTo>
                <a:lnTo>
                  <a:pt x="121443" y="100012"/>
                </a:lnTo>
                <a:lnTo>
                  <a:pt x="121443" y="92869"/>
                </a:lnTo>
                <a:lnTo>
                  <a:pt x="121443" y="85725"/>
                </a:lnTo>
                <a:lnTo>
                  <a:pt x="114300" y="85725"/>
                </a:lnTo>
                <a:lnTo>
                  <a:pt x="114300" y="85725"/>
                </a:lnTo>
                <a:lnTo>
                  <a:pt x="107156" y="85725"/>
                </a:lnTo>
                <a:lnTo>
                  <a:pt x="92868" y="92869"/>
                </a:lnTo>
                <a:lnTo>
                  <a:pt x="85725" y="107156"/>
                </a:lnTo>
                <a:lnTo>
                  <a:pt x="78581" y="121444"/>
                </a:lnTo>
                <a:lnTo>
                  <a:pt x="71437" y="135731"/>
                </a:lnTo>
                <a:lnTo>
                  <a:pt x="64293" y="157162"/>
                </a:lnTo>
                <a:lnTo>
                  <a:pt x="64293" y="157162"/>
                </a:lnTo>
                <a:lnTo>
                  <a:pt x="64293" y="15716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1850231" y="4493419"/>
            <a:ext cx="157164" cy="157164"/>
          </a:xfrm>
          <a:custGeom>
            <a:avLst/>
            <a:gdLst/>
            <a:ahLst/>
            <a:cxnLst/>
            <a:rect l="0" t="0" r="0" b="0"/>
            <a:pathLst>
              <a:path w="157164" h="157164">
                <a:moveTo>
                  <a:pt x="157163" y="7144"/>
                </a:moveTo>
                <a:lnTo>
                  <a:pt x="157163" y="0"/>
                </a:lnTo>
                <a:lnTo>
                  <a:pt x="150019" y="0"/>
                </a:lnTo>
                <a:lnTo>
                  <a:pt x="150019" y="0"/>
                </a:lnTo>
                <a:lnTo>
                  <a:pt x="142875" y="7144"/>
                </a:lnTo>
                <a:lnTo>
                  <a:pt x="128588" y="7144"/>
                </a:lnTo>
                <a:lnTo>
                  <a:pt x="114300" y="14288"/>
                </a:lnTo>
                <a:lnTo>
                  <a:pt x="100013" y="28575"/>
                </a:lnTo>
                <a:lnTo>
                  <a:pt x="85725" y="35719"/>
                </a:lnTo>
                <a:lnTo>
                  <a:pt x="71438" y="50006"/>
                </a:lnTo>
                <a:lnTo>
                  <a:pt x="57150" y="64294"/>
                </a:lnTo>
                <a:lnTo>
                  <a:pt x="50007" y="78581"/>
                </a:lnTo>
                <a:lnTo>
                  <a:pt x="42863" y="92869"/>
                </a:lnTo>
                <a:lnTo>
                  <a:pt x="35719" y="107156"/>
                </a:lnTo>
                <a:lnTo>
                  <a:pt x="35719" y="114300"/>
                </a:lnTo>
                <a:lnTo>
                  <a:pt x="28575" y="128588"/>
                </a:lnTo>
                <a:lnTo>
                  <a:pt x="35719" y="135731"/>
                </a:lnTo>
                <a:lnTo>
                  <a:pt x="35719" y="150019"/>
                </a:lnTo>
                <a:lnTo>
                  <a:pt x="42863" y="150019"/>
                </a:lnTo>
                <a:lnTo>
                  <a:pt x="50007" y="157163"/>
                </a:lnTo>
                <a:lnTo>
                  <a:pt x="64294" y="157163"/>
                </a:lnTo>
                <a:lnTo>
                  <a:pt x="78582" y="157163"/>
                </a:lnTo>
                <a:lnTo>
                  <a:pt x="85725" y="150019"/>
                </a:lnTo>
                <a:lnTo>
                  <a:pt x="100013" y="142875"/>
                </a:lnTo>
                <a:lnTo>
                  <a:pt x="114300" y="135731"/>
                </a:lnTo>
                <a:lnTo>
                  <a:pt x="121444" y="121444"/>
                </a:lnTo>
                <a:lnTo>
                  <a:pt x="128588" y="107156"/>
                </a:lnTo>
                <a:lnTo>
                  <a:pt x="142875" y="92869"/>
                </a:lnTo>
                <a:lnTo>
                  <a:pt x="150019" y="78581"/>
                </a:lnTo>
                <a:lnTo>
                  <a:pt x="150019" y="57150"/>
                </a:lnTo>
                <a:lnTo>
                  <a:pt x="150019" y="50006"/>
                </a:lnTo>
                <a:lnTo>
                  <a:pt x="150019" y="35719"/>
                </a:lnTo>
                <a:lnTo>
                  <a:pt x="142875" y="28575"/>
                </a:lnTo>
                <a:lnTo>
                  <a:pt x="128588" y="14288"/>
                </a:lnTo>
                <a:lnTo>
                  <a:pt x="114300" y="14288"/>
                </a:lnTo>
                <a:lnTo>
                  <a:pt x="100013" y="14288"/>
                </a:lnTo>
                <a:lnTo>
                  <a:pt x="78582" y="14288"/>
                </a:lnTo>
                <a:lnTo>
                  <a:pt x="57150" y="28575"/>
                </a:lnTo>
                <a:lnTo>
                  <a:pt x="42863" y="35719"/>
                </a:lnTo>
                <a:lnTo>
                  <a:pt x="28575" y="50006"/>
                </a:lnTo>
                <a:lnTo>
                  <a:pt x="14288" y="64294"/>
                </a:lnTo>
                <a:lnTo>
                  <a:pt x="7144" y="78581"/>
                </a:lnTo>
                <a:lnTo>
                  <a:pt x="0" y="92869"/>
                </a:lnTo>
                <a:lnTo>
                  <a:pt x="0" y="107156"/>
                </a:lnTo>
                <a:lnTo>
                  <a:pt x="7144" y="114300"/>
                </a:lnTo>
                <a:lnTo>
                  <a:pt x="14288" y="121444"/>
                </a:lnTo>
                <a:lnTo>
                  <a:pt x="28575" y="128588"/>
                </a:lnTo>
                <a:lnTo>
                  <a:pt x="42863" y="128588"/>
                </a:lnTo>
                <a:lnTo>
                  <a:pt x="64294" y="121444"/>
                </a:lnTo>
                <a:lnTo>
                  <a:pt x="78582" y="121444"/>
                </a:lnTo>
                <a:lnTo>
                  <a:pt x="92869" y="107156"/>
                </a:lnTo>
                <a:lnTo>
                  <a:pt x="114300" y="100013"/>
                </a:lnTo>
                <a:lnTo>
                  <a:pt x="121444" y="85725"/>
                </a:lnTo>
                <a:lnTo>
                  <a:pt x="128588" y="78581"/>
                </a:lnTo>
                <a:lnTo>
                  <a:pt x="135732" y="57150"/>
                </a:lnTo>
                <a:lnTo>
                  <a:pt x="142875" y="50006"/>
                </a:lnTo>
                <a:lnTo>
                  <a:pt x="142875" y="35719"/>
                </a:lnTo>
                <a:lnTo>
                  <a:pt x="142875" y="28575"/>
                </a:lnTo>
                <a:lnTo>
                  <a:pt x="135732" y="21431"/>
                </a:lnTo>
                <a:lnTo>
                  <a:pt x="121444" y="21431"/>
                </a:lnTo>
                <a:lnTo>
                  <a:pt x="107157" y="28575"/>
                </a:lnTo>
                <a:lnTo>
                  <a:pt x="85725" y="35719"/>
                </a:lnTo>
                <a:lnTo>
                  <a:pt x="64294" y="50006"/>
                </a:lnTo>
                <a:lnTo>
                  <a:pt x="50007" y="64294"/>
                </a:lnTo>
                <a:lnTo>
                  <a:pt x="42863" y="78581"/>
                </a:lnTo>
                <a:lnTo>
                  <a:pt x="42863" y="92869"/>
                </a:lnTo>
                <a:lnTo>
                  <a:pt x="42863" y="100013"/>
                </a:lnTo>
                <a:lnTo>
                  <a:pt x="50007" y="107156"/>
                </a:lnTo>
                <a:lnTo>
                  <a:pt x="57150" y="114300"/>
                </a:lnTo>
                <a:lnTo>
                  <a:pt x="71438" y="121444"/>
                </a:lnTo>
                <a:lnTo>
                  <a:pt x="92869" y="121444"/>
                </a:lnTo>
                <a:lnTo>
                  <a:pt x="107157" y="114300"/>
                </a:lnTo>
                <a:lnTo>
                  <a:pt x="121444" y="114300"/>
                </a:lnTo>
                <a:lnTo>
                  <a:pt x="135732" y="107156"/>
                </a:lnTo>
                <a:lnTo>
                  <a:pt x="142875" y="100013"/>
                </a:lnTo>
                <a:lnTo>
                  <a:pt x="150019" y="92869"/>
                </a:lnTo>
                <a:lnTo>
                  <a:pt x="150019" y="78581"/>
                </a:lnTo>
                <a:lnTo>
                  <a:pt x="150019" y="71438"/>
                </a:lnTo>
                <a:lnTo>
                  <a:pt x="150019" y="64294"/>
                </a:lnTo>
                <a:lnTo>
                  <a:pt x="142875" y="64294"/>
                </a:lnTo>
                <a:lnTo>
                  <a:pt x="128588" y="64294"/>
                </a:lnTo>
                <a:lnTo>
                  <a:pt x="114300" y="71438"/>
                </a:lnTo>
                <a:lnTo>
                  <a:pt x="100013" y="78581"/>
                </a:lnTo>
                <a:lnTo>
                  <a:pt x="85725" y="85725"/>
                </a:lnTo>
                <a:lnTo>
                  <a:pt x="78582" y="92869"/>
                </a:lnTo>
                <a:lnTo>
                  <a:pt x="71438" y="100013"/>
                </a:lnTo>
                <a:lnTo>
                  <a:pt x="71438" y="107156"/>
                </a:lnTo>
                <a:lnTo>
                  <a:pt x="78582" y="114300"/>
                </a:lnTo>
                <a:lnTo>
                  <a:pt x="85725" y="121444"/>
                </a:lnTo>
                <a:lnTo>
                  <a:pt x="92869" y="121444"/>
                </a:lnTo>
                <a:lnTo>
                  <a:pt x="107157" y="121444"/>
                </a:lnTo>
                <a:lnTo>
                  <a:pt x="121444" y="121444"/>
                </a:lnTo>
                <a:lnTo>
                  <a:pt x="128588" y="114300"/>
                </a:lnTo>
                <a:lnTo>
                  <a:pt x="135732" y="107156"/>
                </a:lnTo>
                <a:lnTo>
                  <a:pt x="142875" y="100013"/>
                </a:lnTo>
                <a:lnTo>
                  <a:pt x="150019" y="85725"/>
                </a:lnTo>
                <a:lnTo>
                  <a:pt x="150019" y="71438"/>
                </a:lnTo>
                <a:lnTo>
                  <a:pt x="142875" y="64294"/>
                </a:lnTo>
                <a:lnTo>
                  <a:pt x="142875" y="57150"/>
                </a:lnTo>
                <a:lnTo>
                  <a:pt x="135732" y="50006"/>
                </a:lnTo>
                <a:lnTo>
                  <a:pt x="121444" y="50006"/>
                </a:lnTo>
                <a:lnTo>
                  <a:pt x="114300" y="57150"/>
                </a:lnTo>
                <a:lnTo>
                  <a:pt x="92869" y="57150"/>
                </a:lnTo>
                <a:lnTo>
                  <a:pt x="85725" y="64294"/>
                </a:lnTo>
                <a:lnTo>
                  <a:pt x="71438" y="78581"/>
                </a:lnTo>
                <a:lnTo>
                  <a:pt x="64294" y="85725"/>
                </a:lnTo>
                <a:lnTo>
                  <a:pt x="64294" y="100013"/>
                </a:lnTo>
                <a:lnTo>
                  <a:pt x="57150" y="107156"/>
                </a:lnTo>
                <a:lnTo>
                  <a:pt x="57150" y="114300"/>
                </a:lnTo>
                <a:lnTo>
                  <a:pt x="57150" y="1143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1714500" y="4950619"/>
            <a:ext cx="142876" cy="114301"/>
          </a:xfrm>
          <a:custGeom>
            <a:avLst/>
            <a:gdLst/>
            <a:ahLst/>
            <a:cxnLst/>
            <a:rect l="0" t="0" r="0" b="0"/>
            <a:pathLst>
              <a:path w="142876" h="114301">
                <a:moveTo>
                  <a:pt x="57150" y="0"/>
                </a:moveTo>
                <a:lnTo>
                  <a:pt x="50006" y="0"/>
                </a:lnTo>
                <a:lnTo>
                  <a:pt x="50006" y="0"/>
                </a:lnTo>
                <a:lnTo>
                  <a:pt x="42863" y="0"/>
                </a:lnTo>
                <a:lnTo>
                  <a:pt x="35719" y="0"/>
                </a:lnTo>
                <a:lnTo>
                  <a:pt x="28575" y="7144"/>
                </a:lnTo>
                <a:lnTo>
                  <a:pt x="21431" y="14287"/>
                </a:lnTo>
                <a:lnTo>
                  <a:pt x="7144" y="21431"/>
                </a:lnTo>
                <a:lnTo>
                  <a:pt x="0" y="35719"/>
                </a:lnTo>
                <a:lnTo>
                  <a:pt x="0" y="50006"/>
                </a:lnTo>
                <a:lnTo>
                  <a:pt x="0" y="64294"/>
                </a:lnTo>
                <a:lnTo>
                  <a:pt x="7144" y="78581"/>
                </a:lnTo>
                <a:lnTo>
                  <a:pt x="14288" y="85725"/>
                </a:lnTo>
                <a:lnTo>
                  <a:pt x="28575" y="92869"/>
                </a:lnTo>
                <a:lnTo>
                  <a:pt x="42863" y="92869"/>
                </a:lnTo>
                <a:lnTo>
                  <a:pt x="57150" y="100012"/>
                </a:lnTo>
                <a:lnTo>
                  <a:pt x="71438" y="100012"/>
                </a:lnTo>
                <a:lnTo>
                  <a:pt x="85725" y="92869"/>
                </a:lnTo>
                <a:lnTo>
                  <a:pt x="100013" y="92869"/>
                </a:lnTo>
                <a:lnTo>
                  <a:pt x="107156" y="85725"/>
                </a:lnTo>
                <a:lnTo>
                  <a:pt x="114300" y="85725"/>
                </a:lnTo>
                <a:lnTo>
                  <a:pt x="121444" y="71437"/>
                </a:lnTo>
                <a:lnTo>
                  <a:pt x="121444" y="64294"/>
                </a:lnTo>
                <a:lnTo>
                  <a:pt x="121444" y="50006"/>
                </a:lnTo>
                <a:lnTo>
                  <a:pt x="121444" y="42862"/>
                </a:lnTo>
                <a:lnTo>
                  <a:pt x="114300" y="28575"/>
                </a:lnTo>
                <a:lnTo>
                  <a:pt x="107156" y="21431"/>
                </a:lnTo>
                <a:lnTo>
                  <a:pt x="92869" y="14287"/>
                </a:lnTo>
                <a:lnTo>
                  <a:pt x="78581" y="14287"/>
                </a:lnTo>
                <a:lnTo>
                  <a:pt x="57150" y="14287"/>
                </a:lnTo>
                <a:lnTo>
                  <a:pt x="42863" y="21431"/>
                </a:lnTo>
                <a:lnTo>
                  <a:pt x="28575" y="28575"/>
                </a:lnTo>
                <a:lnTo>
                  <a:pt x="21431" y="35719"/>
                </a:lnTo>
                <a:lnTo>
                  <a:pt x="7144" y="50006"/>
                </a:lnTo>
                <a:lnTo>
                  <a:pt x="7144" y="64294"/>
                </a:lnTo>
                <a:lnTo>
                  <a:pt x="7144" y="78581"/>
                </a:lnTo>
                <a:lnTo>
                  <a:pt x="7144" y="92869"/>
                </a:lnTo>
                <a:lnTo>
                  <a:pt x="14288" y="100012"/>
                </a:lnTo>
                <a:lnTo>
                  <a:pt x="28575" y="107156"/>
                </a:lnTo>
                <a:lnTo>
                  <a:pt x="42863" y="114300"/>
                </a:lnTo>
                <a:lnTo>
                  <a:pt x="64294" y="114300"/>
                </a:lnTo>
                <a:lnTo>
                  <a:pt x="85725" y="107156"/>
                </a:lnTo>
                <a:lnTo>
                  <a:pt x="100013" y="100012"/>
                </a:lnTo>
                <a:lnTo>
                  <a:pt x="114300" y="92869"/>
                </a:lnTo>
                <a:lnTo>
                  <a:pt x="128588" y="85725"/>
                </a:lnTo>
                <a:lnTo>
                  <a:pt x="135731" y="78581"/>
                </a:lnTo>
                <a:lnTo>
                  <a:pt x="135731" y="64294"/>
                </a:lnTo>
                <a:lnTo>
                  <a:pt x="135731" y="50006"/>
                </a:lnTo>
                <a:lnTo>
                  <a:pt x="135731" y="35719"/>
                </a:lnTo>
                <a:lnTo>
                  <a:pt x="128588" y="21431"/>
                </a:lnTo>
                <a:lnTo>
                  <a:pt x="121444" y="14287"/>
                </a:lnTo>
                <a:lnTo>
                  <a:pt x="107156" y="0"/>
                </a:lnTo>
                <a:lnTo>
                  <a:pt x="100013" y="0"/>
                </a:lnTo>
                <a:lnTo>
                  <a:pt x="78581" y="0"/>
                </a:lnTo>
                <a:lnTo>
                  <a:pt x="64294" y="7144"/>
                </a:lnTo>
                <a:lnTo>
                  <a:pt x="50006" y="21431"/>
                </a:lnTo>
                <a:lnTo>
                  <a:pt x="35719" y="35719"/>
                </a:lnTo>
                <a:lnTo>
                  <a:pt x="28575" y="50006"/>
                </a:lnTo>
                <a:lnTo>
                  <a:pt x="21431" y="64294"/>
                </a:lnTo>
                <a:lnTo>
                  <a:pt x="21431" y="78581"/>
                </a:lnTo>
                <a:lnTo>
                  <a:pt x="35719" y="85725"/>
                </a:lnTo>
                <a:lnTo>
                  <a:pt x="50006" y="92869"/>
                </a:lnTo>
                <a:lnTo>
                  <a:pt x="64294" y="92869"/>
                </a:lnTo>
                <a:lnTo>
                  <a:pt x="78581" y="92869"/>
                </a:lnTo>
                <a:lnTo>
                  <a:pt x="100013" y="92869"/>
                </a:lnTo>
                <a:lnTo>
                  <a:pt x="114300" y="85725"/>
                </a:lnTo>
                <a:lnTo>
                  <a:pt x="128588" y="78581"/>
                </a:lnTo>
                <a:lnTo>
                  <a:pt x="135731" y="71437"/>
                </a:lnTo>
                <a:lnTo>
                  <a:pt x="142875" y="57150"/>
                </a:lnTo>
                <a:lnTo>
                  <a:pt x="142875" y="50006"/>
                </a:lnTo>
                <a:lnTo>
                  <a:pt x="142875" y="42862"/>
                </a:lnTo>
                <a:lnTo>
                  <a:pt x="142875" y="35719"/>
                </a:lnTo>
                <a:lnTo>
                  <a:pt x="135731" y="28575"/>
                </a:lnTo>
                <a:lnTo>
                  <a:pt x="121444" y="28575"/>
                </a:lnTo>
                <a:lnTo>
                  <a:pt x="107156" y="35719"/>
                </a:lnTo>
                <a:lnTo>
                  <a:pt x="92869" y="42862"/>
                </a:lnTo>
                <a:lnTo>
                  <a:pt x="71438" y="50006"/>
                </a:lnTo>
                <a:lnTo>
                  <a:pt x="64294" y="57150"/>
                </a:lnTo>
                <a:lnTo>
                  <a:pt x="50006" y="64294"/>
                </a:lnTo>
                <a:lnTo>
                  <a:pt x="50006" y="71437"/>
                </a:lnTo>
                <a:lnTo>
                  <a:pt x="50006" y="78581"/>
                </a:lnTo>
                <a:lnTo>
                  <a:pt x="57150" y="85725"/>
                </a:lnTo>
                <a:lnTo>
                  <a:pt x="64294" y="85725"/>
                </a:lnTo>
                <a:lnTo>
                  <a:pt x="71438" y="92869"/>
                </a:lnTo>
                <a:lnTo>
                  <a:pt x="78581" y="92869"/>
                </a:lnTo>
                <a:lnTo>
                  <a:pt x="92869" y="85725"/>
                </a:lnTo>
                <a:lnTo>
                  <a:pt x="107156" y="85725"/>
                </a:lnTo>
                <a:lnTo>
                  <a:pt x="114300" y="78581"/>
                </a:lnTo>
                <a:lnTo>
                  <a:pt x="121444" y="71437"/>
                </a:lnTo>
                <a:lnTo>
                  <a:pt x="121444" y="64294"/>
                </a:lnTo>
                <a:lnTo>
                  <a:pt x="121444" y="50006"/>
                </a:lnTo>
                <a:lnTo>
                  <a:pt x="114300" y="50006"/>
                </a:lnTo>
                <a:lnTo>
                  <a:pt x="114300" y="42862"/>
                </a:lnTo>
                <a:lnTo>
                  <a:pt x="107156" y="42862"/>
                </a:lnTo>
                <a:lnTo>
                  <a:pt x="92869" y="42862"/>
                </a:lnTo>
                <a:lnTo>
                  <a:pt x="78581" y="50006"/>
                </a:lnTo>
                <a:lnTo>
                  <a:pt x="64294" y="57150"/>
                </a:lnTo>
                <a:lnTo>
                  <a:pt x="57150" y="64294"/>
                </a:lnTo>
                <a:lnTo>
                  <a:pt x="50006" y="71437"/>
                </a:lnTo>
                <a:lnTo>
                  <a:pt x="50006" y="78581"/>
                </a:lnTo>
                <a:lnTo>
                  <a:pt x="50006" y="78581"/>
                </a:lnTo>
                <a:lnTo>
                  <a:pt x="50006" y="7858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1835944" y="4986338"/>
            <a:ext cx="128588" cy="128588"/>
          </a:xfrm>
          <a:custGeom>
            <a:avLst/>
            <a:gdLst/>
            <a:ahLst/>
            <a:cxnLst/>
            <a:rect l="0" t="0" r="0" b="0"/>
            <a:pathLst>
              <a:path w="128588" h="128588">
                <a:moveTo>
                  <a:pt x="114300" y="7143"/>
                </a:moveTo>
                <a:lnTo>
                  <a:pt x="114300" y="7143"/>
                </a:lnTo>
                <a:lnTo>
                  <a:pt x="114300" y="0"/>
                </a:lnTo>
                <a:lnTo>
                  <a:pt x="107156" y="7143"/>
                </a:lnTo>
                <a:lnTo>
                  <a:pt x="107156" y="7143"/>
                </a:lnTo>
                <a:lnTo>
                  <a:pt x="100012" y="7143"/>
                </a:lnTo>
                <a:lnTo>
                  <a:pt x="92869" y="21431"/>
                </a:lnTo>
                <a:lnTo>
                  <a:pt x="78581" y="28575"/>
                </a:lnTo>
                <a:lnTo>
                  <a:pt x="64294" y="42862"/>
                </a:lnTo>
                <a:lnTo>
                  <a:pt x="50006" y="57150"/>
                </a:lnTo>
                <a:lnTo>
                  <a:pt x="42862" y="71437"/>
                </a:lnTo>
                <a:lnTo>
                  <a:pt x="35719" y="85725"/>
                </a:lnTo>
                <a:lnTo>
                  <a:pt x="28575" y="92868"/>
                </a:lnTo>
                <a:lnTo>
                  <a:pt x="28575" y="107156"/>
                </a:lnTo>
                <a:lnTo>
                  <a:pt x="28575" y="114300"/>
                </a:lnTo>
                <a:lnTo>
                  <a:pt x="35719" y="121443"/>
                </a:lnTo>
                <a:lnTo>
                  <a:pt x="50006" y="128587"/>
                </a:lnTo>
                <a:lnTo>
                  <a:pt x="57150" y="128587"/>
                </a:lnTo>
                <a:lnTo>
                  <a:pt x="78581" y="128587"/>
                </a:lnTo>
                <a:lnTo>
                  <a:pt x="92869" y="121443"/>
                </a:lnTo>
                <a:lnTo>
                  <a:pt x="107156" y="121443"/>
                </a:lnTo>
                <a:lnTo>
                  <a:pt x="114300" y="114300"/>
                </a:lnTo>
                <a:lnTo>
                  <a:pt x="121444" y="100012"/>
                </a:lnTo>
                <a:lnTo>
                  <a:pt x="128587" y="85725"/>
                </a:lnTo>
                <a:lnTo>
                  <a:pt x="128587" y="71437"/>
                </a:lnTo>
                <a:lnTo>
                  <a:pt x="128587" y="64293"/>
                </a:lnTo>
                <a:lnTo>
                  <a:pt x="128587" y="50006"/>
                </a:lnTo>
                <a:lnTo>
                  <a:pt x="121444" y="35718"/>
                </a:lnTo>
                <a:lnTo>
                  <a:pt x="114300" y="21431"/>
                </a:lnTo>
                <a:lnTo>
                  <a:pt x="100012" y="21431"/>
                </a:lnTo>
                <a:lnTo>
                  <a:pt x="92869" y="14287"/>
                </a:lnTo>
                <a:lnTo>
                  <a:pt x="71437" y="14287"/>
                </a:lnTo>
                <a:lnTo>
                  <a:pt x="57150" y="21431"/>
                </a:lnTo>
                <a:lnTo>
                  <a:pt x="42862" y="35718"/>
                </a:lnTo>
                <a:lnTo>
                  <a:pt x="28575" y="50006"/>
                </a:lnTo>
                <a:lnTo>
                  <a:pt x="14287" y="64293"/>
                </a:lnTo>
                <a:lnTo>
                  <a:pt x="7144" y="78581"/>
                </a:lnTo>
                <a:lnTo>
                  <a:pt x="7144" y="92868"/>
                </a:lnTo>
                <a:lnTo>
                  <a:pt x="7144" y="100012"/>
                </a:lnTo>
                <a:lnTo>
                  <a:pt x="14287" y="114300"/>
                </a:lnTo>
                <a:lnTo>
                  <a:pt x="21431" y="121443"/>
                </a:lnTo>
                <a:lnTo>
                  <a:pt x="28575" y="121443"/>
                </a:lnTo>
                <a:lnTo>
                  <a:pt x="42862" y="121443"/>
                </a:lnTo>
                <a:lnTo>
                  <a:pt x="57150" y="121443"/>
                </a:lnTo>
                <a:lnTo>
                  <a:pt x="71437" y="114300"/>
                </a:lnTo>
                <a:lnTo>
                  <a:pt x="92869" y="107156"/>
                </a:lnTo>
                <a:lnTo>
                  <a:pt x="100012" y="100012"/>
                </a:lnTo>
                <a:lnTo>
                  <a:pt x="114300" y="85725"/>
                </a:lnTo>
                <a:lnTo>
                  <a:pt x="121444" y="71437"/>
                </a:lnTo>
                <a:lnTo>
                  <a:pt x="128587" y="57150"/>
                </a:lnTo>
                <a:lnTo>
                  <a:pt x="128587" y="42862"/>
                </a:lnTo>
                <a:lnTo>
                  <a:pt x="128587" y="28575"/>
                </a:lnTo>
                <a:lnTo>
                  <a:pt x="121444" y="21431"/>
                </a:lnTo>
                <a:lnTo>
                  <a:pt x="114300" y="14287"/>
                </a:lnTo>
                <a:lnTo>
                  <a:pt x="100012" y="7143"/>
                </a:lnTo>
                <a:lnTo>
                  <a:pt x="85725" y="7143"/>
                </a:lnTo>
                <a:lnTo>
                  <a:pt x="64294" y="7143"/>
                </a:lnTo>
                <a:lnTo>
                  <a:pt x="50006" y="14287"/>
                </a:lnTo>
                <a:lnTo>
                  <a:pt x="28575" y="21431"/>
                </a:lnTo>
                <a:lnTo>
                  <a:pt x="21431" y="35718"/>
                </a:lnTo>
                <a:lnTo>
                  <a:pt x="7144" y="42862"/>
                </a:lnTo>
                <a:lnTo>
                  <a:pt x="0" y="57150"/>
                </a:lnTo>
                <a:lnTo>
                  <a:pt x="0" y="71437"/>
                </a:lnTo>
                <a:lnTo>
                  <a:pt x="0" y="78581"/>
                </a:lnTo>
                <a:lnTo>
                  <a:pt x="14287" y="85725"/>
                </a:lnTo>
                <a:lnTo>
                  <a:pt x="28575" y="92868"/>
                </a:lnTo>
                <a:lnTo>
                  <a:pt x="42862" y="92868"/>
                </a:lnTo>
                <a:lnTo>
                  <a:pt x="57150" y="92868"/>
                </a:lnTo>
                <a:lnTo>
                  <a:pt x="71437" y="92868"/>
                </a:lnTo>
                <a:lnTo>
                  <a:pt x="92869" y="85725"/>
                </a:lnTo>
                <a:lnTo>
                  <a:pt x="100012" y="85725"/>
                </a:lnTo>
                <a:lnTo>
                  <a:pt x="107156" y="78581"/>
                </a:lnTo>
                <a:lnTo>
                  <a:pt x="114300" y="71437"/>
                </a:lnTo>
                <a:lnTo>
                  <a:pt x="114300" y="64293"/>
                </a:lnTo>
                <a:lnTo>
                  <a:pt x="114300" y="50006"/>
                </a:lnTo>
                <a:lnTo>
                  <a:pt x="107156" y="50006"/>
                </a:lnTo>
                <a:lnTo>
                  <a:pt x="107156" y="42862"/>
                </a:lnTo>
                <a:lnTo>
                  <a:pt x="92869" y="42862"/>
                </a:lnTo>
                <a:lnTo>
                  <a:pt x="85725" y="50006"/>
                </a:lnTo>
                <a:lnTo>
                  <a:pt x="71437" y="57150"/>
                </a:lnTo>
                <a:lnTo>
                  <a:pt x="57150" y="71437"/>
                </a:lnTo>
                <a:lnTo>
                  <a:pt x="50006" y="78581"/>
                </a:lnTo>
                <a:lnTo>
                  <a:pt x="42862" y="92868"/>
                </a:lnTo>
                <a:lnTo>
                  <a:pt x="42862" y="100012"/>
                </a:lnTo>
                <a:lnTo>
                  <a:pt x="42862" y="107156"/>
                </a:lnTo>
                <a:lnTo>
                  <a:pt x="50006" y="114300"/>
                </a:lnTo>
                <a:lnTo>
                  <a:pt x="57150" y="121443"/>
                </a:lnTo>
                <a:lnTo>
                  <a:pt x="71437" y="121443"/>
                </a:lnTo>
                <a:lnTo>
                  <a:pt x="85725" y="121443"/>
                </a:lnTo>
                <a:lnTo>
                  <a:pt x="92869" y="114300"/>
                </a:lnTo>
                <a:lnTo>
                  <a:pt x="107156" y="114300"/>
                </a:lnTo>
                <a:lnTo>
                  <a:pt x="114300" y="107156"/>
                </a:lnTo>
                <a:lnTo>
                  <a:pt x="121444" y="92868"/>
                </a:lnTo>
                <a:lnTo>
                  <a:pt x="121444" y="85725"/>
                </a:lnTo>
                <a:lnTo>
                  <a:pt x="121444" y="78581"/>
                </a:lnTo>
                <a:lnTo>
                  <a:pt x="121444" y="64293"/>
                </a:lnTo>
                <a:lnTo>
                  <a:pt x="121444" y="57150"/>
                </a:lnTo>
                <a:lnTo>
                  <a:pt x="114300" y="50006"/>
                </a:lnTo>
                <a:lnTo>
                  <a:pt x="100012" y="50006"/>
                </a:lnTo>
                <a:lnTo>
                  <a:pt x="92869" y="50006"/>
                </a:lnTo>
                <a:lnTo>
                  <a:pt x="78581" y="50006"/>
                </a:lnTo>
                <a:lnTo>
                  <a:pt x="64294" y="50006"/>
                </a:lnTo>
                <a:lnTo>
                  <a:pt x="57150" y="57150"/>
                </a:lnTo>
                <a:lnTo>
                  <a:pt x="50006" y="64293"/>
                </a:lnTo>
                <a:lnTo>
                  <a:pt x="42862" y="71437"/>
                </a:lnTo>
                <a:lnTo>
                  <a:pt x="42862" y="78581"/>
                </a:lnTo>
                <a:lnTo>
                  <a:pt x="50006" y="85725"/>
                </a:lnTo>
                <a:lnTo>
                  <a:pt x="50006" y="92868"/>
                </a:lnTo>
                <a:lnTo>
                  <a:pt x="57150" y="92868"/>
                </a:lnTo>
                <a:lnTo>
                  <a:pt x="71437" y="92868"/>
                </a:lnTo>
                <a:lnTo>
                  <a:pt x="78581" y="92868"/>
                </a:lnTo>
                <a:lnTo>
                  <a:pt x="92869" y="92868"/>
                </a:lnTo>
                <a:lnTo>
                  <a:pt x="92869" y="92868"/>
                </a:lnTo>
                <a:lnTo>
                  <a:pt x="92869" y="92868"/>
                </a:lnTo>
                <a:lnTo>
                  <a:pt x="92869" y="92868"/>
                </a:lnTo>
                <a:lnTo>
                  <a:pt x="92869" y="85725"/>
                </a:lnTo>
                <a:lnTo>
                  <a:pt x="92869" y="85725"/>
                </a:lnTo>
                <a:lnTo>
                  <a:pt x="85725" y="85725"/>
                </a:lnTo>
                <a:lnTo>
                  <a:pt x="85725" y="85725"/>
                </a:lnTo>
                <a:lnTo>
                  <a:pt x="85725" y="8572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1971675" y="4064794"/>
            <a:ext cx="814389" cy="400051"/>
          </a:xfrm>
          <a:custGeom>
            <a:avLst/>
            <a:gdLst/>
            <a:ahLst/>
            <a:cxnLst/>
            <a:rect l="0" t="0" r="0" b="0"/>
            <a:pathLst>
              <a:path w="814389" h="400051">
                <a:moveTo>
                  <a:pt x="814388" y="7144"/>
                </a:moveTo>
                <a:lnTo>
                  <a:pt x="814388" y="7144"/>
                </a:lnTo>
                <a:lnTo>
                  <a:pt x="814388" y="0"/>
                </a:lnTo>
                <a:lnTo>
                  <a:pt x="814388" y="7144"/>
                </a:lnTo>
                <a:lnTo>
                  <a:pt x="814388" y="7144"/>
                </a:lnTo>
                <a:lnTo>
                  <a:pt x="807244" y="7144"/>
                </a:lnTo>
                <a:lnTo>
                  <a:pt x="792957" y="14287"/>
                </a:lnTo>
                <a:lnTo>
                  <a:pt x="778669" y="14287"/>
                </a:lnTo>
                <a:lnTo>
                  <a:pt x="757238" y="28575"/>
                </a:lnTo>
                <a:lnTo>
                  <a:pt x="735807" y="35719"/>
                </a:lnTo>
                <a:lnTo>
                  <a:pt x="700088" y="50006"/>
                </a:lnTo>
                <a:lnTo>
                  <a:pt x="671513" y="64294"/>
                </a:lnTo>
                <a:lnTo>
                  <a:pt x="642938" y="85725"/>
                </a:lnTo>
                <a:lnTo>
                  <a:pt x="607219" y="100013"/>
                </a:lnTo>
                <a:lnTo>
                  <a:pt x="571500" y="114300"/>
                </a:lnTo>
                <a:lnTo>
                  <a:pt x="535782" y="128588"/>
                </a:lnTo>
                <a:lnTo>
                  <a:pt x="500063" y="150019"/>
                </a:lnTo>
                <a:lnTo>
                  <a:pt x="457200" y="164306"/>
                </a:lnTo>
                <a:lnTo>
                  <a:pt x="421481" y="185738"/>
                </a:lnTo>
                <a:lnTo>
                  <a:pt x="378619" y="200025"/>
                </a:lnTo>
                <a:lnTo>
                  <a:pt x="328613" y="221456"/>
                </a:lnTo>
                <a:lnTo>
                  <a:pt x="292894" y="242888"/>
                </a:lnTo>
                <a:lnTo>
                  <a:pt x="250031" y="264319"/>
                </a:lnTo>
                <a:lnTo>
                  <a:pt x="207169" y="278606"/>
                </a:lnTo>
                <a:lnTo>
                  <a:pt x="178594" y="300038"/>
                </a:lnTo>
                <a:lnTo>
                  <a:pt x="142875" y="314325"/>
                </a:lnTo>
                <a:lnTo>
                  <a:pt x="107156" y="328613"/>
                </a:lnTo>
                <a:lnTo>
                  <a:pt x="78581" y="342900"/>
                </a:lnTo>
                <a:lnTo>
                  <a:pt x="50006" y="350044"/>
                </a:lnTo>
                <a:lnTo>
                  <a:pt x="35719" y="357188"/>
                </a:lnTo>
                <a:lnTo>
                  <a:pt x="21431" y="364331"/>
                </a:lnTo>
                <a:lnTo>
                  <a:pt x="7144" y="364331"/>
                </a:lnTo>
                <a:lnTo>
                  <a:pt x="0" y="364331"/>
                </a:lnTo>
                <a:lnTo>
                  <a:pt x="0" y="364331"/>
                </a:lnTo>
                <a:lnTo>
                  <a:pt x="0" y="364331"/>
                </a:lnTo>
                <a:lnTo>
                  <a:pt x="0" y="357188"/>
                </a:lnTo>
                <a:lnTo>
                  <a:pt x="7144" y="342900"/>
                </a:lnTo>
                <a:lnTo>
                  <a:pt x="14288" y="335756"/>
                </a:lnTo>
                <a:lnTo>
                  <a:pt x="21431" y="321469"/>
                </a:lnTo>
                <a:lnTo>
                  <a:pt x="21431" y="307181"/>
                </a:lnTo>
                <a:lnTo>
                  <a:pt x="28575" y="300038"/>
                </a:lnTo>
                <a:lnTo>
                  <a:pt x="35719" y="285750"/>
                </a:lnTo>
                <a:lnTo>
                  <a:pt x="42863" y="271463"/>
                </a:lnTo>
                <a:lnTo>
                  <a:pt x="57150" y="264319"/>
                </a:lnTo>
                <a:lnTo>
                  <a:pt x="64294" y="257175"/>
                </a:lnTo>
                <a:lnTo>
                  <a:pt x="64294" y="257175"/>
                </a:lnTo>
                <a:lnTo>
                  <a:pt x="64294" y="257175"/>
                </a:lnTo>
                <a:lnTo>
                  <a:pt x="64294" y="257175"/>
                </a:lnTo>
                <a:lnTo>
                  <a:pt x="64294" y="257175"/>
                </a:lnTo>
                <a:lnTo>
                  <a:pt x="57150" y="264319"/>
                </a:lnTo>
                <a:lnTo>
                  <a:pt x="50006" y="278606"/>
                </a:lnTo>
                <a:lnTo>
                  <a:pt x="35719" y="285750"/>
                </a:lnTo>
                <a:lnTo>
                  <a:pt x="21431" y="300038"/>
                </a:lnTo>
                <a:lnTo>
                  <a:pt x="14288" y="307181"/>
                </a:lnTo>
                <a:lnTo>
                  <a:pt x="7144" y="321469"/>
                </a:lnTo>
                <a:lnTo>
                  <a:pt x="0" y="328613"/>
                </a:lnTo>
                <a:lnTo>
                  <a:pt x="0" y="335756"/>
                </a:lnTo>
                <a:lnTo>
                  <a:pt x="0" y="342900"/>
                </a:lnTo>
                <a:lnTo>
                  <a:pt x="0" y="357188"/>
                </a:lnTo>
                <a:lnTo>
                  <a:pt x="7144" y="364331"/>
                </a:lnTo>
                <a:lnTo>
                  <a:pt x="21431" y="371475"/>
                </a:lnTo>
                <a:lnTo>
                  <a:pt x="35719" y="385763"/>
                </a:lnTo>
                <a:lnTo>
                  <a:pt x="64294" y="385763"/>
                </a:lnTo>
                <a:lnTo>
                  <a:pt x="85725" y="392906"/>
                </a:lnTo>
                <a:lnTo>
                  <a:pt x="107156" y="392906"/>
                </a:lnTo>
                <a:lnTo>
                  <a:pt x="128588" y="400050"/>
                </a:lnTo>
                <a:lnTo>
                  <a:pt x="150019" y="400050"/>
                </a:lnTo>
                <a:lnTo>
                  <a:pt x="164306" y="400050"/>
                </a:lnTo>
                <a:lnTo>
                  <a:pt x="171450" y="400050"/>
                </a:lnTo>
                <a:lnTo>
                  <a:pt x="178594" y="400050"/>
                </a:lnTo>
                <a:lnTo>
                  <a:pt x="178594" y="400050"/>
                </a:lnTo>
                <a:lnTo>
                  <a:pt x="178594" y="400050"/>
                </a:lnTo>
                <a:lnTo>
                  <a:pt x="178594" y="4000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2471738" y="4243388"/>
            <a:ext cx="235745" cy="300038"/>
          </a:xfrm>
          <a:custGeom>
            <a:avLst/>
            <a:gdLst/>
            <a:ahLst/>
            <a:cxnLst/>
            <a:rect l="0" t="0" r="0" b="0"/>
            <a:pathLst>
              <a:path w="235745" h="300038">
                <a:moveTo>
                  <a:pt x="21431" y="78581"/>
                </a:moveTo>
                <a:lnTo>
                  <a:pt x="21431" y="78581"/>
                </a:lnTo>
                <a:lnTo>
                  <a:pt x="21431" y="71437"/>
                </a:lnTo>
                <a:lnTo>
                  <a:pt x="14287" y="71437"/>
                </a:lnTo>
                <a:lnTo>
                  <a:pt x="14287" y="78581"/>
                </a:lnTo>
                <a:lnTo>
                  <a:pt x="14287" y="78581"/>
                </a:lnTo>
                <a:lnTo>
                  <a:pt x="21431" y="85725"/>
                </a:lnTo>
                <a:lnTo>
                  <a:pt x="28575" y="100012"/>
                </a:lnTo>
                <a:lnTo>
                  <a:pt x="28575" y="121444"/>
                </a:lnTo>
                <a:lnTo>
                  <a:pt x="28575" y="142875"/>
                </a:lnTo>
                <a:lnTo>
                  <a:pt x="35719" y="171450"/>
                </a:lnTo>
                <a:lnTo>
                  <a:pt x="35719" y="200025"/>
                </a:lnTo>
                <a:lnTo>
                  <a:pt x="28575" y="228600"/>
                </a:lnTo>
                <a:lnTo>
                  <a:pt x="28575" y="250031"/>
                </a:lnTo>
                <a:lnTo>
                  <a:pt x="21431" y="271462"/>
                </a:lnTo>
                <a:lnTo>
                  <a:pt x="21431" y="285750"/>
                </a:lnTo>
                <a:lnTo>
                  <a:pt x="14287" y="292894"/>
                </a:lnTo>
                <a:lnTo>
                  <a:pt x="7144" y="292894"/>
                </a:lnTo>
                <a:lnTo>
                  <a:pt x="7144" y="300037"/>
                </a:lnTo>
                <a:lnTo>
                  <a:pt x="7144" y="300037"/>
                </a:lnTo>
                <a:lnTo>
                  <a:pt x="7144" y="292894"/>
                </a:lnTo>
                <a:lnTo>
                  <a:pt x="0" y="292894"/>
                </a:lnTo>
                <a:lnTo>
                  <a:pt x="0" y="278606"/>
                </a:lnTo>
                <a:lnTo>
                  <a:pt x="0" y="257175"/>
                </a:lnTo>
                <a:lnTo>
                  <a:pt x="0" y="235744"/>
                </a:lnTo>
                <a:lnTo>
                  <a:pt x="7144" y="207169"/>
                </a:lnTo>
                <a:lnTo>
                  <a:pt x="14287" y="178594"/>
                </a:lnTo>
                <a:lnTo>
                  <a:pt x="21431" y="157162"/>
                </a:lnTo>
                <a:lnTo>
                  <a:pt x="28575" y="128587"/>
                </a:lnTo>
                <a:lnTo>
                  <a:pt x="42862" y="107156"/>
                </a:lnTo>
                <a:lnTo>
                  <a:pt x="50006" y="85725"/>
                </a:lnTo>
                <a:lnTo>
                  <a:pt x="64294" y="71437"/>
                </a:lnTo>
                <a:lnTo>
                  <a:pt x="78581" y="64294"/>
                </a:lnTo>
                <a:lnTo>
                  <a:pt x="92869" y="57150"/>
                </a:lnTo>
                <a:lnTo>
                  <a:pt x="100012" y="57150"/>
                </a:lnTo>
                <a:lnTo>
                  <a:pt x="114300" y="57150"/>
                </a:lnTo>
                <a:lnTo>
                  <a:pt x="128587" y="64294"/>
                </a:lnTo>
                <a:lnTo>
                  <a:pt x="135731" y="78581"/>
                </a:lnTo>
                <a:lnTo>
                  <a:pt x="142875" y="92869"/>
                </a:lnTo>
                <a:lnTo>
                  <a:pt x="150019" y="114300"/>
                </a:lnTo>
                <a:lnTo>
                  <a:pt x="157162" y="135731"/>
                </a:lnTo>
                <a:lnTo>
                  <a:pt x="157162" y="157162"/>
                </a:lnTo>
                <a:lnTo>
                  <a:pt x="157162" y="178594"/>
                </a:lnTo>
                <a:lnTo>
                  <a:pt x="157162" y="200025"/>
                </a:lnTo>
                <a:lnTo>
                  <a:pt x="157162" y="221456"/>
                </a:lnTo>
                <a:lnTo>
                  <a:pt x="157162" y="235744"/>
                </a:lnTo>
                <a:lnTo>
                  <a:pt x="150019" y="242887"/>
                </a:lnTo>
                <a:lnTo>
                  <a:pt x="150019" y="242887"/>
                </a:lnTo>
                <a:lnTo>
                  <a:pt x="150019" y="242887"/>
                </a:lnTo>
                <a:lnTo>
                  <a:pt x="142875" y="242887"/>
                </a:lnTo>
                <a:lnTo>
                  <a:pt x="142875" y="228600"/>
                </a:lnTo>
                <a:lnTo>
                  <a:pt x="135731" y="214312"/>
                </a:lnTo>
                <a:lnTo>
                  <a:pt x="135731" y="192881"/>
                </a:lnTo>
                <a:lnTo>
                  <a:pt x="142875" y="164306"/>
                </a:lnTo>
                <a:lnTo>
                  <a:pt x="142875" y="135731"/>
                </a:lnTo>
                <a:lnTo>
                  <a:pt x="142875" y="100012"/>
                </a:lnTo>
                <a:lnTo>
                  <a:pt x="150019" y="71437"/>
                </a:lnTo>
                <a:lnTo>
                  <a:pt x="164306" y="50006"/>
                </a:lnTo>
                <a:lnTo>
                  <a:pt x="171450" y="28575"/>
                </a:lnTo>
                <a:lnTo>
                  <a:pt x="178594" y="14287"/>
                </a:lnTo>
                <a:lnTo>
                  <a:pt x="192881" y="7144"/>
                </a:lnTo>
                <a:lnTo>
                  <a:pt x="200025" y="0"/>
                </a:lnTo>
                <a:lnTo>
                  <a:pt x="207169" y="7144"/>
                </a:lnTo>
                <a:lnTo>
                  <a:pt x="207169" y="14287"/>
                </a:lnTo>
                <a:lnTo>
                  <a:pt x="214312" y="28575"/>
                </a:lnTo>
                <a:lnTo>
                  <a:pt x="221456" y="50006"/>
                </a:lnTo>
                <a:lnTo>
                  <a:pt x="221456" y="71437"/>
                </a:lnTo>
                <a:lnTo>
                  <a:pt x="228600" y="92869"/>
                </a:lnTo>
                <a:lnTo>
                  <a:pt x="228600" y="114300"/>
                </a:lnTo>
                <a:lnTo>
                  <a:pt x="228600" y="142875"/>
                </a:lnTo>
                <a:lnTo>
                  <a:pt x="228600" y="164306"/>
                </a:lnTo>
                <a:lnTo>
                  <a:pt x="228600" y="178594"/>
                </a:lnTo>
                <a:lnTo>
                  <a:pt x="228600" y="192881"/>
                </a:lnTo>
                <a:lnTo>
                  <a:pt x="235744" y="207169"/>
                </a:lnTo>
                <a:lnTo>
                  <a:pt x="235744" y="207169"/>
                </a:lnTo>
                <a:lnTo>
                  <a:pt x="235744" y="214312"/>
                </a:lnTo>
                <a:lnTo>
                  <a:pt x="235744" y="21431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2728913" y="4021931"/>
            <a:ext cx="271463" cy="385764"/>
          </a:xfrm>
          <a:custGeom>
            <a:avLst/>
            <a:gdLst/>
            <a:ahLst/>
            <a:cxnLst/>
            <a:rect l="0" t="0" r="0" b="0"/>
            <a:pathLst>
              <a:path w="271463" h="385764">
                <a:moveTo>
                  <a:pt x="57150" y="228601"/>
                </a:moveTo>
                <a:lnTo>
                  <a:pt x="57150" y="228601"/>
                </a:lnTo>
                <a:lnTo>
                  <a:pt x="57150" y="228601"/>
                </a:lnTo>
                <a:lnTo>
                  <a:pt x="57150" y="235744"/>
                </a:lnTo>
                <a:lnTo>
                  <a:pt x="50006" y="242888"/>
                </a:lnTo>
                <a:lnTo>
                  <a:pt x="42862" y="257176"/>
                </a:lnTo>
                <a:lnTo>
                  <a:pt x="35719" y="278607"/>
                </a:lnTo>
                <a:lnTo>
                  <a:pt x="35719" y="300038"/>
                </a:lnTo>
                <a:lnTo>
                  <a:pt x="28575" y="321469"/>
                </a:lnTo>
                <a:lnTo>
                  <a:pt x="28575" y="342901"/>
                </a:lnTo>
                <a:lnTo>
                  <a:pt x="28575" y="364332"/>
                </a:lnTo>
                <a:lnTo>
                  <a:pt x="35719" y="378619"/>
                </a:lnTo>
                <a:lnTo>
                  <a:pt x="42862" y="385763"/>
                </a:lnTo>
                <a:lnTo>
                  <a:pt x="57150" y="385763"/>
                </a:lnTo>
                <a:lnTo>
                  <a:pt x="64294" y="385763"/>
                </a:lnTo>
                <a:lnTo>
                  <a:pt x="78581" y="378619"/>
                </a:lnTo>
                <a:lnTo>
                  <a:pt x="85725" y="371476"/>
                </a:lnTo>
                <a:lnTo>
                  <a:pt x="92869" y="364332"/>
                </a:lnTo>
                <a:lnTo>
                  <a:pt x="100012" y="342901"/>
                </a:lnTo>
                <a:lnTo>
                  <a:pt x="107156" y="321469"/>
                </a:lnTo>
                <a:lnTo>
                  <a:pt x="114300" y="300038"/>
                </a:lnTo>
                <a:lnTo>
                  <a:pt x="114300" y="271463"/>
                </a:lnTo>
                <a:lnTo>
                  <a:pt x="107156" y="242888"/>
                </a:lnTo>
                <a:lnTo>
                  <a:pt x="100012" y="221457"/>
                </a:lnTo>
                <a:lnTo>
                  <a:pt x="92869" y="200026"/>
                </a:lnTo>
                <a:lnTo>
                  <a:pt x="78581" y="185738"/>
                </a:lnTo>
                <a:lnTo>
                  <a:pt x="64294" y="185738"/>
                </a:lnTo>
                <a:lnTo>
                  <a:pt x="57150" y="185738"/>
                </a:lnTo>
                <a:lnTo>
                  <a:pt x="35719" y="200026"/>
                </a:lnTo>
                <a:lnTo>
                  <a:pt x="21431" y="214313"/>
                </a:lnTo>
                <a:lnTo>
                  <a:pt x="14287" y="228601"/>
                </a:lnTo>
                <a:lnTo>
                  <a:pt x="7144" y="250032"/>
                </a:lnTo>
                <a:lnTo>
                  <a:pt x="0" y="264319"/>
                </a:lnTo>
                <a:lnTo>
                  <a:pt x="0" y="285751"/>
                </a:lnTo>
                <a:lnTo>
                  <a:pt x="7144" y="307182"/>
                </a:lnTo>
                <a:lnTo>
                  <a:pt x="14287" y="321469"/>
                </a:lnTo>
                <a:lnTo>
                  <a:pt x="21431" y="335757"/>
                </a:lnTo>
                <a:lnTo>
                  <a:pt x="28575" y="342901"/>
                </a:lnTo>
                <a:lnTo>
                  <a:pt x="42862" y="350044"/>
                </a:lnTo>
                <a:lnTo>
                  <a:pt x="57150" y="350044"/>
                </a:lnTo>
                <a:lnTo>
                  <a:pt x="78581" y="342901"/>
                </a:lnTo>
                <a:lnTo>
                  <a:pt x="92869" y="335757"/>
                </a:lnTo>
                <a:lnTo>
                  <a:pt x="114300" y="321469"/>
                </a:lnTo>
                <a:lnTo>
                  <a:pt x="128587" y="307182"/>
                </a:lnTo>
                <a:lnTo>
                  <a:pt x="150019" y="285751"/>
                </a:lnTo>
                <a:lnTo>
                  <a:pt x="164306" y="257176"/>
                </a:lnTo>
                <a:lnTo>
                  <a:pt x="178594" y="228601"/>
                </a:lnTo>
                <a:lnTo>
                  <a:pt x="192881" y="192882"/>
                </a:lnTo>
                <a:lnTo>
                  <a:pt x="200025" y="157163"/>
                </a:lnTo>
                <a:lnTo>
                  <a:pt x="214312" y="114300"/>
                </a:lnTo>
                <a:lnTo>
                  <a:pt x="221456" y="85725"/>
                </a:lnTo>
                <a:lnTo>
                  <a:pt x="228600" y="57150"/>
                </a:lnTo>
                <a:lnTo>
                  <a:pt x="235744" y="28575"/>
                </a:lnTo>
                <a:lnTo>
                  <a:pt x="235744" y="14288"/>
                </a:lnTo>
                <a:lnTo>
                  <a:pt x="235744" y="7144"/>
                </a:lnTo>
                <a:lnTo>
                  <a:pt x="235744" y="0"/>
                </a:lnTo>
                <a:lnTo>
                  <a:pt x="228600" y="0"/>
                </a:lnTo>
                <a:lnTo>
                  <a:pt x="228600" y="0"/>
                </a:lnTo>
                <a:lnTo>
                  <a:pt x="221456" y="0"/>
                </a:lnTo>
                <a:lnTo>
                  <a:pt x="221456" y="14288"/>
                </a:lnTo>
                <a:lnTo>
                  <a:pt x="214312" y="28575"/>
                </a:lnTo>
                <a:lnTo>
                  <a:pt x="207169" y="42863"/>
                </a:lnTo>
                <a:lnTo>
                  <a:pt x="200025" y="71438"/>
                </a:lnTo>
                <a:lnTo>
                  <a:pt x="192881" y="100013"/>
                </a:lnTo>
                <a:lnTo>
                  <a:pt x="192881" y="135732"/>
                </a:lnTo>
                <a:lnTo>
                  <a:pt x="185737" y="164307"/>
                </a:lnTo>
                <a:lnTo>
                  <a:pt x="185737" y="200026"/>
                </a:lnTo>
                <a:lnTo>
                  <a:pt x="185737" y="228601"/>
                </a:lnTo>
                <a:lnTo>
                  <a:pt x="185737" y="257176"/>
                </a:lnTo>
                <a:lnTo>
                  <a:pt x="192881" y="285751"/>
                </a:lnTo>
                <a:lnTo>
                  <a:pt x="200025" y="307182"/>
                </a:lnTo>
                <a:lnTo>
                  <a:pt x="200025" y="321469"/>
                </a:lnTo>
                <a:lnTo>
                  <a:pt x="214312" y="335757"/>
                </a:lnTo>
                <a:lnTo>
                  <a:pt x="221456" y="342901"/>
                </a:lnTo>
                <a:lnTo>
                  <a:pt x="228600" y="357188"/>
                </a:lnTo>
                <a:lnTo>
                  <a:pt x="235744" y="357188"/>
                </a:lnTo>
                <a:lnTo>
                  <a:pt x="242887" y="357188"/>
                </a:lnTo>
                <a:lnTo>
                  <a:pt x="257175" y="350044"/>
                </a:lnTo>
                <a:lnTo>
                  <a:pt x="264319" y="342901"/>
                </a:lnTo>
                <a:lnTo>
                  <a:pt x="271462" y="342901"/>
                </a:lnTo>
                <a:lnTo>
                  <a:pt x="271462" y="34290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3014663" y="4071938"/>
            <a:ext cx="378620" cy="250032"/>
          </a:xfrm>
          <a:custGeom>
            <a:avLst/>
            <a:gdLst/>
            <a:ahLst/>
            <a:cxnLst/>
            <a:rect l="0" t="0" r="0" b="0"/>
            <a:pathLst>
              <a:path w="378620" h="250032">
                <a:moveTo>
                  <a:pt x="14287" y="200025"/>
                </a:moveTo>
                <a:lnTo>
                  <a:pt x="14287" y="200025"/>
                </a:lnTo>
                <a:lnTo>
                  <a:pt x="21431" y="200025"/>
                </a:lnTo>
                <a:lnTo>
                  <a:pt x="21431" y="192881"/>
                </a:lnTo>
                <a:lnTo>
                  <a:pt x="21431" y="185737"/>
                </a:lnTo>
                <a:lnTo>
                  <a:pt x="28575" y="178594"/>
                </a:lnTo>
                <a:lnTo>
                  <a:pt x="35719" y="164306"/>
                </a:lnTo>
                <a:lnTo>
                  <a:pt x="50006" y="142875"/>
                </a:lnTo>
                <a:lnTo>
                  <a:pt x="57150" y="128587"/>
                </a:lnTo>
                <a:lnTo>
                  <a:pt x="71437" y="107156"/>
                </a:lnTo>
                <a:lnTo>
                  <a:pt x="78581" y="85725"/>
                </a:lnTo>
                <a:lnTo>
                  <a:pt x="78581" y="71437"/>
                </a:lnTo>
                <a:lnTo>
                  <a:pt x="85725" y="57150"/>
                </a:lnTo>
                <a:lnTo>
                  <a:pt x="85725" y="42862"/>
                </a:lnTo>
                <a:lnTo>
                  <a:pt x="85725" y="35718"/>
                </a:lnTo>
                <a:lnTo>
                  <a:pt x="85725" y="35718"/>
                </a:lnTo>
                <a:lnTo>
                  <a:pt x="78581" y="28575"/>
                </a:lnTo>
                <a:lnTo>
                  <a:pt x="71437" y="35718"/>
                </a:lnTo>
                <a:lnTo>
                  <a:pt x="64294" y="42862"/>
                </a:lnTo>
                <a:lnTo>
                  <a:pt x="57150" y="57150"/>
                </a:lnTo>
                <a:lnTo>
                  <a:pt x="35719" y="78581"/>
                </a:lnTo>
                <a:lnTo>
                  <a:pt x="21431" y="100012"/>
                </a:lnTo>
                <a:lnTo>
                  <a:pt x="14287" y="121444"/>
                </a:lnTo>
                <a:lnTo>
                  <a:pt x="7144" y="150019"/>
                </a:lnTo>
                <a:lnTo>
                  <a:pt x="0" y="171450"/>
                </a:lnTo>
                <a:lnTo>
                  <a:pt x="0" y="192881"/>
                </a:lnTo>
                <a:lnTo>
                  <a:pt x="0" y="214312"/>
                </a:lnTo>
                <a:lnTo>
                  <a:pt x="7144" y="228600"/>
                </a:lnTo>
                <a:lnTo>
                  <a:pt x="21431" y="242887"/>
                </a:lnTo>
                <a:lnTo>
                  <a:pt x="28575" y="250031"/>
                </a:lnTo>
                <a:lnTo>
                  <a:pt x="42862" y="250031"/>
                </a:lnTo>
                <a:lnTo>
                  <a:pt x="64294" y="242887"/>
                </a:lnTo>
                <a:lnTo>
                  <a:pt x="78581" y="235744"/>
                </a:lnTo>
                <a:lnTo>
                  <a:pt x="100012" y="221456"/>
                </a:lnTo>
                <a:lnTo>
                  <a:pt x="114300" y="207169"/>
                </a:lnTo>
                <a:lnTo>
                  <a:pt x="128587" y="185737"/>
                </a:lnTo>
                <a:lnTo>
                  <a:pt x="142875" y="164306"/>
                </a:lnTo>
                <a:lnTo>
                  <a:pt x="157162" y="142875"/>
                </a:lnTo>
                <a:lnTo>
                  <a:pt x="171450" y="114300"/>
                </a:lnTo>
                <a:lnTo>
                  <a:pt x="178594" y="92869"/>
                </a:lnTo>
                <a:lnTo>
                  <a:pt x="192881" y="71437"/>
                </a:lnTo>
                <a:lnTo>
                  <a:pt x="200025" y="57150"/>
                </a:lnTo>
                <a:lnTo>
                  <a:pt x="200025" y="50006"/>
                </a:lnTo>
                <a:lnTo>
                  <a:pt x="200025" y="50006"/>
                </a:lnTo>
                <a:lnTo>
                  <a:pt x="200025" y="50006"/>
                </a:lnTo>
                <a:lnTo>
                  <a:pt x="200025" y="57150"/>
                </a:lnTo>
                <a:lnTo>
                  <a:pt x="200025" y="64293"/>
                </a:lnTo>
                <a:lnTo>
                  <a:pt x="200025" y="78581"/>
                </a:lnTo>
                <a:lnTo>
                  <a:pt x="200025" y="100012"/>
                </a:lnTo>
                <a:lnTo>
                  <a:pt x="200025" y="114300"/>
                </a:lnTo>
                <a:lnTo>
                  <a:pt x="200025" y="121444"/>
                </a:lnTo>
                <a:lnTo>
                  <a:pt x="200025" y="128587"/>
                </a:lnTo>
                <a:lnTo>
                  <a:pt x="200025" y="128587"/>
                </a:lnTo>
                <a:lnTo>
                  <a:pt x="207169" y="135731"/>
                </a:lnTo>
                <a:lnTo>
                  <a:pt x="207169" y="128587"/>
                </a:lnTo>
                <a:lnTo>
                  <a:pt x="207169" y="128587"/>
                </a:lnTo>
                <a:lnTo>
                  <a:pt x="214312" y="121444"/>
                </a:lnTo>
                <a:lnTo>
                  <a:pt x="214312" y="107156"/>
                </a:lnTo>
                <a:lnTo>
                  <a:pt x="214312" y="92869"/>
                </a:lnTo>
                <a:lnTo>
                  <a:pt x="214312" y="78581"/>
                </a:lnTo>
                <a:lnTo>
                  <a:pt x="207169" y="64293"/>
                </a:lnTo>
                <a:lnTo>
                  <a:pt x="207169" y="50006"/>
                </a:lnTo>
                <a:lnTo>
                  <a:pt x="200025" y="42862"/>
                </a:lnTo>
                <a:lnTo>
                  <a:pt x="200025" y="35718"/>
                </a:lnTo>
                <a:lnTo>
                  <a:pt x="192881" y="35718"/>
                </a:lnTo>
                <a:lnTo>
                  <a:pt x="185737" y="35718"/>
                </a:lnTo>
                <a:lnTo>
                  <a:pt x="171450" y="42862"/>
                </a:lnTo>
                <a:lnTo>
                  <a:pt x="164306" y="57150"/>
                </a:lnTo>
                <a:lnTo>
                  <a:pt x="157162" y="78581"/>
                </a:lnTo>
                <a:lnTo>
                  <a:pt x="150019" y="92869"/>
                </a:lnTo>
                <a:lnTo>
                  <a:pt x="142875" y="121444"/>
                </a:lnTo>
                <a:lnTo>
                  <a:pt x="135731" y="150019"/>
                </a:lnTo>
                <a:lnTo>
                  <a:pt x="142875" y="171450"/>
                </a:lnTo>
                <a:lnTo>
                  <a:pt x="142875" y="185737"/>
                </a:lnTo>
                <a:lnTo>
                  <a:pt x="150019" y="200025"/>
                </a:lnTo>
                <a:lnTo>
                  <a:pt x="164306" y="207169"/>
                </a:lnTo>
                <a:lnTo>
                  <a:pt x="171450" y="214312"/>
                </a:lnTo>
                <a:lnTo>
                  <a:pt x="185737" y="214312"/>
                </a:lnTo>
                <a:lnTo>
                  <a:pt x="200025" y="207169"/>
                </a:lnTo>
                <a:lnTo>
                  <a:pt x="214312" y="200025"/>
                </a:lnTo>
                <a:lnTo>
                  <a:pt x="228600" y="185737"/>
                </a:lnTo>
                <a:lnTo>
                  <a:pt x="242887" y="164306"/>
                </a:lnTo>
                <a:lnTo>
                  <a:pt x="257175" y="142875"/>
                </a:lnTo>
                <a:lnTo>
                  <a:pt x="264319" y="114300"/>
                </a:lnTo>
                <a:lnTo>
                  <a:pt x="271462" y="92869"/>
                </a:lnTo>
                <a:lnTo>
                  <a:pt x="285750" y="64293"/>
                </a:lnTo>
                <a:lnTo>
                  <a:pt x="285750" y="42862"/>
                </a:lnTo>
                <a:lnTo>
                  <a:pt x="292894" y="21431"/>
                </a:lnTo>
                <a:lnTo>
                  <a:pt x="292894" y="7143"/>
                </a:lnTo>
                <a:lnTo>
                  <a:pt x="292894" y="7143"/>
                </a:lnTo>
                <a:lnTo>
                  <a:pt x="292894" y="0"/>
                </a:lnTo>
                <a:lnTo>
                  <a:pt x="292894" y="7143"/>
                </a:lnTo>
                <a:lnTo>
                  <a:pt x="285750" y="14287"/>
                </a:lnTo>
                <a:lnTo>
                  <a:pt x="285750" y="21431"/>
                </a:lnTo>
                <a:lnTo>
                  <a:pt x="278606" y="42862"/>
                </a:lnTo>
                <a:lnTo>
                  <a:pt x="271462" y="57150"/>
                </a:lnTo>
                <a:lnTo>
                  <a:pt x="271462" y="85725"/>
                </a:lnTo>
                <a:lnTo>
                  <a:pt x="264319" y="107156"/>
                </a:lnTo>
                <a:lnTo>
                  <a:pt x="264319" y="121444"/>
                </a:lnTo>
                <a:lnTo>
                  <a:pt x="271462" y="142875"/>
                </a:lnTo>
                <a:lnTo>
                  <a:pt x="271462" y="150019"/>
                </a:lnTo>
                <a:lnTo>
                  <a:pt x="278606" y="157162"/>
                </a:lnTo>
                <a:lnTo>
                  <a:pt x="285750" y="157162"/>
                </a:lnTo>
                <a:lnTo>
                  <a:pt x="300037" y="150019"/>
                </a:lnTo>
                <a:lnTo>
                  <a:pt x="307181" y="142875"/>
                </a:lnTo>
                <a:lnTo>
                  <a:pt x="314325" y="135731"/>
                </a:lnTo>
                <a:lnTo>
                  <a:pt x="328612" y="114300"/>
                </a:lnTo>
                <a:lnTo>
                  <a:pt x="342900" y="100012"/>
                </a:lnTo>
                <a:lnTo>
                  <a:pt x="350044" y="78581"/>
                </a:lnTo>
                <a:lnTo>
                  <a:pt x="357187" y="57150"/>
                </a:lnTo>
                <a:lnTo>
                  <a:pt x="364331" y="35718"/>
                </a:lnTo>
                <a:lnTo>
                  <a:pt x="371475" y="14287"/>
                </a:lnTo>
                <a:lnTo>
                  <a:pt x="378619" y="7143"/>
                </a:lnTo>
                <a:lnTo>
                  <a:pt x="378619" y="0"/>
                </a:lnTo>
                <a:lnTo>
                  <a:pt x="378619" y="0"/>
                </a:lnTo>
                <a:lnTo>
                  <a:pt x="378619" y="0"/>
                </a:lnTo>
                <a:lnTo>
                  <a:pt x="378619" y="7143"/>
                </a:lnTo>
                <a:lnTo>
                  <a:pt x="371475" y="21431"/>
                </a:lnTo>
                <a:lnTo>
                  <a:pt x="364331" y="42862"/>
                </a:lnTo>
                <a:lnTo>
                  <a:pt x="364331" y="64293"/>
                </a:lnTo>
                <a:lnTo>
                  <a:pt x="357187" y="85725"/>
                </a:lnTo>
                <a:lnTo>
                  <a:pt x="357187" y="107156"/>
                </a:lnTo>
                <a:lnTo>
                  <a:pt x="357187" y="128587"/>
                </a:lnTo>
                <a:lnTo>
                  <a:pt x="357187" y="142875"/>
                </a:lnTo>
                <a:lnTo>
                  <a:pt x="357187" y="14287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3450432" y="3821906"/>
            <a:ext cx="314326" cy="364333"/>
          </a:xfrm>
          <a:custGeom>
            <a:avLst/>
            <a:gdLst/>
            <a:ahLst/>
            <a:cxnLst/>
            <a:rect l="0" t="0" r="0" b="0"/>
            <a:pathLst>
              <a:path w="314326" h="364333">
                <a:moveTo>
                  <a:pt x="0" y="264319"/>
                </a:moveTo>
                <a:lnTo>
                  <a:pt x="0" y="264319"/>
                </a:lnTo>
                <a:lnTo>
                  <a:pt x="0" y="264319"/>
                </a:lnTo>
                <a:lnTo>
                  <a:pt x="0" y="264319"/>
                </a:lnTo>
                <a:lnTo>
                  <a:pt x="0" y="257175"/>
                </a:lnTo>
                <a:lnTo>
                  <a:pt x="7143" y="257175"/>
                </a:lnTo>
                <a:lnTo>
                  <a:pt x="7143" y="242888"/>
                </a:lnTo>
                <a:lnTo>
                  <a:pt x="21431" y="228600"/>
                </a:lnTo>
                <a:lnTo>
                  <a:pt x="28575" y="214313"/>
                </a:lnTo>
                <a:lnTo>
                  <a:pt x="42862" y="192882"/>
                </a:lnTo>
                <a:lnTo>
                  <a:pt x="50006" y="164307"/>
                </a:lnTo>
                <a:lnTo>
                  <a:pt x="64293" y="142875"/>
                </a:lnTo>
                <a:lnTo>
                  <a:pt x="71437" y="114300"/>
                </a:lnTo>
                <a:lnTo>
                  <a:pt x="85725" y="92869"/>
                </a:lnTo>
                <a:lnTo>
                  <a:pt x="92868" y="64294"/>
                </a:lnTo>
                <a:lnTo>
                  <a:pt x="100012" y="42863"/>
                </a:lnTo>
                <a:lnTo>
                  <a:pt x="107156" y="28575"/>
                </a:lnTo>
                <a:lnTo>
                  <a:pt x="107156" y="14288"/>
                </a:lnTo>
                <a:lnTo>
                  <a:pt x="107156" y="7144"/>
                </a:lnTo>
                <a:lnTo>
                  <a:pt x="107156" y="0"/>
                </a:lnTo>
                <a:lnTo>
                  <a:pt x="107156" y="0"/>
                </a:lnTo>
                <a:lnTo>
                  <a:pt x="100012" y="0"/>
                </a:lnTo>
                <a:lnTo>
                  <a:pt x="92868" y="14288"/>
                </a:lnTo>
                <a:lnTo>
                  <a:pt x="78581" y="21432"/>
                </a:lnTo>
                <a:lnTo>
                  <a:pt x="71437" y="42863"/>
                </a:lnTo>
                <a:lnTo>
                  <a:pt x="57150" y="64294"/>
                </a:lnTo>
                <a:lnTo>
                  <a:pt x="50006" y="92869"/>
                </a:lnTo>
                <a:lnTo>
                  <a:pt x="42862" y="121444"/>
                </a:lnTo>
                <a:lnTo>
                  <a:pt x="35718" y="150019"/>
                </a:lnTo>
                <a:lnTo>
                  <a:pt x="35718" y="185738"/>
                </a:lnTo>
                <a:lnTo>
                  <a:pt x="28575" y="221457"/>
                </a:lnTo>
                <a:lnTo>
                  <a:pt x="28575" y="250032"/>
                </a:lnTo>
                <a:lnTo>
                  <a:pt x="21431" y="285750"/>
                </a:lnTo>
                <a:lnTo>
                  <a:pt x="21431" y="307182"/>
                </a:lnTo>
                <a:lnTo>
                  <a:pt x="28575" y="328613"/>
                </a:lnTo>
                <a:lnTo>
                  <a:pt x="28575" y="350044"/>
                </a:lnTo>
                <a:lnTo>
                  <a:pt x="35718" y="357188"/>
                </a:lnTo>
                <a:lnTo>
                  <a:pt x="50006" y="364332"/>
                </a:lnTo>
                <a:lnTo>
                  <a:pt x="57150" y="364332"/>
                </a:lnTo>
                <a:lnTo>
                  <a:pt x="71437" y="357188"/>
                </a:lnTo>
                <a:lnTo>
                  <a:pt x="85725" y="350044"/>
                </a:lnTo>
                <a:lnTo>
                  <a:pt x="100012" y="335757"/>
                </a:lnTo>
                <a:lnTo>
                  <a:pt x="114300" y="314325"/>
                </a:lnTo>
                <a:lnTo>
                  <a:pt x="121443" y="292894"/>
                </a:lnTo>
                <a:lnTo>
                  <a:pt x="135731" y="271463"/>
                </a:lnTo>
                <a:lnTo>
                  <a:pt x="150018" y="242888"/>
                </a:lnTo>
                <a:lnTo>
                  <a:pt x="157162" y="214313"/>
                </a:lnTo>
                <a:lnTo>
                  <a:pt x="164306" y="192882"/>
                </a:lnTo>
                <a:lnTo>
                  <a:pt x="171450" y="171450"/>
                </a:lnTo>
                <a:lnTo>
                  <a:pt x="171450" y="150019"/>
                </a:lnTo>
                <a:lnTo>
                  <a:pt x="178593" y="135732"/>
                </a:lnTo>
                <a:lnTo>
                  <a:pt x="171450" y="135732"/>
                </a:lnTo>
                <a:lnTo>
                  <a:pt x="171450" y="128588"/>
                </a:lnTo>
                <a:lnTo>
                  <a:pt x="171450" y="135732"/>
                </a:lnTo>
                <a:lnTo>
                  <a:pt x="164306" y="135732"/>
                </a:lnTo>
                <a:lnTo>
                  <a:pt x="157162" y="150019"/>
                </a:lnTo>
                <a:lnTo>
                  <a:pt x="150018" y="164307"/>
                </a:lnTo>
                <a:lnTo>
                  <a:pt x="142875" y="185738"/>
                </a:lnTo>
                <a:lnTo>
                  <a:pt x="142875" y="207169"/>
                </a:lnTo>
                <a:lnTo>
                  <a:pt x="142875" y="228600"/>
                </a:lnTo>
                <a:lnTo>
                  <a:pt x="142875" y="242888"/>
                </a:lnTo>
                <a:lnTo>
                  <a:pt x="150018" y="257175"/>
                </a:lnTo>
                <a:lnTo>
                  <a:pt x="157162" y="264319"/>
                </a:lnTo>
                <a:lnTo>
                  <a:pt x="164306" y="271463"/>
                </a:lnTo>
                <a:lnTo>
                  <a:pt x="178593" y="271463"/>
                </a:lnTo>
                <a:lnTo>
                  <a:pt x="192881" y="264319"/>
                </a:lnTo>
                <a:lnTo>
                  <a:pt x="207168" y="257175"/>
                </a:lnTo>
                <a:lnTo>
                  <a:pt x="221456" y="250032"/>
                </a:lnTo>
                <a:lnTo>
                  <a:pt x="235743" y="235744"/>
                </a:lnTo>
                <a:lnTo>
                  <a:pt x="250031" y="221457"/>
                </a:lnTo>
                <a:lnTo>
                  <a:pt x="257175" y="200025"/>
                </a:lnTo>
                <a:lnTo>
                  <a:pt x="264318" y="178594"/>
                </a:lnTo>
                <a:lnTo>
                  <a:pt x="271462" y="164307"/>
                </a:lnTo>
                <a:lnTo>
                  <a:pt x="278606" y="142875"/>
                </a:lnTo>
                <a:lnTo>
                  <a:pt x="278606" y="128588"/>
                </a:lnTo>
                <a:lnTo>
                  <a:pt x="285750" y="114300"/>
                </a:lnTo>
                <a:lnTo>
                  <a:pt x="285750" y="114300"/>
                </a:lnTo>
                <a:lnTo>
                  <a:pt x="285750" y="107157"/>
                </a:lnTo>
                <a:lnTo>
                  <a:pt x="292893" y="107157"/>
                </a:lnTo>
                <a:lnTo>
                  <a:pt x="292893" y="114300"/>
                </a:lnTo>
                <a:lnTo>
                  <a:pt x="292893" y="121444"/>
                </a:lnTo>
                <a:lnTo>
                  <a:pt x="292893" y="135732"/>
                </a:lnTo>
                <a:lnTo>
                  <a:pt x="300037" y="150019"/>
                </a:lnTo>
                <a:lnTo>
                  <a:pt x="300037" y="171450"/>
                </a:lnTo>
                <a:lnTo>
                  <a:pt x="307181" y="200025"/>
                </a:lnTo>
                <a:lnTo>
                  <a:pt x="307181" y="221457"/>
                </a:lnTo>
                <a:lnTo>
                  <a:pt x="314325" y="242888"/>
                </a:lnTo>
                <a:lnTo>
                  <a:pt x="314325" y="264319"/>
                </a:lnTo>
                <a:lnTo>
                  <a:pt x="307181" y="278607"/>
                </a:lnTo>
                <a:lnTo>
                  <a:pt x="307181" y="292894"/>
                </a:lnTo>
                <a:lnTo>
                  <a:pt x="300037" y="314325"/>
                </a:lnTo>
                <a:lnTo>
                  <a:pt x="292893" y="328613"/>
                </a:lnTo>
                <a:lnTo>
                  <a:pt x="285750" y="342901"/>
                </a:lnTo>
                <a:lnTo>
                  <a:pt x="285750" y="342901"/>
                </a:lnTo>
                <a:lnTo>
                  <a:pt x="285750" y="34290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4743450" y="2000250"/>
            <a:ext cx="21433" cy="485776"/>
          </a:xfrm>
          <a:custGeom>
            <a:avLst/>
            <a:gdLst/>
            <a:ahLst/>
            <a:cxnLst/>
            <a:rect l="0" t="0" r="0" b="0"/>
            <a:pathLst>
              <a:path w="21433" h="485776">
                <a:moveTo>
                  <a:pt x="0" y="0"/>
                </a:moveTo>
                <a:lnTo>
                  <a:pt x="0" y="0"/>
                </a:lnTo>
                <a:lnTo>
                  <a:pt x="0" y="7144"/>
                </a:lnTo>
                <a:lnTo>
                  <a:pt x="0" y="7144"/>
                </a:lnTo>
                <a:lnTo>
                  <a:pt x="7144" y="14288"/>
                </a:lnTo>
                <a:lnTo>
                  <a:pt x="7144" y="21431"/>
                </a:lnTo>
                <a:lnTo>
                  <a:pt x="7144" y="28575"/>
                </a:lnTo>
                <a:lnTo>
                  <a:pt x="7144" y="42863"/>
                </a:lnTo>
                <a:lnTo>
                  <a:pt x="7144" y="64294"/>
                </a:lnTo>
                <a:lnTo>
                  <a:pt x="7144" y="85725"/>
                </a:lnTo>
                <a:lnTo>
                  <a:pt x="7144" y="107156"/>
                </a:lnTo>
                <a:lnTo>
                  <a:pt x="7144" y="135731"/>
                </a:lnTo>
                <a:lnTo>
                  <a:pt x="14288" y="164306"/>
                </a:lnTo>
                <a:lnTo>
                  <a:pt x="14288" y="185738"/>
                </a:lnTo>
                <a:lnTo>
                  <a:pt x="14288" y="214313"/>
                </a:lnTo>
                <a:lnTo>
                  <a:pt x="21432" y="235744"/>
                </a:lnTo>
                <a:lnTo>
                  <a:pt x="21432" y="264319"/>
                </a:lnTo>
                <a:lnTo>
                  <a:pt x="21432" y="292894"/>
                </a:lnTo>
                <a:lnTo>
                  <a:pt x="21432" y="328613"/>
                </a:lnTo>
                <a:lnTo>
                  <a:pt x="21432" y="350044"/>
                </a:lnTo>
                <a:lnTo>
                  <a:pt x="21432" y="378619"/>
                </a:lnTo>
                <a:lnTo>
                  <a:pt x="21432" y="407194"/>
                </a:lnTo>
                <a:lnTo>
                  <a:pt x="21432" y="428625"/>
                </a:lnTo>
                <a:lnTo>
                  <a:pt x="21432" y="442913"/>
                </a:lnTo>
                <a:lnTo>
                  <a:pt x="21432" y="457200"/>
                </a:lnTo>
                <a:lnTo>
                  <a:pt x="21432" y="471488"/>
                </a:lnTo>
                <a:lnTo>
                  <a:pt x="21432" y="478631"/>
                </a:lnTo>
                <a:lnTo>
                  <a:pt x="21432" y="485775"/>
                </a:lnTo>
                <a:lnTo>
                  <a:pt x="21432" y="485775"/>
                </a:lnTo>
                <a:lnTo>
                  <a:pt x="21432" y="48577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4829175" y="2243138"/>
            <a:ext cx="107158" cy="235744"/>
          </a:xfrm>
          <a:custGeom>
            <a:avLst/>
            <a:gdLst/>
            <a:ahLst/>
            <a:cxnLst/>
            <a:rect l="0" t="0" r="0" b="0"/>
            <a:pathLst>
              <a:path w="107158" h="235744">
                <a:moveTo>
                  <a:pt x="0" y="71437"/>
                </a:moveTo>
                <a:lnTo>
                  <a:pt x="0" y="85725"/>
                </a:lnTo>
                <a:lnTo>
                  <a:pt x="0" y="100012"/>
                </a:lnTo>
                <a:lnTo>
                  <a:pt x="0" y="100012"/>
                </a:lnTo>
                <a:lnTo>
                  <a:pt x="0" y="128587"/>
                </a:lnTo>
                <a:lnTo>
                  <a:pt x="0" y="150018"/>
                </a:lnTo>
                <a:lnTo>
                  <a:pt x="0" y="171450"/>
                </a:lnTo>
                <a:lnTo>
                  <a:pt x="7144" y="192881"/>
                </a:lnTo>
                <a:lnTo>
                  <a:pt x="14288" y="214312"/>
                </a:lnTo>
                <a:lnTo>
                  <a:pt x="21432" y="221456"/>
                </a:lnTo>
                <a:lnTo>
                  <a:pt x="28575" y="235743"/>
                </a:lnTo>
                <a:lnTo>
                  <a:pt x="35719" y="235743"/>
                </a:lnTo>
                <a:lnTo>
                  <a:pt x="50007" y="235743"/>
                </a:lnTo>
                <a:lnTo>
                  <a:pt x="57151" y="235743"/>
                </a:lnTo>
                <a:lnTo>
                  <a:pt x="64295" y="235743"/>
                </a:lnTo>
                <a:lnTo>
                  <a:pt x="71438" y="228600"/>
                </a:lnTo>
                <a:lnTo>
                  <a:pt x="78582" y="221456"/>
                </a:lnTo>
                <a:lnTo>
                  <a:pt x="85726" y="207168"/>
                </a:lnTo>
                <a:lnTo>
                  <a:pt x="92870" y="192881"/>
                </a:lnTo>
                <a:lnTo>
                  <a:pt x="100013" y="178593"/>
                </a:lnTo>
                <a:lnTo>
                  <a:pt x="100013" y="157162"/>
                </a:lnTo>
                <a:lnTo>
                  <a:pt x="107157" y="135731"/>
                </a:lnTo>
                <a:lnTo>
                  <a:pt x="107157" y="114300"/>
                </a:lnTo>
                <a:lnTo>
                  <a:pt x="107157" y="92868"/>
                </a:lnTo>
                <a:lnTo>
                  <a:pt x="107157" y="71437"/>
                </a:lnTo>
                <a:lnTo>
                  <a:pt x="100013" y="57150"/>
                </a:lnTo>
                <a:lnTo>
                  <a:pt x="92870" y="35718"/>
                </a:lnTo>
                <a:lnTo>
                  <a:pt x="85726" y="21431"/>
                </a:lnTo>
                <a:lnTo>
                  <a:pt x="78582" y="14287"/>
                </a:lnTo>
                <a:lnTo>
                  <a:pt x="64295" y="0"/>
                </a:lnTo>
                <a:lnTo>
                  <a:pt x="57151" y="0"/>
                </a:lnTo>
                <a:lnTo>
                  <a:pt x="42863" y="0"/>
                </a:lnTo>
                <a:lnTo>
                  <a:pt x="28575" y="0"/>
                </a:lnTo>
                <a:lnTo>
                  <a:pt x="21432" y="7143"/>
                </a:lnTo>
                <a:lnTo>
                  <a:pt x="14288" y="21431"/>
                </a:lnTo>
                <a:lnTo>
                  <a:pt x="7144" y="35718"/>
                </a:lnTo>
                <a:lnTo>
                  <a:pt x="7144" y="57150"/>
                </a:lnTo>
                <a:lnTo>
                  <a:pt x="0" y="78581"/>
                </a:lnTo>
                <a:lnTo>
                  <a:pt x="0" y="92868"/>
                </a:lnTo>
                <a:lnTo>
                  <a:pt x="0" y="114300"/>
                </a:lnTo>
                <a:lnTo>
                  <a:pt x="7144" y="135731"/>
                </a:lnTo>
                <a:lnTo>
                  <a:pt x="14288" y="157162"/>
                </a:lnTo>
                <a:lnTo>
                  <a:pt x="21432" y="171450"/>
                </a:lnTo>
                <a:lnTo>
                  <a:pt x="21432" y="185737"/>
                </a:lnTo>
                <a:lnTo>
                  <a:pt x="21432" y="18573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5000626" y="2228850"/>
            <a:ext cx="114301" cy="250032"/>
          </a:xfrm>
          <a:custGeom>
            <a:avLst/>
            <a:gdLst/>
            <a:ahLst/>
            <a:cxnLst/>
            <a:rect l="0" t="0" r="0" b="0"/>
            <a:pathLst>
              <a:path w="114301" h="250032">
                <a:moveTo>
                  <a:pt x="0" y="50006"/>
                </a:moveTo>
                <a:lnTo>
                  <a:pt x="0" y="64294"/>
                </a:lnTo>
                <a:lnTo>
                  <a:pt x="0" y="78581"/>
                </a:lnTo>
                <a:lnTo>
                  <a:pt x="0" y="85725"/>
                </a:lnTo>
                <a:lnTo>
                  <a:pt x="0" y="114300"/>
                </a:lnTo>
                <a:lnTo>
                  <a:pt x="0" y="142875"/>
                </a:lnTo>
                <a:lnTo>
                  <a:pt x="0" y="171450"/>
                </a:lnTo>
                <a:lnTo>
                  <a:pt x="0" y="200025"/>
                </a:lnTo>
                <a:lnTo>
                  <a:pt x="7144" y="221456"/>
                </a:lnTo>
                <a:lnTo>
                  <a:pt x="7144" y="235744"/>
                </a:lnTo>
                <a:lnTo>
                  <a:pt x="7144" y="242888"/>
                </a:lnTo>
                <a:lnTo>
                  <a:pt x="7144" y="250031"/>
                </a:lnTo>
                <a:lnTo>
                  <a:pt x="7144" y="250031"/>
                </a:lnTo>
                <a:lnTo>
                  <a:pt x="7144" y="250031"/>
                </a:lnTo>
                <a:lnTo>
                  <a:pt x="7144" y="242888"/>
                </a:lnTo>
                <a:lnTo>
                  <a:pt x="7144" y="228600"/>
                </a:lnTo>
                <a:lnTo>
                  <a:pt x="7144" y="207169"/>
                </a:lnTo>
                <a:lnTo>
                  <a:pt x="7144" y="178594"/>
                </a:lnTo>
                <a:lnTo>
                  <a:pt x="7144" y="150019"/>
                </a:lnTo>
                <a:lnTo>
                  <a:pt x="7144" y="121444"/>
                </a:lnTo>
                <a:lnTo>
                  <a:pt x="14287" y="92869"/>
                </a:lnTo>
                <a:lnTo>
                  <a:pt x="14287" y="64294"/>
                </a:lnTo>
                <a:lnTo>
                  <a:pt x="28575" y="42863"/>
                </a:lnTo>
                <a:lnTo>
                  <a:pt x="28575" y="21431"/>
                </a:lnTo>
                <a:lnTo>
                  <a:pt x="35719" y="14288"/>
                </a:lnTo>
                <a:lnTo>
                  <a:pt x="42862" y="7144"/>
                </a:lnTo>
                <a:lnTo>
                  <a:pt x="50006" y="0"/>
                </a:lnTo>
                <a:lnTo>
                  <a:pt x="57150" y="7144"/>
                </a:lnTo>
                <a:lnTo>
                  <a:pt x="57150" y="14288"/>
                </a:lnTo>
                <a:lnTo>
                  <a:pt x="64294" y="28575"/>
                </a:lnTo>
                <a:lnTo>
                  <a:pt x="71437" y="50006"/>
                </a:lnTo>
                <a:lnTo>
                  <a:pt x="78581" y="71438"/>
                </a:lnTo>
                <a:lnTo>
                  <a:pt x="85725" y="100013"/>
                </a:lnTo>
                <a:lnTo>
                  <a:pt x="85725" y="128588"/>
                </a:lnTo>
                <a:lnTo>
                  <a:pt x="92869" y="157163"/>
                </a:lnTo>
                <a:lnTo>
                  <a:pt x="100012" y="185738"/>
                </a:lnTo>
                <a:lnTo>
                  <a:pt x="100012" y="207169"/>
                </a:lnTo>
                <a:lnTo>
                  <a:pt x="107156" y="228600"/>
                </a:lnTo>
                <a:lnTo>
                  <a:pt x="107156" y="235744"/>
                </a:lnTo>
                <a:lnTo>
                  <a:pt x="107156" y="242888"/>
                </a:lnTo>
                <a:lnTo>
                  <a:pt x="114300" y="242888"/>
                </a:lnTo>
                <a:lnTo>
                  <a:pt x="114300" y="250031"/>
                </a:lnTo>
                <a:lnTo>
                  <a:pt x="114300" y="25003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5186363" y="2286000"/>
            <a:ext cx="21433" cy="192882"/>
          </a:xfrm>
          <a:custGeom>
            <a:avLst/>
            <a:gdLst/>
            <a:ahLst/>
            <a:cxnLst/>
            <a:rect l="0" t="0" r="0" b="0"/>
            <a:pathLst>
              <a:path w="21433" h="192882">
                <a:moveTo>
                  <a:pt x="7144" y="0"/>
                </a:moveTo>
                <a:lnTo>
                  <a:pt x="7144" y="7144"/>
                </a:lnTo>
                <a:lnTo>
                  <a:pt x="7144" y="21431"/>
                </a:lnTo>
                <a:lnTo>
                  <a:pt x="7144" y="28575"/>
                </a:lnTo>
                <a:lnTo>
                  <a:pt x="7144" y="50006"/>
                </a:lnTo>
                <a:lnTo>
                  <a:pt x="0" y="78581"/>
                </a:lnTo>
                <a:lnTo>
                  <a:pt x="0" y="100013"/>
                </a:lnTo>
                <a:lnTo>
                  <a:pt x="7144" y="121444"/>
                </a:lnTo>
                <a:lnTo>
                  <a:pt x="7144" y="142875"/>
                </a:lnTo>
                <a:lnTo>
                  <a:pt x="7144" y="164306"/>
                </a:lnTo>
                <a:lnTo>
                  <a:pt x="14288" y="178594"/>
                </a:lnTo>
                <a:lnTo>
                  <a:pt x="14288" y="185738"/>
                </a:lnTo>
                <a:lnTo>
                  <a:pt x="14288" y="192881"/>
                </a:lnTo>
                <a:lnTo>
                  <a:pt x="21432" y="192881"/>
                </a:lnTo>
                <a:lnTo>
                  <a:pt x="21432" y="19288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5179220" y="2214563"/>
            <a:ext cx="7144" cy="1"/>
          </a:xfrm>
          <a:custGeom>
            <a:avLst/>
            <a:gdLst/>
            <a:ahLst/>
            <a:cxnLst/>
            <a:rect l="0" t="0" r="0" b="0"/>
            <a:pathLst>
              <a:path w="7144" h="1">
                <a:moveTo>
                  <a:pt x="7143" y="0"/>
                </a:moveTo>
                <a:lnTo>
                  <a:pt x="7143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7143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5286376" y="2235994"/>
            <a:ext cx="128588" cy="264320"/>
          </a:xfrm>
          <a:custGeom>
            <a:avLst/>
            <a:gdLst/>
            <a:ahLst/>
            <a:cxnLst/>
            <a:rect l="0" t="0" r="0" b="0"/>
            <a:pathLst>
              <a:path w="128588" h="264320">
                <a:moveTo>
                  <a:pt x="100012" y="0"/>
                </a:moveTo>
                <a:lnTo>
                  <a:pt x="100012" y="0"/>
                </a:lnTo>
                <a:lnTo>
                  <a:pt x="100012" y="0"/>
                </a:lnTo>
                <a:lnTo>
                  <a:pt x="100012" y="0"/>
                </a:lnTo>
                <a:lnTo>
                  <a:pt x="100012" y="0"/>
                </a:lnTo>
                <a:lnTo>
                  <a:pt x="100012" y="0"/>
                </a:lnTo>
                <a:lnTo>
                  <a:pt x="92869" y="0"/>
                </a:lnTo>
                <a:lnTo>
                  <a:pt x="92869" y="0"/>
                </a:lnTo>
                <a:lnTo>
                  <a:pt x="78581" y="0"/>
                </a:lnTo>
                <a:lnTo>
                  <a:pt x="71437" y="0"/>
                </a:lnTo>
                <a:lnTo>
                  <a:pt x="64294" y="7144"/>
                </a:lnTo>
                <a:lnTo>
                  <a:pt x="50006" y="14287"/>
                </a:lnTo>
                <a:lnTo>
                  <a:pt x="35719" y="35719"/>
                </a:lnTo>
                <a:lnTo>
                  <a:pt x="28575" y="57150"/>
                </a:lnTo>
                <a:lnTo>
                  <a:pt x="14287" y="85725"/>
                </a:lnTo>
                <a:lnTo>
                  <a:pt x="7144" y="114300"/>
                </a:lnTo>
                <a:lnTo>
                  <a:pt x="0" y="150019"/>
                </a:lnTo>
                <a:lnTo>
                  <a:pt x="0" y="178594"/>
                </a:lnTo>
                <a:lnTo>
                  <a:pt x="0" y="200025"/>
                </a:lnTo>
                <a:lnTo>
                  <a:pt x="7144" y="221456"/>
                </a:lnTo>
                <a:lnTo>
                  <a:pt x="14287" y="235744"/>
                </a:lnTo>
                <a:lnTo>
                  <a:pt x="35719" y="250031"/>
                </a:lnTo>
                <a:lnTo>
                  <a:pt x="50006" y="257175"/>
                </a:lnTo>
                <a:lnTo>
                  <a:pt x="64294" y="264319"/>
                </a:lnTo>
                <a:lnTo>
                  <a:pt x="85725" y="264319"/>
                </a:lnTo>
                <a:lnTo>
                  <a:pt x="107156" y="257175"/>
                </a:lnTo>
                <a:lnTo>
                  <a:pt x="114300" y="257175"/>
                </a:lnTo>
                <a:lnTo>
                  <a:pt x="128587" y="250031"/>
                </a:lnTo>
                <a:lnTo>
                  <a:pt x="128587" y="25003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5550695" y="1957388"/>
            <a:ext cx="314326" cy="464344"/>
          </a:xfrm>
          <a:custGeom>
            <a:avLst/>
            <a:gdLst/>
            <a:ahLst/>
            <a:cxnLst/>
            <a:rect l="0" t="0" r="0" b="0"/>
            <a:pathLst>
              <a:path w="314326" h="464344">
                <a:moveTo>
                  <a:pt x="157162" y="92868"/>
                </a:moveTo>
                <a:lnTo>
                  <a:pt x="157162" y="85725"/>
                </a:lnTo>
                <a:lnTo>
                  <a:pt x="164306" y="64293"/>
                </a:lnTo>
                <a:lnTo>
                  <a:pt x="164306" y="64293"/>
                </a:lnTo>
                <a:lnTo>
                  <a:pt x="171450" y="50006"/>
                </a:lnTo>
                <a:lnTo>
                  <a:pt x="171450" y="28575"/>
                </a:lnTo>
                <a:lnTo>
                  <a:pt x="178593" y="21431"/>
                </a:lnTo>
                <a:lnTo>
                  <a:pt x="171450" y="7143"/>
                </a:lnTo>
                <a:lnTo>
                  <a:pt x="171450" y="0"/>
                </a:lnTo>
                <a:lnTo>
                  <a:pt x="164306" y="0"/>
                </a:lnTo>
                <a:lnTo>
                  <a:pt x="150018" y="7143"/>
                </a:lnTo>
                <a:lnTo>
                  <a:pt x="135731" y="21431"/>
                </a:lnTo>
                <a:lnTo>
                  <a:pt x="121443" y="35718"/>
                </a:lnTo>
                <a:lnTo>
                  <a:pt x="100012" y="57150"/>
                </a:lnTo>
                <a:lnTo>
                  <a:pt x="85725" y="85725"/>
                </a:lnTo>
                <a:lnTo>
                  <a:pt x="64293" y="107156"/>
                </a:lnTo>
                <a:lnTo>
                  <a:pt x="50006" y="135731"/>
                </a:lnTo>
                <a:lnTo>
                  <a:pt x="28575" y="164306"/>
                </a:lnTo>
                <a:lnTo>
                  <a:pt x="21431" y="200025"/>
                </a:lnTo>
                <a:lnTo>
                  <a:pt x="14287" y="228600"/>
                </a:lnTo>
                <a:lnTo>
                  <a:pt x="7143" y="264318"/>
                </a:lnTo>
                <a:lnTo>
                  <a:pt x="0" y="300037"/>
                </a:lnTo>
                <a:lnTo>
                  <a:pt x="7143" y="335756"/>
                </a:lnTo>
                <a:lnTo>
                  <a:pt x="7143" y="371475"/>
                </a:lnTo>
                <a:lnTo>
                  <a:pt x="14287" y="400050"/>
                </a:lnTo>
                <a:lnTo>
                  <a:pt x="21431" y="428625"/>
                </a:lnTo>
                <a:lnTo>
                  <a:pt x="35718" y="442912"/>
                </a:lnTo>
                <a:lnTo>
                  <a:pt x="50006" y="457200"/>
                </a:lnTo>
                <a:lnTo>
                  <a:pt x="64293" y="464343"/>
                </a:lnTo>
                <a:lnTo>
                  <a:pt x="85725" y="464343"/>
                </a:lnTo>
                <a:lnTo>
                  <a:pt x="100012" y="457200"/>
                </a:lnTo>
                <a:lnTo>
                  <a:pt x="114300" y="450056"/>
                </a:lnTo>
                <a:lnTo>
                  <a:pt x="128587" y="435768"/>
                </a:lnTo>
                <a:lnTo>
                  <a:pt x="142875" y="421481"/>
                </a:lnTo>
                <a:lnTo>
                  <a:pt x="157162" y="400050"/>
                </a:lnTo>
                <a:lnTo>
                  <a:pt x="171450" y="385762"/>
                </a:lnTo>
                <a:lnTo>
                  <a:pt x="178593" y="371475"/>
                </a:lnTo>
                <a:lnTo>
                  <a:pt x="185737" y="357187"/>
                </a:lnTo>
                <a:lnTo>
                  <a:pt x="185737" y="350043"/>
                </a:lnTo>
                <a:lnTo>
                  <a:pt x="185737" y="350043"/>
                </a:lnTo>
                <a:lnTo>
                  <a:pt x="185737" y="357187"/>
                </a:lnTo>
                <a:lnTo>
                  <a:pt x="185737" y="364331"/>
                </a:lnTo>
                <a:lnTo>
                  <a:pt x="185737" y="378618"/>
                </a:lnTo>
                <a:lnTo>
                  <a:pt x="178593" y="400050"/>
                </a:lnTo>
                <a:lnTo>
                  <a:pt x="178593" y="414337"/>
                </a:lnTo>
                <a:lnTo>
                  <a:pt x="178593" y="435768"/>
                </a:lnTo>
                <a:lnTo>
                  <a:pt x="185737" y="450056"/>
                </a:lnTo>
                <a:lnTo>
                  <a:pt x="192881" y="457200"/>
                </a:lnTo>
                <a:lnTo>
                  <a:pt x="200025" y="457200"/>
                </a:lnTo>
                <a:lnTo>
                  <a:pt x="214312" y="457200"/>
                </a:lnTo>
                <a:lnTo>
                  <a:pt x="228600" y="457200"/>
                </a:lnTo>
                <a:lnTo>
                  <a:pt x="242887" y="442912"/>
                </a:lnTo>
                <a:lnTo>
                  <a:pt x="257175" y="428625"/>
                </a:lnTo>
                <a:lnTo>
                  <a:pt x="271462" y="407193"/>
                </a:lnTo>
                <a:lnTo>
                  <a:pt x="285750" y="392906"/>
                </a:lnTo>
                <a:lnTo>
                  <a:pt x="300037" y="371475"/>
                </a:lnTo>
                <a:lnTo>
                  <a:pt x="307181" y="342900"/>
                </a:lnTo>
                <a:lnTo>
                  <a:pt x="314325" y="321468"/>
                </a:lnTo>
                <a:lnTo>
                  <a:pt x="314325" y="292893"/>
                </a:lnTo>
                <a:lnTo>
                  <a:pt x="314325" y="271462"/>
                </a:lnTo>
                <a:lnTo>
                  <a:pt x="307181" y="257175"/>
                </a:lnTo>
                <a:lnTo>
                  <a:pt x="300037" y="242887"/>
                </a:lnTo>
                <a:lnTo>
                  <a:pt x="285750" y="235743"/>
                </a:lnTo>
                <a:lnTo>
                  <a:pt x="271462" y="235743"/>
                </a:lnTo>
                <a:lnTo>
                  <a:pt x="257175" y="235743"/>
                </a:lnTo>
                <a:lnTo>
                  <a:pt x="242887" y="242887"/>
                </a:lnTo>
                <a:lnTo>
                  <a:pt x="228600" y="257175"/>
                </a:lnTo>
                <a:lnTo>
                  <a:pt x="207168" y="278606"/>
                </a:lnTo>
                <a:lnTo>
                  <a:pt x="200025" y="307181"/>
                </a:lnTo>
                <a:lnTo>
                  <a:pt x="185737" y="335756"/>
                </a:lnTo>
                <a:lnTo>
                  <a:pt x="178593" y="364331"/>
                </a:lnTo>
                <a:lnTo>
                  <a:pt x="178593" y="392906"/>
                </a:lnTo>
                <a:lnTo>
                  <a:pt x="178593" y="414337"/>
                </a:lnTo>
                <a:lnTo>
                  <a:pt x="185737" y="428625"/>
                </a:lnTo>
                <a:lnTo>
                  <a:pt x="185737" y="442912"/>
                </a:lnTo>
                <a:lnTo>
                  <a:pt x="185737" y="44291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5922170" y="2214563"/>
            <a:ext cx="207169" cy="200026"/>
          </a:xfrm>
          <a:custGeom>
            <a:avLst/>
            <a:gdLst/>
            <a:ahLst/>
            <a:cxnLst/>
            <a:rect l="0" t="0" r="0" b="0"/>
            <a:pathLst>
              <a:path w="207169" h="200026">
                <a:moveTo>
                  <a:pt x="0" y="0"/>
                </a:moveTo>
                <a:lnTo>
                  <a:pt x="0" y="7143"/>
                </a:lnTo>
                <a:lnTo>
                  <a:pt x="0" y="21431"/>
                </a:lnTo>
                <a:lnTo>
                  <a:pt x="0" y="28575"/>
                </a:lnTo>
                <a:lnTo>
                  <a:pt x="0" y="57150"/>
                </a:lnTo>
                <a:lnTo>
                  <a:pt x="0" y="78581"/>
                </a:lnTo>
                <a:lnTo>
                  <a:pt x="0" y="107156"/>
                </a:lnTo>
                <a:lnTo>
                  <a:pt x="0" y="135731"/>
                </a:lnTo>
                <a:lnTo>
                  <a:pt x="7143" y="157162"/>
                </a:lnTo>
                <a:lnTo>
                  <a:pt x="7143" y="178593"/>
                </a:lnTo>
                <a:lnTo>
                  <a:pt x="7143" y="192881"/>
                </a:lnTo>
                <a:lnTo>
                  <a:pt x="7143" y="200025"/>
                </a:lnTo>
                <a:lnTo>
                  <a:pt x="14287" y="200025"/>
                </a:lnTo>
                <a:lnTo>
                  <a:pt x="14287" y="200025"/>
                </a:lnTo>
                <a:lnTo>
                  <a:pt x="21431" y="185737"/>
                </a:lnTo>
                <a:lnTo>
                  <a:pt x="21431" y="171450"/>
                </a:lnTo>
                <a:lnTo>
                  <a:pt x="28575" y="150018"/>
                </a:lnTo>
                <a:lnTo>
                  <a:pt x="35718" y="121443"/>
                </a:lnTo>
                <a:lnTo>
                  <a:pt x="42862" y="92868"/>
                </a:lnTo>
                <a:lnTo>
                  <a:pt x="50006" y="64293"/>
                </a:lnTo>
                <a:lnTo>
                  <a:pt x="57150" y="35718"/>
                </a:lnTo>
                <a:lnTo>
                  <a:pt x="64293" y="21431"/>
                </a:lnTo>
                <a:lnTo>
                  <a:pt x="71437" y="7143"/>
                </a:lnTo>
                <a:lnTo>
                  <a:pt x="78581" y="7143"/>
                </a:lnTo>
                <a:lnTo>
                  <a:pt x="78581" y="7143"/>
                </a:lnTo>
                <a:lnTo>
                  <a:pt x="85725" y="14287"/>
                </a:lnTo>
                <a:lnTo>
                  <a:pt x="92868" y="28575"/>
                </a:lnTo>
                <a:lnTo>
                  <a:pt x="100012" y="42862"/>
                </a:lnTo>
                <a:lnTo>
                  <a:pt x="107156" y="64293"/>
                </a:lnTo>
                <a:lnTo>
                  <a:pt x="114300" y="85725"/>
                </a:lnTo>
                <a:lnTo>
                  <a:pt x="121443" y="114300"/>
                </a:lnTo>
                <a:lnTo>
                  <a:pt x="121443" y="142875"/>
                </a:lnTo>
                <a:lnTo>
                  <a:pt x="121443" y="164306"/>
                </a:lnTo>
                <a:lnTo>
                  <a:pt x="121443" y="178593"/>
                </a:lnTo>
                <a:lnTo>
                  <a:pt x="121443" y="192881"/>
                </a:lnTo>
                <a:lnTo>
                  <a:pt x="121443" y="192881"/>
                </a:lnTo>
                <a:lnTo>
                  <a:pt x="121443" y="192881"/>
                </a:lnTo>
                <a:lnTo>
                  <a:pt x="121443" y="185737"/>
                </a:lnTo>
                <a:lnTo>
                  <a:pt x="121443" y="178593"/>
                </a:lnTo>
                <a:lnTo>
                  <a:pt x="128587" y="157162"/>
                </a:lnTo>
                <a:lnTo>
                  <a:pt x="135731" y="135731"/>
                </a:lnTo>
                <a:lnTo>
                  <a:pt x="135731" y="107156"/>
                </a:lnTo>
                <a:lnTo>
                  <a:pt x="142875" y="78581"/>
                </a:lnTo>
                <a:lnTo>
                  <a:pt x="150018" y="57150"/>
                </a:lnTo>
                <a:lnTo>
                  <a:pt x="157162" y="35718"/>
                </a:lnTo>
                <a:lnTo>
                  <a:pt x="171450" y="14287"/>
                </a:lnTo>
                <a:lnTo>
                  <a:pt x="178593" y="7143"/>
                </a:lnTo>
                <a:lnTo>
                  <a:pt x="178593" y="0"/>
                </a:lnTo>
                <a:lnTo>
                  <a:pt x="185737" y="0"/>
                </a:lnTo>
                <a:lnTo>
                  <a:pt x="185737" y="0"/>
                </a:lnTo>
                <a:lnTo>
                  <a:pt x="192881" y="7143"/>
                </a:lnTo>
                <a:lnTo>
                  <a:pt x="200025" y="21431"/>
                </a:lnTo>
                <a:lnTo>
                  <a:pt x="200025" y="42862"/>
                </a:lnTo>
                <a:lnTo>
                  <a:pt x="207168" y="71437"/>
                </a:lnTo>
                <a:lnTo>
                  <a:pt x="207168" y="92868"/>
                </a:lnTo>
                <a:lnTo>
                  <a:pt x="207168" y="121443"/>
                </a:lnTo>
                <a:lnTo>
                  <a:pt x="207168" y="150018"/>
                </a:lnTo>
                <a:lnTo>
                  <a:pt x="207168" y="164306"/>
                </a:lnTo>
                <a:lnTo>
                  <a:pt x="207168" y="178593"/>
                </a:lnTo>
                <a:lnTo>
                  <a:pt x="207168" y="185737"/>
                </a:lnTo>
                <a:lnTo>
                  <a:pt x="207168" y="18573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6215063" y="2193131"/>
            <a:ext cx="28576" cy="442914"/>
          </a:xfrm>
          <a:custGeom>
            <a:avLst/>
            <a:gdLst/>
            <a:ahLst/>
            <a:cxnLst/>
            <a:rect l="0" t="0" r="0" b="0"/>
            <a:pathLst>
              <a:path w="28576" h="442914">
                <a:moveTo>
                  <a:pt x="0" y="0"/>
                </a:moveTo>
                <a:lnTo>
                  <a:pt x="0" y="7144"/>
                </a:lnTo>
                <a:lnTo>
                  <a:pt x="0" y="7144"/>
                </a:lnTo>
                <a:lnTo>
                  <a:pt x="0" y="14288"/>
                </a:lnTo>
                <a:lnTo>
                  <a:pt x="7144" y="28575"/>
                </a:lnTo>
                <a:lnTo>
                  <a:pt x="7144" y="57150"/>
                </a:lnTo>
                <a:lnTo>
                  <a:pt x="7144" y="85725"/>
                </a:lnTo>
                <a:lnTo>
                  <a:pt x="14288" y="121444"/>
                </a:lnTo>
                <a:lnTo>
                  <a:pt x="14288" y="157163"/>
                </a:lnTo>
                <a:lnTo>
                  <a:pt x="21432" y="192882"/>
                </a:lnTo>
                <a:lnTo>
                  <a:pt x="21432" y="235744"/>
                </a:lnTo>
                <a:lnTo>
                  <a:pt x="28575" y="271463"/>
                </a:lnTo>
                <a:lnTo>
                  <a:pt x="28575" y="307182"/>
                </a:lnTo>
                <a:lnTo>
                  <a:pt x="28575" y="335757"/>
                </a:lnTo>
                <a:lnTo>
                  <a:pt x="21432" y="364332"/>
                </a:lnTo>
                <a:lnTo>
                  <a:pt x="21432" y="392907"/>
                </a:lnTo>
                <a:lnTo>
                  <a:pt x="21432" y="414338"/>
                </a:lnTo>
                <a:lnTo>
                  <a:pt x="14288" y="428625"/>
                </a:lnTo>
                <a:lnTo>
                  <a:pt x="14288" y="435769"/>
                </a:lnTo>
                <a:lnTo>
                  <a:pt x="14288" y="442913"/>
                </a:lnTo>
                <a:lnTo>
                  <a:pt x="14288" y="44291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6265070" y="2243138"/>
            <a:ext cx="100013" cy="178594"/>
          </a:xfrm>
          <a:custGeom>
            <a:avLst/>
            <a:gdLst/>
            <a:ahLst/>
            <a:cxnLst/>
            <a:rect l="0" t="0" r="0" b="0"/>
            <a:pathLst>
              <a:path w="100013" h="178594">
                <a:moveTo>
                  <a:pt x="0" y="7143"/>
                </a:moveTo>
                <a:lnTo>
                  <a:pt x="7143" y="7143"/>
                </a:lnTo>
                <a:lnTo>
                  <a:pt x="21431" y="0"/>
                </a:lnTo>
                <a:lnTo>
                  <a:pt x="21431" y="0"/>
                </a:lnTo>
                <a:lnTo>
                  <a:pt x="35718" y="0"/>
                </a:lnTo>
                <a:lnTo>
                  <a:pt x="57150" y="7143"/>
                </a:lnTo>
                <a:lnTo>
                  <a:pt x="64293" y="14287"/>
                </a:lnTo>
                <a:lnTo>
                  <a:pt x="78581" y="28575"/>
                </a:lnTo>
                <a:lnTo>
                  <a:pt x="92868" y="35718"/>
                </a:lnTo>
                <a:lnTo>
                  <a:pt x="92868" y="57150"/>
                </a:lnTo>
                <a:lnTo>
                  <a:pt x="100012" y="71437"/>
                </a:lnTo>
                <a:lnTo>
                  <a:pt x="100012" y="92868"/>
                </a:lnTo>
                <a:lnTo>
                  <a:pt x="92868" y="114300"/>
                </a:lnTo>
                <a:lnTo>
                  <a:pt x="85725" y="135731"/>
                </a:lnTo>
                <a:lnTo>
                  <a:pt x="78581" y="150018"/>
                </a:lnTo>
                <a:lnTo>
                  <a:pt x="64293" y="164306"/>
                </a:lnTo>
                <a:lnTo>
                  <a:pt x="50006" y="171450"/>
                </a:lnTo>
                <a:lnTo>
                  <a:pt x="42862" y="171450"/>
                </a:lnTo>
                <a:lnTo>
                  <a:pt x="28575" y="178593"/>
                </a:lnTo>
                <a:lnTo>
                  <a:pt x="21431" y="178593"/>
                </a:lnTo>
                <a:lnTo>
                  <a:pt x="14287" y="171450"/>
                </a:lnTo>
                <a:lnTo>
                  <a:pt x="14287" y="1714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6415088" y="2228850"/>
            <a:ext cx="450058" cy="192882"/>
          </a:xfrm>
          <a:custGeom>
            <a:avLst/>
            <a:gdLst/>
            <a:ahLst/>
            <a:cxnLst/>
            <a:rect l="0" t="0" r="0" b="0"/>
            <a:pathLst>
              <a:path w="450058" h="192882">
                <a:moveTo>
                  <a:pt x="7144" y="57150"/>
                </a:moveTo>
                <a:lnTo>
                  <a:pt x="7144" y="71438"/>
                </a:lnTo>
                <a:lnTo>
                  <a:pt x="7144" y="85725"/>
                </a:lnTo>
                <a:lnTo>
                  <a:pt x="7144" y="92869"/>
                </a:lnTo>
                <a:lnTo>
                  <a:pt x="0" y="114300"/>
                </a:lnTo>
                <a:lnTo>
                  <a:pt x="0" y="135731"/>
                </a:lnTo>
                <a:lnTo>
                  <a:pt x="0" y="157163"/>
                </a:lnTo>
                <a:lnTo>
                  <a:pt x="0" y="171450"/>
                </a:lnTo>
                <a:lnTo>
                  <a:pt x="7144" y="185738"/>
                </a:lnTo>
                <a:lnTo>
                  <a:pt x="14288" y="192881"/>
                </a:lnTo>
                <a:lnTo>
                  <a:pt x="21432" y="192881"/>
                </a:lnTo>
                <a:lnTo>
                  <a:pt x="28575" y="192881"/>
                </a:lnTo>
                <a:lnTo>
                  <a:pt x="35719" y="192881"/>
                </a:lnTo>
                <a:lnTo>
                  <a:pt x="50007" y="185738"/>
                </a:lnTo>
                <a:lnTo>
                  <a:pt x="57150" y="171450"/>
                </a:lnTo>
                <a:lnTo>
                  <a:pt x="71438" y="157163"/>
                </a:lnTo>
                <a:lnTo>
                  <a:pt x="85725" y="135731"/>
                </a:lnTo>
                <a:lnTo>
                  <a:pt x="92869" y="114300"/>
                </a:lnTo>
                <a:lnTo>
                  <a:pt x="100013" y="92869"/>
                </a:lnTo>
                <a:lnTo>
                  <a:pt x="107157" y="71438"/>
                </a:lnTo>
                <a:lnTo>
                  <a:pt x="107157" y="50006"/>
                </a:lnTo>
                <a:lnTo>
                  <a:pt x="100013" y="28575"/>
                </a:lnTo>
                <a:lnTo>
                  <a:pt x="92869" y="14288"/>
                </a:lnTo>
                <a:lnTo>
                  <a:pt x="85725" y="0"/>
                </a:lnTo>
                <a:lnTo>
                  <a:pt x="78582" y="0"/>
                </a:lnTo>
                <a:lnTo>
                  <a:pt x="64294" y="0"/>
                </a:lnTo>
                <a:lnTo>
                  <a:pt x="50007" y="0"/>
                </a:lnTo>
                <a:lnTo>
                  <a:pt x="42863" y="14288"/>
                </a:lnTo>
                <a:lnTo>
                  <a:pt x="28575" y="28575"/>
                </a:lnTo>
                <a:lnTo>
                  <a:pt x="21432" y="50006"/>
                </a:lnTo>
                <a:lnTo>
                  <a:pt x="14288" y="71438"/>
                </a:lnTo>
                <a:lnTo>
                  <a:pt x="14288" y="100013"/>
                </a:lnTo>
                <a:lnTo>
                  <a:pt x="14288" y="121444"/>
                </a:lnTo>
                <a:lnTo>
                  <a:pt x="14288" y="142875"/>
                </a:lnTo>
                <a:lnTo>
                  <a:pt x="21432" y="157163"/>
                </a:lnTo>
                <a:lnTo>
                  <a:pt x="28575" y="171450"/>
                </a:lnTo>
                <a:lnTo>
                  <a:pt x="35719" y="178594"/>
                </a:lnTo>
                <a:lnTo>
                  <a:pt x="50007" y="178594"/>
                </a:lnTo>
                <a:lnTo>
                  <a:pt x="64294" y="178594"/>
                </a:lnTo>
                <a:lnTo>
                  <a:pt x="78582" y="171450"/>
                </a:lnTo>
                <a:lnTo>
                  <a:pt x="85725" y="157163"/>
                </a:lnTo>
                <a:lnTo>
                  <a:pt x="107157" y="142875"/>
                </a:lnTo>
                <a:lnTo>
                  <a:pt x="121444" y="128588"/>
                </a:lnTo>
                <a:lnTo>
                  <a:pt x="128588" y="107156"/>
                </a:lnTo>
                <a:lnTo>
                  <a:pt x="135732" y="85725"/>
                </a:lnTo>
                <a:lnTo>
                  <a:pt x="150019" y="64294"/>
                </a:lnTo>
                <a:lnTo>
                  <a:pt x="157163" y="42863"/>
                </a:lnTo>
                <a:lnTo>
                  <a:pt x="157163" y="28575"/>
                </a:lnTo>
                <a:lnTo>
                  <a:pt x="164307" y="21431"/>
                </a:lnTo>
                <a:lnTo>
                  <a:pt x="164307" y="21431"/>
                </a:lnTo>
                <a:lnTo>
                  <a:pt x="164307" y="21431"/>
                </a:lnTo>
                <a:lnTo>
                  <a:pt x="164307" y="28575"/>
                </a:lnTo>
                <a:lnTo>
                  <a:pt x="164307" y="42863"/>
                </a:lnTo>
                <a:lnTo>
                  <a:pt x="157163" y="57150"/>
                </a:lnTo>
                <a:lnTo>
                  <a:pt x="157163" y="85725"/>
                </a:lnTo>
                <a:lnTo>
                  <a:pt x="157163" y="107156"/>
                </a:lnTo>
                <a:lnTo>
                  <a:pt x="157163" y="128588"/>
                </a:lnTo>
                <a:lnTo>
                  <a:pt x="157163" y="150019"/>
                </a:lnTo>
                <a:lnTo>
                  <a:pt x="164307" y="164306"/>
                </a:lnTo>
                <a:lnTo>
                  <a:pt x="171450" y="178594"/>
                </a:lnTo>
                <a:lnTo>
                  <a:pt x="178594" y="185738"/>
                </a:lnTo>
                <a:lnTo>
                  <a:pt x="185738" y="185738"/>
                </a:lnTo>
                <a:lnTo>
                  <a:pt x="192882" y="185738"/>
                </a:lnTo>
                <a:lnTo>
                  <a:pt x="200025" y="178594"/>
                </a:lnTo>
                <a:lnTo>
                  <a:pt x="207169" y="171450"/>
                </a:lnTo>
                <a:lnTo>
                  <a:pt x="221457" y="157163"/>
                </a:lnTo>
                <a:lnTo>
                  <a:pt x="228600" y="142875"/>
                </a:lnTo>
                <a:lnTo>
                  <a:pt x="235744" y="121444"/>
                </a:lnTo>
                <a:lnTo>
                  <a:pt x="242888" y="100013"/>
                </a:lnTo>
                <a:lnTo>
                  <a:pt x="250032" y="71438"/>
                </a:lnTo>
                <a:lnTo>
                  <a:pt x="257175" y="50006"/>
                </a:lnTo>
                <a:lnTo>
                  <a:pt x="264319" y="28575"/>
                </a:lnTo>
                <a:lnTo>
                  <a:pt x="264319" y="14288"/>
                </a:lnTo>
                <a:lnTo>
                  <a:pt x="264319" y="7144"/>
                </a:lnTo>
                <a:lnTo>
                  <a:pt x="264319" y="0"/>
                </a:lnTo>
                <a:lnTo>
                  <a:pt x="264319" y="0"/>
                </a:lnTo>
                <a:lnTo>
                  <a:pt x="264319" y="7144"/>
                </a:lnTo>
                <a:lnTo>
                  <a:pt x="264319" y="14288"/>
                </a:lnTo>
                <a:lnTo>
                  <a:pt x="264319" y="35719"/>
                </a:lnTo>
                <a:lnTo>
                  <a:pt x="264319" y="57150"/>
                </a:lnTo>
                <a:lnTo>
                  <a:pt x="264319" y="85725"/>
                </a:lnTo>
                <a:lnTo>
                  <a:pt x="264319" y="107156"/>
                </a:lnTo>
                <a:lnTo>
                  <a:pt x="264319" y="128588"/>
                </a:lnTo>
                <a:lnTo>
                  <a:pt x="264319" y="150019"/>
                </a:lnTo>
                <a:lnTo>
                  <a:pt x="271463" y="164306"/>
                </a:lnTo>
                <a:lnTo>
                  <a:pt x="278607" y="171450"/>
                </a:lnTo>
                <a:lnTo>
                  <a:pt x="285750" y="178594"/>
                </a:lnTo>
                <a:lnTo>
                  <a:pt x="292894" y="178594"/>
                </a:lnTo>
                <a:lnTo>
                  <a:pt x="292894" y="178594"/>
                </a:lnTo>
                <a:lnTo>
                  <a:pt x="300038" y="171450"/>
                </a:lnTo>
                <a:lnTo>
                  <a:pt x="307182" y="164306"/>
                </a:lnTo>
                <a:lnTo>
                  <a:pt x="314325" y="150019"/>
                </a:lnTo>
                <a:lnTo>
                  <a:pt x="321469" y="135731"/>
                </a:lnTo>
                <a:lnTo>
                  <a:pt x="328613" y="114300"/>
                </a:lnTo>
                <a:lnTo>
                  <a:pt x="335757" y="92869"/>
                </a:lnTo>
                <a:lnTo>
                  <a:pt x="342900" y="71438"/>
                </a:lnTo>
                <a:lnTo>
                  <a:pt x="350044" y="50006"/>
                </a:lnTo>
                <a:lnTo>
                  <a:pt x="357188" y="35719"/>
                </a:lnTo>
                <a:lnTo>
                  <a:pt x="364332" y="28575"/>
                </a:lnTo>
                <a:lnTo>
                  <a:pt x="371475" y="28575"/>
                </a:lnTo>
                <a:lnTo>
                  <a:pt x="371475" y="28575"/>
                </a:lnTo>
                <a:lnTo>
                  <a:pt x="371475" y="35719"/>
                </a:lnTo>
                <a:lnTo>
                  <a:pt x="371475" y="50006"/>
                </a:lnTo>
                <a:lnTo>
                  <a:pt x="371475" y="64294"/>
                </a:lnTo>
                <a:lnTo>
                  <a:pt x="378619" y="85725"/>
                </a:lnTo>
                <a:lnTo>
                  <a:pt x="378619" y="114300"/>
                </a:lnTo>
                <a:lnTo>
                  <a:pt x="378619" y="135731"/>
                </a:lnTo>
                <a:lnTo>
                  <a:pt x="371475" y="157163"/>
                </a:lnTo>
                <a:lnTo>
                  <a:pt x="371475" y="164306"/>
                </a:lnTo>
                <a:lnTo>
                  <a:pt x="371475" y="171450"/>
                </a:lnTo>
                <a:lnTo>
                  <a:pt x="371475" y="178594"/>
                </a:lnTo>
                <a:lnTo>
                  <a:pt x="371475" y="178594"/>
                </a:lnTo>
                <a:lnTo>
                  <a:pt x="371475" y="171450"/>
                </a:lnTo>
                <a:lnTo>
                  <a:pt x="371475" y="164306"/>
                </a:lnTo>
                <a:lnTo>
                  <a:pt x="371475" y="157163"/>
                </a:lnTo>
                <a:lnTo>
                  <a:pt x="378619" y="135731"/>
                </a:lnTo>
                <a:lnTo>
                  <a:pt x="385763" y="114300"/>
                </a:lnTo>
                <a:lnTo>
                  <a:pt x="400050" y="85725"/>
                </a:lnTo>
                <a:lnTo>
                  <a:pt x="407194" y="64294"/>
                </a:lnTo>
                <a:lnTo>
                  <a:pt x="414338" y="50006"/>
                </a:lnTo>
                <a:lnTo>
                  <a:pt x="428625" y="42863"/>
                </a:lnTo>
                <a:lnTo>
                  <a:pt x="428625" y="35719"/>
                </a:lnTo>
                <a:lnTo>
                  <a:pt x="435769" y="35719"/>
                </a:lnTo>
                <a:lnTo>
                  <a:pt x="435769" y="42863"/>
                </a:lnTo>
                <a:lnTo>
                  <a:pt x="435769" y="50006"/>
                </a:lnTo>
                <a:lnTo>
                  <a:pt x="442913" y="64294"/>
                </a:lnTo>
                <a:lnTo>
                  <a:pt x="442913" y="78581"/>
                </a:lnTo>
                <a:lnTo>
                  <a:pt x="442913" y="92869"/>
                </a:lnTo>
                <a:lnTo>
                  <a:pt x="450057" y="107156"/>
                </a:lnTo>
                <a:lnTo>
                  <a:pt x="450057" y="128588"/>
                </a:lnTo>
                <a:lnTo>
                  <a:pt x="450057" y="142875"/>
                </a:lnTo>
                <a:lnTo>
                  <a:pt x="450057" y="157163"/>
                </a:lnTo>
                <a:lnTo>
                  <a:pt x="450057" y="164306"/>
                </a:lnTo>
                <a:lnTo>
                  <a:pt x="450057" y="16430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6915151" y="2085975"/>
            <a:ext cx="192882" cy="378620"/>
          </a:xfrm>
          <a:custGeom>
            <a:avLst/>
            <a:gdLst/>
            <a:ahLst/>
            <a:cxnLst/>
            <a:rect l="0" t="0" r="0" b="0"/>
            <a:pathLst>
              <a:path w="192882" h="378620">
                <a:moveTo>
                  <a:pt x="64294" y="150019"/>
                </a:moveTo>
                <a:lnTo>
                  <a:pt x="64294" y="142875"/>
                </a:lnTo>
                <a:lnTo>
                  <a:pt x="64294" y="142875"/>
                </a:lnTo>
                <a:lnTo>
                  <a:pt x="57150" y="142875"/>
                </a:lnTo>
                <a:lnTo>
                  <a:pt x="57150" y="142875"/>
                </a:lnTo>
                <a:lnTo>
                  <a:pt x="50006" y="142875"/>
                </a:lnTo>
                <a:lnTo>
                  <a:pt x="50006" y="157163"/>
                </a:lnTo>
                <a:lnTo>
                  <a:pt x="42862" y="164306"/>
                </a:lnTo>
                <a:lnTo>
                  <a:pt x="28575" y="185738"/>
                </a:lnTo>
                <a:lnTo>
                  <a:pt x="21431" y="200025"/>
                </a:lnTo>
                <a:lnTo>
                  <a:pt x="14287" y="221456"/>
                </a:lnTo>
                <a:lnTo>
                  <a:pt x="7144" y="250031"/>
                </a:lnTo>
                <a:lnTo>
                  <a:pt x="0" y="271463"/>
                </a:lnTo>
                <a:lnTo>
                  <a:pt x="0" y="292894"/>
                </a:lnTo>
                <a:lnTo>
                  <a:pt x="0" y="314325"/>
                </a:lnTo>
                <a:lnTo>
                  <a:pt x="7144" y="328613"/>
                </a:lnTo>
                <a:lnTo>
                  <a:pt x="7144" y="335756"/>
                </a:lnTo>
                <a:lnTo>
                  <a:pt x="21431" y="342900"/>
                </a:lnTo>
                <a:lnTo>
                  <a:pt x="28575" y="350044"/>
                </a:lnTo>
                <a:lnTo>
                  <a:pt x="42862" y="350044"/>
                </a:lnTo>
                <a:lnTo>
                  <a:pt x="50006" y="342900"/>
                </a:lnTo>
                <a:lnTo>
                  <a:pt x="64294" y="335756"/>
                </a:lnTo>
                <a:lnTo>
                  <a:pt x="71437" y="321469"/>
                </a:lnTo>
                <a:lnTo>
                  <a:pt x="85725" y="307181"/>
                </a:lnTo>
                <a:lnTo>
                  <a:pt x="92869" y="278606"/>
                </a:lnTo>
                <a:lnTo>
                  <a:pt x="107156" y="257175"/>
                </a:lnTo>
                <a:lnTo>
                  <a:pt x="121444" y="221456"/>
                </a:lnTo>
                <a:lnTo>
                  <a:pt x="128587" y="192881"/>
                </a:lnTo>
                <a:lnTo>
                  <a:pt x="135731" y="157163"/>
                </a:lnTo>
                <a:lnTo>
                  <a:pt x="135731" y="128588"/>
                </a:lnTo>
                <a:lnTo>
                  <a:pt x="142875" y="92869"/>
                </a:lnTo>
                <a:lnTo>
                  <a:pt x="142875" y="64294"/>
                </a:lnTo>
                <a:lnTo>
                  <a:pt x="150019" y="35719"/>
                </a:lnTo>
                <a:lnTo>
                  <a:pt x="150019" y="21431"/>
                </a:lnTo>
                <a:lnTo>
                  <a:pt x="142875" y="7144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7144"/>
                </a:lnTo>
                <a:lnTo>
                  <a:pt x="135731" y="14288"/>
                </a:lnTo>
                <a:lnTo>
                  <a:pt x="135731" y="35719"/>
                </a:lnTo>
                <a:lnTo>
                  <a:pt x="135731" y="57150"/>
                </a:lnTo>
                <a:lnTo>
                  <a:pt x="128587" y="78581"/>
                </a:lnTo>
                <a:lnTo>
                  <a:pt x="128587" y="107156"/>
                </a:lnTo>
                <a:lnTo>
                  <a:pt x="128587" y="135731"/>
                </a:lnTo>
                <a:lnTo>
                  <a:pt x="135731" y="164306"/>
                </a:lnTo>
                <a:lnTo>
                  <a:pt x="135731" y="192881"/>
                </a:lnTo>
                <a:lnTo>
                  <a:pt x="142875" y="214313"/>
                </a:lnTo>
                <a:lnTo>
                  <a:pt x="150019" y="242888"/>
                </a:lnTo>
                <a:lnTo>
                  <a:pt x="157162" y="271463"/>
                </a:lnTo>
                <a:lnTo>
                  <a:pt x="157162" y="292894"/>
                </a:lnTo>
                <a:lnTo>
                  <a:pt x="164306" y="314325"/>
                </a:lnTo>
                <a:lnTo>
                  <a:pt x="178594" y="335756"/>
                </a:lnTo>
                <a:lnTo>
                  <a:pt x="185737" y="357188"/>
                </a:lnTo>
                <a:lnTo>
                  <a:pt x="185737" y="371475"/>
                </a:lnTo>
                <a:lnTo>
                  <a:pt x="192881" y="378619"/>
                </a:lnTo>
                <a:lnTo>
                  <a:pt x="192881" y="37861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5422107" y="2714625"/>
            <a:ext cx="185739" cy="578645"/>
          </a:xfrm>
          <a:custGeom>
            <a:avLst/>
            <a:gdLst/>
            <a:ahLst/>
            <a:cxnLst/>
            <a:rect l="0" t="0" r="0" b="0"/>
            <a:pathLst>
              <a:path w="185739" h="578645">
                <a:moveTo>
                  <a:pt x="21431" y="578644"/>
                </a:moveTo>
                <a:lnTo>
                  <a:pt x="21431" y="578644"/>
                </a:lnTo>
                <a:lnTo>
                  <a:pt x="21431" y="578644"/>
                </a:lnTo>
                <a:lnTo>
                  <a:pt x="21431" y="578644"/>
                </a:lnTo>
                <a:lnTo>
                  <a:pt x="21431" y="571500"/>
                </a:lnTo>
                <a:lnTo>
                  <a:pt x="21431" y="564356"/>
                </a:lnTo>
                <a:lnTo>
                  <a:pt x="21431" y="550069"/>
                </a:lnTo>
                <a:lnTo>
                  <a:pt x="21431" y="535781"/>
                </a:lnTo>
                <a:lnTo>
                  <a:pt x="21431" y="514350"/>
                </a:lnTo>
                <a:lnTo>
                  <a:pt x="21431" y="492919"/>
                </a:lnTo>
                <a:lnTo>
                  <a:pt x="21431" y="464344"/>
                </a:lnTo>
                <a:lnTo>
                  <a:pt x="14288" y="442913"/>
                </a:lnTo>
                <a:lnTo>
                  <a:pt x="14288" y="414338"/>
                </a:lnTo>
                <a:lnTo>
                  <a:pt x="7144" y="385763"/>
                </a:lnTo>
                <a:lnTo>
                  <a:pt x="7144" y="357188"/>
                </a:lnTo>
                <a:lnTo>
                  <a:pt x="7144" y="328613"/>
                </a:lnTo>
                <a:lnTo>
                  <a:pt x="0" y="300038"/>
                </a:lnTo>
                <a:lnTo>
                  <a:pt x="0" y="264319"/>
                </a:lnTo>
                <a:lnTo>
                  <a:pt x="7144" y="235744"/>
                </a:lnTo>
                <a:lnTo>
                  <a:pt x="7144" y="207169"/>
                </a:lnTo>
                <a:lnTo>
                  <a:pt x="7144" y="178594"/>
                </a:lnTo>
                <a:lnTo>
                  <a:pt x="14288" y="150019"/>
                </a:lnTo>
                <a:lnTo>
                  <a:pt x="14288" y="128588"/>
                </a:lnTo>
                <a:lnTo>
                  <a:pt x="21431" y="107156"/>
                </a:lnTo>
                <a:lnTo>
                  <a:pt x="21431" y="92869"/>
                </a:lnTo>
                <a:lnTo>
                  <a:pt x="21431" y="78581"/>
                </a:lnTo>
                <a:lnTo>
                  <a:pt x="28575" y="71438"/>
                </a:lnTo>
                <a:lnTo>
                  <a:pt x="28575" y="64294"/>
                </a:lnTo>
                <a:lnTo>
                  <a:pt x="28575" y="64294"/>
                </a:lnTo>
                <a:lnTo>
                  <a:pt x="28575" y="64294"/>
                </a:lnTo>
                <a:lnTo>
                  <a:pt x="35719" y="64294"/>
                </a:lnTo>
                <a:lnTo>
                  <a:pt x="35719" y="71438"/>
                </a:lnTo>
                <a:lnTo>
                  <a:pt x="35719" y="78581"/>
                </a:lnTo>
                <a:lnTo>
                  <a:pt x="42863" y="85725"/>
                </a:lnTo>
                <a:lnTo>
                  <a:pt x="50006" y="100013"/>
                </a:lnTo>
                <a:lnTo>
                  <a:pt x="50006" y="121444"/>
                </a:lnTo>
                <a:lnTo>
                  <a:pt x="64294" y="142875"/>
                </a:lnTo>
                <a:lnTo>
                  <a:pt x="71438" y="164306"/>
                </a:lnTo>
                <a:lnTo>
                  <a:pt x="78581" y="192881"/>
                </a:lnTo>
                <a:lnTo>
                  <a:pt x="78581" y="228600"/>
                </a:lnTo>
                <a:lnTo>
                  <a:pt x="85725" y="264319"/>
                </a:lnTo>
                <a:lnTo>
                  <a:pt x="92869" y="300038"/>
                </a:lnTo>
                <a:lnTo>
                  <a:pt x="100013" y="335756"/>
                </a:lnTo>
                <a:lnTo>
                  <a:pt x="107156" y="371475"/>
                </a:lnTo>
                <a:lnTo>
                  <a:pt x="114300" y="400050"/>
                </a:lnTo>
                <a:lnTo>
                  <a:pt x="121444" y="428625"/>
                </a:lnTo>
                <a:lnTo>
                  <a:pt x="128588" y="457200"/>
                </a:lnTo>
                <a:lnTo>
                  <a:pt x="142875" y="478631"/>
                </a:lnTo>
                <a:lnTo>
                  <a:pt x="150019" y="492919"/>
                </a:lnTo>
                <a:lnTo>
                  <a:pt x="157163" y="507206"/>
                </a:lnTo>
                <a:lnTo>
                  <a:pt x="164306" y="521494"/>
                </a:lnTo>
                <a:lnTo>
                  <a:pt x="171450" y="528638"/>
                </a:lnTo>
                <a:lnTo>
                  <a:pt x="171450" y="528638"/>
                </a:lnTo>
                <a:lnTo>
                  <a:pt x="178594" y="528638"/>
                </a:lnTo>
                <a:lnTo>
                  <a:pt x="178594" y="528638"/>
                </a:lnTo>
                <a:lnTo>
                  <a:pt x="185738" y="528638"/>
                </a:lnTo>
                <a:lnTo>
                  <a:pt x="185738" y="521494"/>
                </a:lnTo>
                <a:lnTo>
                  <a:pt x="178594" y="507206"/>
                </a:lnTo>
                <a:lnTo>
                  <a:pt x="178594" y="492919"/>
                </a:lnTo>
                <a:lnTo>
                  <a:pt x="171450" y="464344"/>
                </a:lnTo>
                <a:lnTo>
                  <a:pt x="171450" y="435769"/>
                </a:lnTo>
                <a:lnTo>
                  <a:pt x="164306" y="407194"/>
                </a:lnTo>
                <a:lnTo>
                  <a:pt x="164306" y="378619"/>
                </a:lnTo>
                <a:lnTo>
                  <a:pt x="164306" y="342900"/>
                </a:lnTo>
                <a:lnTo>
                  <a:pt x="164306" y="314325"/>
                </a:lnTo>
                <a:lnTo>
                  <a:pt x="164306" y="285750"/>
                </a:lnTo>
                <a:lnTo>
                  <a:pt x="157163" y="257175"/>
                </a:lnTo>
                <a:lnTo>
                  <a:pt x="157163" y="228600"/>
                </a:lnTo>
                <a:lnTo>
                  <a:pt x="157163" y="200025"/>
                </a:lnTo>
                <a:lnTo>
                  <a:pt x="157163" y="164306"/>
                </a:lnTo>
                <a:lnTo>
                  <a:pt x="157163" y="135731"/>
                </a:lnTo>
                <a:lnTo>
                  <a:pt x="164306" y="107156"/>
                </a:lnTo>
                <a:lnTo>
                  <a:pt x="164306" y="78581"/>
                </a:lnTo>
                <a:lnTo>
                  <a:pt x="164306" y="50006"/>
                </a:lnTo>
                <a:lnTo>
                  <a:pt x="171450" y="28575"/>
                </a:lnTo>
                <a:lnTo>
                  <a:pt x="171450" y="14288"/>
                </a:lnTo>
                <a:lnTo>
                  <a:pt x="171450" y="7144"/>
                </a:lnTo>
                <a:lnTo>
                  <a:pt x="171450" y="0"/>
                </a:lnTo>
                <a:lnTo>
                  <a:pt x="171450" y="0"/>
                </a:lnTo>
                <a:lnTo>
                  <a:pt x="171450" y="0"/>
                </a:lnTo>
                <a:lnTo>
                  <a:pt x="171450" y="7144"/>
                </a:lnTo>
                <a:lnTo>
                  <a:pt x="171450" y="7144"/>
                </a:lnTo>
                <a:lnTo>
                  <a:pt x="171450" y="714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5700713" y="2921794"/>
            <a:ext cx="228601" cy="264320"/>
          </a:xfrm>
          <a:custGeom>
            <a:avLst/>
            <a:gdLst/>
            <a:ahLst/>
            <a:cxnLst/>
            <a:rect l="0" t="0" r="0" b="0"/>
            <a:pathLst>
              <a:path w="228601" h="264320">
                <a:moveTo>
                  <a:pt x="92869" y="0"/>
                </a:moveTo>
                <a:lnTo>
                  <a:pt x="92869" y="0"/>
                </a:lnTo>
                <a:lnTo>
                  <a:pt x="85725" y="0"/>
                </a:lnTo>
                <a:lnTo>
                  <a:pt x="85725" y="0"/>
                </a:lnTo>
                <a:lnTo>
                  <a:pt x="78582" y="7144"/>
                </a:lnTo>
                <a:lnTo>
                  <a:pt x="64294" y="21431"/>
                </a:lnTo>
                <a:lnTo>
                  <a:pt x="57150" y="35719"/>
                </a:lnTo>
                <a:lnTo>
                  <a:pt x="50007" y="57150"/>
                </a:lnTo>
                <a:lnTo>
                  <a:pt x="35719" y="78581"/>
                </a:lnTo>
                <a:lnTo>
                  <a:pt x="28575" y="107156"/>
                </a:lnTo>
                <a:lnTo>
                  <a:pt x="21432" y="135731"/>
                </a:lnTo>
                <a:lnTo>
                  <a:pt x="14288" y="164306"/>
                </a:lnTo>
                <a:lnTo>
                  <a:pt x="7144" y="185737"/>
                </a:lnTo>
                <a:lnTo>
                  <a:pt x="7144" y="207169"/>
                </a:lnTo>
                <a:lnTo>
                  <a:pt x="0" y="228600"/>
                </a:lnTo>
                <a:lnTo>
                  <a:pt x="0" y="242887"/>
                </a:lnTo>
                <a:lnTo>
                  <a:pt x="7144" y="257175"/>
                </a:lnTo>
                <a:lnTo>
                  <a:pt x="7144" y="264319"/>
                </a:lnTo>
                <a:lnTo>
                  <a:pt x="14288" y="264319"/>
                </a:lnTo>
                <a:lnTo>
                  <a:pt x="28575" y="264319"/>
                </a:lnTo>
                <a:lnTo>
                  <a:pt x="35719" y="264319"/>
                </a:lnTo>
                <a:lnTo>
                  <a:pt x="42863" y="257175"/>
                </a:lnTo>
                <a:lnTo>
                  <a:pt x="50007" y="250031"/>
                </a:lnTo>
                <a:lnTo>
                  <a:pt x="64294" y="228600"/>
                </a:lnTo>
                <a:lnTo>
                  <a:pt x="71438" y="214312"/>
                </a:lnTo>
                <a:lnTo>
                  <a:pt x="85725" y="192881"/>
                </a:lnTo>
                <a:lnTo>
                  <a:pt x="85725" y="171450"/>
                </a:lnTo>
                <a:lnTo>
                  <a:pt x="92869" y="150019"/>
                </a:lnTo>
                <a:lnTo>
                  <a:pt x="100013" y="128587"/>
                </a:lnTo>
                <a:lnTo>
                  <a:pt x="100013" y="107156"/>
                </a:lnTo>
                <a:lnTo>
                  <a:pt x="107157" y="85725"/>
                </a:lnTo>
                <a:lnTo>
                  <a:pt x="107157" y="64294"/>
                </a:lnTo>
                <a:lnTo>
                  <a:pt x="107157" y="50006"/>
                </a:lnTo>
                <a:lnTo>
                  <a:pt x="107157" y="35719"/>
                </a:lnTo>
                <a:lnTo>
                  <a:pt x="107157" y="28575"/>
                </a:lnTo>
                <a:lnTo>
                  <a:pt x="107157" y="28575"/>
                </a:lnTo>
                <a:lnTo>
                  <a:pt x="107157" y="35719"/>
                </a:lnTo>
                <a:lnTo>
                  <a:pt x="107157" y="42862"/>
                </a:lnTo>
                <a:lnTo>
                  <a:pt x="107157" y="57150"/>
                </a:lnTo>
                <a:lnTo>
                  <a:pt x="107157" y="78581"/>
                </a:lnTo>
                <a:lnTo>
                  <a:pt x="107157" y="100012"/>
                </a:lnTo>
                <a:lnTo>
                  <a:pt x="114300" y="121444"/>
                </a:lnTo>
                <a:lnTo>
                  <a:pt x="121444" y="142875"/>
                </a:lnTo>
                <a:lnTo>
                  <a:pt x="128588" y="164306"/>
                </a:lnTo>
                <a:lnTo>
                  <a:pt x="135732" y="185737"/>
                </a:lnTo>
                <a:lnTo>
                  <a:pt x="150019" y="200025"/>
                </a:lnTo>
                <a:lnTo>
                  <a:pt x="157163" y="214312"/>
                </a:lnTo>
                <a:lnTo>
                  <a:pt x="171450" y="221456"/>
                </a:lnTo>
                <a:lnTo>
                  <a:pt x="185738" y="221456"/>
                </a:lnTo>
                <a:lnTo>
                  <a:pt x="192882" y="221456"/>
                </a:lnTo>
                <a:lnTo>
                  <a:pt x="207169" y="214312"/>
                </a:lnTo>
                <a:lnTo>
                  <a:pt x="214313" y="207169"/>
                </a:lnTo>
                <a:lnTo>
                  <a:pt x="228600" y="200025"/>
                </a:lnTo>
                <a:lnTo>
                  <a:pt x="228600" y="192881"/>
                </a:lnTo>
                <a:lnTo>
                  <a:pt x="228600" y="19288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5957888" y="2707481"/>
            <a:ext cx="492920" cy="457201"/>
          </a:xfrm>
          <a:custGeom>
            <a:avLst/>
            <a:gdLst/>
            <a:ahLst/>
            <a:cxnLst/>
            <a:rect l="0" t="0" r="0" b="0"/>
            <a:pathLst>
              <a:path w="492920" h="457201">
                <a:moveTo>
                  <a:pt x="114300" y="121444"/>
                </a:moveTo>
                <a:lnTo>
                  <a:pt x="114300" y="121444"/>
                </a:lnTo>
                <a:lnTo>
                  <a:pt x="114300" y="121444"/>
                </a:lnTo>
                <a:lnTo>
                  <a:pt x="114300" y="121444"/>
                </a:lnTo>
                <a:lnTo>
                  <a:pt x="114300" y="121444"/>
                </a:lnTo>
                <a:lnTo>
                  <a:pt x="114300" y="121444"/>
                </a:lnTo>
                <a:lnTo>
                  <a:pt x="114300" y="121444"/>
                </a:lnTo>
                <a:lnTo>
                  <a:pt x="121444" y="121444"/>
                </a:lnTo>
                <a:lnTo>
                  <a:pt x="121444" y="114300"/>
                </a:lnTo>
                <a:lnTo>
                  <a:pt x="121444" y="107157"/>
                </a:lnTo>
                <a:lnTo>
                  <a:pt x="121444" y="100013"/>
                </a:lnTo>
                <a:lnTo>
                  <a:pt x="121444" y="85725"/>
                </a:lnTo>
                <a:lnTo>
                  <a:pt x="121444" y="71438"/>
                </a:lnTo>
                <a:lnTo>
                  <a:pt x="114300" y="57150"/>
                </a:lnTo>
                <a:lnTo>
                  <a:pt x="114300" y="42863"/>
                </a:lnTo>
                <a:lnTo>
                  <a:pt x="107157" y="28575"/>
                </a:lnTo>
                <a:lnTo>
                  <a:pt x="107157" y="21432"/>
                </a:lnTo>
                <a:lnTo>
                  <a:pt x="100013" y="7144"/>
                </a:lnTo>
                <a:lnTo>
                  <a:pt x="85725" y="7144"/>
                </a:lnTo>
                <a:lnTo>
                  <a:pt x="78582" y="0"/>
                </a:lnTo>
                <a:lnTo>
                  <a:pt x="64294" y="0"/>
                </a:lnTo>
                <a:lnTo>
                  <a:pt x="57150" y="7144"/>
                </a:lnTo>
                <a:lnTo>
                  <a:pt x="42863" y="14288"/>
                </a:lnTo>
                <a:lnTo>
                  <a:pt x="35719" y="35719"/>
                </a:lnTo>
                <a:lnTo>
                  <a:pt x="21432" y="50007"/>
                </a:lnTo>
                <a:lnTo>
                  <a:pt x="14288" y="78582"/>
                </a:lnTo>
                <a:lnTo>
                  <a:pt x="7144" y="100013"/>
                </a:lnTo>
                <a:lnTo>
                  <a:pt x="7144" y="128588"/>
                </a:lnTo>
                <a:lnTo>
                  <a:pt x="0" y="157163"/>
                </a:lnTo>
                <a:lnTo>
                  <a:pt x="0" y="185738"/>
                </a:lnTo>
                <a:lnTo>
                  <a:pt x="7144" y="221457"/>
                </a:lnTo>
                <a:lnTo>
                  <a:pt x="7144" y="250032"/>
                </a:lnTo>
                <a:lnTo>
                  <a:pt x="7144" y="285750"/>
                </a:lnTo>
                <a:lnTo>
                  <a:pt x="14288" y="314325"/>
                </a:lnTo>
                <a:lnTo>
                  <a:pt x="21432" y="342900"/>
                </a:lnTo>
                <a:lnTo>
                  <a:pt x="35719" y="371475"/>
                </a:lnTo>
                <a:lnTo>
                  <a:pt x="50007" y="392907"/>
                </a:lnTo>
                <a:lnTo>
                  <a:pt x="64294" y="414338"/>
                </a:lnTo>
                <a:lnTo>
                  <a:pt x="78582" y="435769"/>
                </a:lnTo>
                <a:lnTo>
                  <a:pt x="92869" y="450057"/>
                </a:lnTo>
                <a:lnTo>
                  <a:pt x="114300" y="457200"/>
                </a:lnTo>
                <a:lnTo>
                  <a:pt x="128588" y="457200"/>
                </a:lnTo>
                <a:lnTo>
                  <a:pt x="150019" y="457200"/>
                </a:lnTo>
                <a:lnTo>
                  <a:pt x="157163" y="450057"/>
                </a:lnTo>
                <a:lnTo>
                  <a:pt x="171450" y="442913"/>
                </a:lnTo>
                <a:lnTo>
                  <a:pt x="185738" y="421482"/>
                </a:lnTo>
                <a:lnTo>
                  <a:pt x="200025" y="407194"/>
                </a:lnTo>
                <a:lnTo>
                  <a:pt x="214313" y="378619"/>
                </a:lnTo>
                <a:lnTo>
                  <a:pt x="221457" y="357188"/>
                </a:lnTo>
                <a:lnTo>
                  <a:pt x="242888" y="328613"/>
                </a:lnTo>
                <a:lnTo>
                  <a:pt x="250032" y="292894"/>
                </a:lnTo>
                <a:lnTo>
                  <a:pt x="264319" y="264319"/>
                </a:lnTo>
                <a:lnTo>
                  <a:pt x="278607" y="221457"/>
                </a:lnTo>
                <a:lnTo>
                  <a:pt x="285750" y="185738"/>
                </a:lnTo>
                <a:lnTo>
                  <a:pt x="292894" y="150019"/>
                </a:lnTo>
                <a:lnTo>
                  <a:pt x="300038" y="114300"/>
                </a:lnTo>
                <a:lnTo>
                  <a:pt x="307182" y="85725"/>
                </a:lnTo>
                <a:lnTo>
                  <a:pt x="307182" y="64294"/>
                </a:lnTo>
                <a:lnTo>
                  <a:pt x="300038" y="50007"/>
                </a:lnTo>
                <a:lnTo>
                  <a:pt x="300038" y="35719"/>
                </a:lnTo>
                <a:lnTo>
                  <a:pt x="292894" y="35719"/>
                </a:lnTo>
                <a:lnTo>
                  <a:pt x="285750" y="28575"/>
                </a:lnTo>
                <a:lnTo>
                  <a:pt x="285750" y="35719"/>
                </a:lnTo>
                <a:lnTo>
                  <a:pt x="278607" y="42863"/>
                </a:lnTo>
                <a:lnTo>
                  <a:pt x="271463" y="50007"/>
                </a:lnTo>
                <a:lnTo>
                  <a:pt x="264319" y="64294"/>
                </a:lnTo>
                <a:lnTo>
                  <a:pt x="257175" y="85725"/>
                </a:lnTo>
                <a:lnTo>
                  <a:pt x="250032" y="114300"/>
                </a:lnTo>
                <a:lnTo>
                  <a:pt x="242888" y="142875"/>
                </a:lnTo>
                <a:lnTo>
                  <a:pt x="235744" y="171450"/>
                </a:lnTo>
                <a:lnTo>
                  <a:pt x="235744" y="207169"/>
                </a:lnTo>
                <a:lnTo>
                  <a:pt x="228600" y="235744"/>
                </a:lnTo>
                <a:lnTo>
                  <a:pt x="228600" y="271463"/>
                </a:lnTo>
                <a:lnTo>
                  <a:pt x="235744" y="300038"/>
                </a:lnTo>
                <a:lnTo>
                  <a:pt x="242888" y="328613"/>
                </a:lnTo>
                <a:lnTo>
                  <a:pt x="250032" y="357188"/>
                </a:lnTo>
                <a:lnTo>
                  <a:pt x="257175" y="378619"/>
                </a:lnTo>
                <a:lnTo>
                  <a:pt x="264319" y="400050"/>
                </a:lnTo>
                <a:lnTo>
                  <a:pt x="278607" y="421482"/>
                </a:lnTo>
                <a:lnTo>
                  <a:pt x="300038" y="435769"/>
                </a:lnTo>
                <a:lnTo>
                  <a:pt x="314325" y="442913"/>
                </a:lnTo>
                <a:lnTo>
                  <a:pt x="335757" y="450057"/>
                </a:lnTo>
                <a:lnTo>
                  <a:pt x="357188" y="450057"/>
                </a:lnTo>
                <a:lnTo>
                  <a:pt x="378619" y="450057"/>
                </a:lnTo>
                <a:lnTo>
                  <a:pt x="400050" y="442913"/>
                </a:lnTo>
                <a:lnTo>
                  <a:pt x="428625" y="428625"/>
                </a:lnTo>
                <a:lnTo>
                  <a:pt x="442913" y="414338"/>
                </a:lnTo>
                <a:lnTo>
                  <a:pt x="464344" y="400050"/>
                </a:lnTo>
                <a:lnTo>
                  <a:pt x="478632" y="392907"/>
                </a:lnTo>
                <a:lnTo>
                  <a:pt x="492919" y="385763"/>
                </a:lnTo>
                <a:lnTo>
                  <a:pt x="492919" y="38576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5236370" y="4007644"/>
            <a:ext cx="35719" cy="928688"/>
          </a:xfrm>
          <a:custGeom>
            <a:avLst/>
            <a:gdLst/>
            <a:ahLst/>
            <a:cxnLst/>
            <a:rect l="0" t="0" r="0" b="0"/>
            <a:pathLst>
              <a:path w="35719" h="928688">
                <a:moveTo>
                  <a:pt x="21431" y="0"/>
                </a:moveTo>
                <a:lnTo>
                  <a:pt x="28575" y="7144"/>
                </a:lnTo>
                <a:lnTo>
                  <a:pt x="28575" y="28575"/>
                </a:lnTo>
                <a:lnTo>
                  <a:pt x="28575" y="35719"/>
                </a:lnTo>
                <a:lnTo>
                  <a:pt x="35718" y="71437"/>
                </a:lnTo>
                <a:lnTo>
                  <a:pt x="35718" y="107156"/>
                </a:lnTo>
                <a:lnTo>
                  <a:pt x="28575" y="142875"/>
                </a:lnTo>
                <a:lnTo>
                  <a:pt x="28575" y="185738"/>
                </a:lnTo>
                <a:lnTo>
                  <a:pt x="28575" y="228600"/>
                </a:lnTo>
                <a:lnTo>
                  <a:pt x="28575" y="271463"/>
                </a:lnTo>
                <a:lnTo>
                  <a:pt x="28575" y="314325"/>
                </a:lnTo>
                <a:lnTo>
                  <a:pt x="28575" y="357188"/>
                </a:lnTo>
                <a:lnTo>
                  <a:pt x="28575" y="407194"/>
                </a:lnTo>
                <a:lnTo>
                  <a:pt x="28575" y="450056"/>
                </a:lnTo>
                <a:lnTo>
                  <a:pt x="28575" y="500063"/>
                </a:lnTo>
                <a:lnTo>
                  <a:pt x="28575" y="542925"/>
                </a:lnTo>
                <a:lnTo>
                  <a:pt x="28575" y="585788"/>
                </a:lnTo>
                <a:lnTo>
                  <a:pt x="28575" y="628650"/>
                </a:lnTo>
                <a:lnTo>
                  <a:pt x="21431" y="664369"/>
                </a:lnTo>
                <a:lnTo>
                  <a:pt x="21431" y="707231"/>
                </a:lnTo>
                <a:lnTo>
                  <a:pt x="21431" y="742950"/>
                </a:lnTo>
                <a:lnTo>
                  <a:pt x="14287" y="778669"/>
                </a:lnTo>
                <a:lnTo>
                  <a:pt x="14287" y="814388"/>
                </a:lnTo>
                <a:lnTo>
                  <a:pt x="14287" y="842963"/>
                </a:lnTo>
                <a:lnTo>
                  <a:pt x="7143" y="871537"/>
                </a:lnTo>
                <a:lnTo>
                  <a:pt x="7143" y="892969"/>
                </a:lnTo>
                <a:lnTo>
                  <a:pt x="7143" y="907256"/>
                </a:lnTo>
                <a:lnTo>
                  <a:pt x="0" y="928687"/>
                </a:lnTo>
                <a:lnTo>
                  <a:pt x="0" y="928687"/>
                </a:lnTo>
                <a:lnTo>
                  <a:pt x="0" y="92868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5286376" y="3929063"/>
            <a:ext cx="1000126" cy="1057276"/>
          </a:xfrm>
          <a:custGeom>
            <a:avLst/>
            <a:gdLst/>
            <a:ahLst/>
            <a:cxnLst/>
            <a:rect l="0" t="0" r="0" b="0"/>
            <a:pathLst>
              <a:path w="1000126" h="1057276">
                <a:moveTo>
                  <a:pt x="0" y="0"/>
                </a:moveTo>
                <a:lnTo>
                  <a:pt x="7144" y="0"/>
                </a:lnTo>
                <a:lnTo>
                  <a:pt x="14287" y="0"/>
                </a:lnTo>
                <a:lnTo>
                  <a:pt x="21431" y="0"/>
                </a:lnTo>
                <a:lnTo>
                  <a:pt x="35719" y="7143"/>
                </a:lnTo>
                <a:lnTo>
                  <a:pt x="50006" y="7143"/>
                </a:lnTo>
                <a:lnTo>
                  <a:pt x="64294" y="14287"/>
                </a:lnTo>
                <a:lnTo>
                  <a:pt x="85725" y="14287"/>
                </a:lnTo>
                <a:lnTo>
                  <a:pt x="107156" y="14287"/>
                </a:lnTo>
                <a:lnTo>
                  <a:pt x="135731" y="21431"/>
                </a:lnTo>
                <a:lnTo>
                  <a:pt x="164306" y="21431"/>
                </a:lnTo>
                <a:lnTo>
                  <a:pt x="185737" y="21431"/>
                </a:lnTo>
                <a:lnTo>
                  <a:pt x="221456" y="21431"/>
                </a:lnTo>
                <a:lnTo>
                  <a:pt x="250031" y="21431"/>
                </a:lnTo>
                <a:lnTo>
                  <a:pt x="285750" y="28575"/>
                </a:lnTo>
                <a:lnTo>
                  <a:pt x="321469" y="28575"/>
                </a:lnTo>
                <a:lnTo>
                  <a:pt x="350044" y="35718"/>
                </a:lnTo>
                <a:lnTo>
                  <a:pt x="385762" y="35718"/>
                </a:lnTo>
                <a:lnTo>
                  <a:pt x="421481" y="42862"/>
                </a:lnTo>
                <a:lnTo>
                  <a:pt x="457200" y="42862"/>
                </a:lnTo>
                <a:lnTo>
                  <a:pt x="492919" y="50006"/>
                </a:lnTo>
                <a:lnTo>
                  <a:pt x="528637" y="50006"/>
                </a:lnTo>
                <a:lnTo>
                  <a:pt x="557212" y="57150"/>
                </a:lnTo>
                <a:lnTo>
                  <a:pt x="592931" y="57150"/>
                </a:lnTo>
                <a:lnTo>
                  <a:pt x="621506" y="57150"/>
                </a:lnTo>
                <a:lnTo>
                  <a:pt x="657225" y="57150"/>
                </a:lnTo>
                <a:lnTo>
                  <a:pt x="685800" y="64293"/>
                </a:lnTo>
                <a:lnTo>
                  <a:pt x="714375" y="64293"/>
                </a:lnTo>
                <a:lnTo>
                  <a:pt x="742950" y="64293"/>
                </a:lnTo>
                <a:lnTo>
                  <a:pt x="764381" y="64293"/>
                </a:lnTo>
                <a:lnTo>
                  <a:pt x="785812" y="57150"/>
                </a:lnTo>
                <a:lnTo>
                  <a:pt x="807244" y="57150"/>
                </a:lnTo>
                <a:lnTo>
                  <a:pt x="828675" y="57150"/>
                </a:lnTo>
                <a:lnTo>
                  <a:pt x="850106" y="57150"/>
                </a:lnTo>
                <a:lnTo>
                  <a:pt x="871537" y="50006"/>
                </a:lnTo>
                <a:lnTo>
                  <a:pt x="885825" y="50006"/>
                </a:lnTo>
                <a:lnTo>
                  <a:pt x="900112" y="50006"/>
                </a:lnTo>
                <a:lnTo>
                  <a:pt x="921544" y="42862"/>
                </a:lnTo>
                <a:lnTo>
                  <a:pt x="935831" y="42862"/>
                </a:lnTo>
                <a:lnTo>
                  <a:pt x="942975" y="42862"/>
                </a:lnTo>
                <a:lnTo>
                  <a:pt x="957262" y="42862"/>
                </a:lnTo>
                <a:lnTo>
                  <a:pt x="964406" y="50006"/>
                </a:lnTo>
                <a:lnTo>
                  <a:pt x="971550" y="57150"/>
                </a:lnTo>
                <a:lnTo>
                  <a:pt x="978694" y="57150"/>
                </a:lnTo>
                <a:lnTo>
                  <a:pt x="978694" y="64293"/>
                </a:lnTo>
                <a:lnTo>
                  <a:pt x="985837" y="78581"/>
                </a:lnTo>
                <a:lnTo>
                  <a:pt x="992981" y="85725"/>
                </a:lnTo>
                <a:lnTo>
                  <a:pt x="1000125" y="100012"/>
                </a:lnTo>
                <a:lnTo>
                  <a:pt x="1000125" y="114300"/>
                </a:lnTo>
                <a:lnTo>
                  <a:pt x="1000125" y="128587"/>
                </a:lnTo>
                <a:lnTo>
                  <a:pt x="1000125" y="142875"/>
                </a:lnTo>
                <a:lnTo>
                  <a:pt x="1000125" y="164306"/>
                </a:lnTo>
                <a:lnTo>
                  <a:pt x="1000125" y="185737"/>
                </a:lnTo>
                <a:lnTo>
                  <a:pt x="1000125" y="207168"/>
                </a:lnTo>
                <a:lnTo>
                  <a:pt x="1000125" y="235744"/>
                </a:lnTo>
                <a:lnTo>
                  <a:pt x="1000125" y="264319"/>
                </a:lnTo>
                <a:lnTo>
                  <a:pt x="1000125" y="300037"/>
                </a:lnTo>
                <a:lnTo>
                  <a:pt x="992981" y="328612"/>
                </a:lnTo>
                <a:lnTo>
                  <a:pt x="992981" y="357187"/>
                </a:lnTo>
                <a:lnTo>
                  <a:pt x="985837" y="392906"/>
                </a:lnTo>
                <a:lnTo>
                  <a:pt x="985837" y="428625"/>
                </a:lnTo>
                <a:lnTo>
                  <a:pt x="978694" y="464344"/>
                </a:lnTo>
                <a:lnTo>
                  <a:pt x="978694" y="500062"/>
                </a:lnTo>
                <a:lnTo>
                  <a:pt x="978694" y="535781"/>
                </a:lnTo>
                <a:lnTo>
                  <a:pt x="971550" y="571500"/>
                </a:lnTo>
                <a:lnTo>
                  <a:pt x="971550" y="607219"/>
                </a:lnTo>
                <a:lnTo>
                  <a:pt x="971550" y="642937"/>
                </a:lnTo>
                <a:lnTo>
                  <a:pt x="971550" y="678656"/>
                </a:lnTo>
                <a:lnTo>
                  <a:pt x="971550" y="714375"/>
                </a:lnTo>
                <a:lnTo>
                  <a:pt x="971550" y="750094"/>
                </a:lnTo>
                <a:lnTo>
                  <a:pt x="971550" y="778669"/>
                </a:lnTo>
                <a:lnTo>
                  <a:pt x="971550" y="814387"/>
                </a:lnTo>
                <a:lnTo>
                  <a:pt x="978694" y="835819"/>
                </a:lnTo>
                <a:lnTo>
                  <a:pt x="978694" y="864394"/>
                </a:lnTo>
                <a:lnTo>
                  <a:pt x="978694" y="885825"/>
                </a:lnTo>
                <a:lnTo>
                  <a:pt x="978694" y="914400"/>
                </a:lnTo>
                <a:lnTo>
                  <a:pt x="978694" y="928687"/>
                </a:lnTo>
                <a:lnTo>
                  <a:pt x="978694" y="950118"/>
                </a:lnTo>
                <a:lnTo>
                  <a:pt x="978694" y="971550"/>
                </a:lnTo>
                <a:lnTo>
                  <a:pt x="971550" y="985837"/>
                </a:lnTo>
                <a:lnTo>
                  <a:pt x="971550" y="1000125"/>
                </a:lnTo>
                <a:lnTo>
                  <a:pt x="964406" y="1014412"/>
                </a:lnTo>
                <a:lnTo>
                  <a:pt x="964406" y="1028700"/>
                </a:lnTo>
                <a:lnTo>
                  <a:pt x="957262" y="1035843"/>
                </a:lnTo>
                <a:lnTo>
                  <a:pt x="950119" y="1042987"/>
                </a:lnTo>
                <a:lnTo>
                  <a:pt x="942975" y="1050131"/>
                </a:lnTo>
                <a:lnTo>
                  <a:pt x="935831" y="1057275"/>
                </a:lnTo>
                <a:lnTo>
                  <a:pt x="935831" y="105727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5243513" y="4972050"/>
            <a:ext cx="935833" cy="50007"/>
          </a:xfrm>
          <a:custGeom>
            <a:avLst/>
            <a:gdLst/>
            <a:ahLst/>
            <a:cxnLst/>
            <a:rect l="0" t="0" r="0" b="0"/>
            <a:pathLst>
              <a:path w="935833" h="50007">
                <a:moveTo>
                  <a:pt x="0" y="0"/>
                </a:moveTo>
                <a:lnTo>
                  <a:pt x="7144" y="0"/>
                </a:lnTo>
                <a:lnTo>
                  <a:pt x="21432" y="7144"/>
                </a:lnTo>
                <a:lnTo>
                  <a:pt x="28575" y="7144"/>
                </a:lnTo>
                <a:lnTo>
                  <a:pt x="42863" y="7144"/>
                </a:lnTo>
                <a:lnTo>
                  <a:pt x="64294" y="14288"/>
                </a:lnTo>
                <a:lnTo>
                  <a:pt x="85725" y="14288"/>
                </a:lnTo>
                <a:lnTo>
                  <a:pt x="107157" y="21431"/>
                </a:lnTo>
                <a:lnTo>
                  <a:pt x="135732" y="21431"/>
                </a:lnTo>
                <a:lnTo>
                  <a:pt x="164307" y="28575"/>
                </a:lnTo>
                <a:lnTo>
                  <a:pt x="192882" y="28575"/>
                </a:lnTo>
                <a:lnTo>
                  <a:pt x="221457" y="28575"/>
                </a:lnTo>
                <a:lnTo>
                  <a:pt x="257175" y="28575"/>
                </a:lnTo>
                <a:lnTo>
                  <a:pt x="292894" y="35719"/>
                </a:lnTo>
                <a:lnTo>
                  <a:pt x="328613" y="35719"/>
                </a:lnTo>
                <a:lnTo>
                  <a:pt x="371475" y="35719"/>
                </a:lnTo>
                <a:lnTo>
                  <a:pt x="407194" y="35719"/>
                </a:lnTo>
                <a:lnTo>
                  <a:pt x="442913" y="35719"/>
                </a:lnTo>
                <a:lnTo>
                  <a:pt x="485775" y="35719"/>
                </a:lnTo>
                <a:lnTo>
                  <a:pt x="521494" y="35719"/>
                </a:lnTo>
                <a:lnTo>
                  <a:pt x="564357" y="42863"/>
                </a:lnTo>
                <a:lnTo>
                  <a:pt x="600075" y="42863"/>
                </a:lnTo>
                <a:lnTo>
                  <a:pt x="642938" y="42863"/>
                </a:lnTo>
                <a:lnTo>
                  <a:pt x="678657" y="50006"/>
                </a:lnTo>
                <a:lnTo>
                  <a:pt x="714375" y="50006"/>
                </a:lnTo>
                <a:lnTo>
                  <a:pt x="742950" y="50006"/>
                </a:lnTo>
                <a:lnTo>
                  <a:pt x="771525" y="42863"/>
                </a:lnTo>
                <a:lnTo>
                  <a:pt x="800100" y="42863"/>
                </a:lnTo>
                <a:lnTo>
                  <a:pt x="828675" y="35719"/>
                </a:lnTo>
                <a:lnTo>
                  <a:pt x="857250" y="28575"/>
                </a:lnTo>
                <a:lnTo>
                  <a:pt x="878682" y="28575"/>
                </a:lnTo>
                <a:lnTo>
                  <a:pt x="900113" y="21431"/>
                </a:lnTo>
                <a:lnTo>
                  <a:pt x="921544" y="21431"/>
                </a:lnTo>
                <a:lnTo>
                  <a:pt x="935832" y="21431"/>
                </a:lnTo>
                <a:lnTo>
                  <a:pt x="935832" y="21431"/>
                </a:lnTo>
                <a:lnTo>
                  <a:pt x="935832" y="2143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5314951" y="3636169"/>
            <a:ext cx="1450182" cy="442913"/>
          </a:xfrm>
          <a:custGeom>
            <a:avLst/>
            <a:gdLst/>
            <a:ahLst/>
            <a:cxnLst/>
            <a:rect l="0" t="0" r="0" b="0"/>
            <a:pathLst>
              <a:path w="1450182" h="442913">
                <a:moveTo>
                  <a:pt x="0" y="242887"/>
                </a:moveTo>
                <a:lnTo>
                  <a:pt x="7144" y="242887"/>
                </a:lnTo>
                <a:lnTo>
                  <a:pt x="14287" y="242887"/>
                </a:lnTo>
                <a:lnTo>
                  <a:pt x="21431" y="235744"/>
                </a:lnTo>
                <a:lnTo>
                  <a:pt x="35719" y="235744"/>
                </a:lnTo>
                <a:lnTo>
                  <a:pt x="50006" y="221456"/>
                </a:lnTo>
                <a:lnTo>
                  <a:pt x="71437" y="214312"/>
                </a:lnTo>
                <a:lnTo>
                  <a:pt x="100012" y="200025"/>
                </a:lnTo>
                <a:lnTo>
                  <a:pt x="128587" y="178594"/>
                </a:lnTo>
                <a:lnTo>
                  <a:pt x="157162" y="164306"/>
                </a:lnTo>
                <a:lnTo>
                  <a:pt x="192881" y="142875"/>
                </a:lnTo>
                <a:lnTo>
                  <a:pt x="228600" y="128587"/>
                </a:lnTo>
                <a:lnTo>
                  <a:pt x="257175" y="114300"/>
                </a:lnTo>
                <a:lnTo>
                  <a:pt x="292894" y="100012"/>
                </a:lnTo>
                <a:lnTo>
                  <a:pt x="328612" y="85725"/>
                </a:lnTo>
                <a:lnTo>
                  <a:pt x="364331" y="71437"/>
                </a:lnTo>
                <a:lnTo>
                  <a:pt x="400050" y="57150"/>
                </a:lnTo>
                <a:lnTo>
                  <a:pt x="428625" y="42862"/>
                </a:lnTo>
                <a:lnTo>
                  <a:pt x="457200" y="28575"/>
                </a:lnTo>
                <a:lnTo>
                  <a:pt x="485775" y="21431"/>
                </a:lnTo>
                <a:lnTo>
                  <a:pt x="514350" y="7144"/>
                </a:lnTo>
                <a:lnTo>
                  <a:pt x="535781" y="0"/>
                </a:lnTo>
                <a:lnTo>
                  <a:pt x="557212" y="0"/>
                </a:lnTo>
                <a:lnTo>
                  <a:pt x="571500" y="0"/>
                </a:lnTo>
                <a:lnTo>
                  <a:pt x="578644" y="0"/>
                </a:lnTo>
                <a:lnTo>
                  <a:pt x="578644" y="0"/>
                </a:lnTo>
                <a:lnTo>
                  <a:pt x="585787" y="0"/>
                </a:lnTo>
                <a:lnTo>
                  <a:pt x="585787" y="0"/>
                </a:lnTo>
                <a:lnTo>
                  <a:pt x="585787" y="0"/>
                </a:lnTo>
                <a:lnTo>
                  <a:pt x="585787" y="0"/>
                </a:lnTo>
                <a:lnTo>
                  <a:pt x="585787" y="0"/>
                </a:lnTo>
                <a:lnTo>
                  <a:pt x="585787" y="0"/>
                </a:lnTo>
                <a:lnTo>
                  <a:pt x="585787" y="0"/>
                </a:lnTo>
                <a:lnTo>
                  <a:pt x="578644" y="0"/>
                </a:lnTo>
                <a:lnTo>
                  <a:pt x="578644" y="0"/>
                </a:lnTo>
                <a:lnTo>
                  <a:pt x="578644" y="0"/>
                </a:lnTo>
                <a:lnTo>
                  <a:pt x="571500" y="0"/>
                </a:lnTo>
                <a:lnTo>
                  <a:pt x="571500" y="0"/>
                </a:lnTo>
                <a:lnTo>
                  <a:pt x="571500" y="7144"/>
                </a:lnTo>
                <a:lnTo>
                  <a:pt x="571500" y="7144"/>
                </a:lnTo>
                <a:lnTo>
                  <a:pt x="578644" y="14287"/>
                </a:lnTo>
                <a:lnTo>
                  <a:pt x="585787" y="21431"/>
                </a:lnTo>
                <a:lnTo>
                  <a:pt x="592931" y="21431"/>
                </a:lnTo>
                <a:lnTo>
                  <a:pt x="607219" y="28575"/>
                </a:lnTo>
                <a:lnTo>
                  <a:pt x="621506" y="28575"/>
                </a:lnTo>
                <a:lnTo>
                  <a:pt x="642937" y="28575"/>
                </a:lnTo>
                <a:lnTo>
                  <a:pt x="664369" y="35719"/>
                </a:lnTo>
                <a:lnTo>
                  <a:pt x="685800" y="35719"/>
                </a:lnTo>
                <a:lnTo>
                  <a:pt x="714375" y="35719"/>
                </a:lnTo>
                <a:lnTo>
                  <a:pt x="742950" y="35719"/>
                </a:lnTo>
                <a:lnTo>
                  <a:pt x="778669" y="35719"/>
                </a:lnTo>
                <a:lnTo>
                  <a:pt x="807244" y="35719"/>
                </a:lnTo>
                <a:lnTo>
                  <a:pt x="842962" y="35719"/>
                </a:lnTo>
                <a:lnTo>
                  <a:pt x="878681" y="42862"/>
                </a:lnTo>
                <a:lnTo>
                  <a:pt x="914400" y="42862"/>
                </a:lnTo>
                <a:lnTo>
                  <a:pt x="957262" y="42862"/>
                </a:lnTo>
                <a:lnTo>
                  <a:pt x="1000125" y="42862"/>
                </a:lnTo>
                <a:lnTo>
                  <a:pt x="1035844" y="42862"/>
                </a:lnTo>
                <a:lnTo>
                  <a:pt x="1078706" y="42862"/>
                </a:lnTo>
                <a:lnTo>
                  <a:pt x="1121569" y="42862"/>
                </a:lnTo>
                <a:lnTo>
                  <a:pt x="1164431" y="42862"/>
                </a:lnTo>
                <a:lnTo>
                  <a:pt x="1200150" y="42862"/>
                </a:lnTo>
                <a:lnTo>
                  <a:pt x="1243012" y="42862"/>
                </a:lnTo>
                <a:lnTo>
                  <a:pt x="1271587" y="42862"/>
                </a:lnTo>
                <a:lnTo>
                  <a:pt x="1307306" y="42862"/>
                </a:lnTo>
                <a:lnTo>
                  <a:pt x="1343025" y="42862"/>
                </a:lnTo>
                <a:lnTo>
                  <a:pt x="1371600" y="42862"/>
                </a:lnTo>
                <a:lnTo>
                  <a:pt x="1393031" y="50006"/>
                </a:lnTo>
                <a:lnTo>
                  <a:pt x="1414462" y="50006"/>
                </a:lnTo>
                <a:lnTo>
                  <a:pt x="1435894" y="50006"/>
                </a:lnTo>
                <a:lnTo>
                  <a:pt x="1443037" y="57150"/>
                </a:lnTo>
                <a:lnTo>
                  <a:pt x="1450181" y="57150"/>
                </a:lnTo>
                <a:lnTo>
                  <a:pt x="1450181" y="64294"/>
                </a:lnTo>
                <a:lnTo>
                  <a:pt x="1450181" y="71437"/>
                </a:lnTo>
                <a:lnTo>
                  <a:pt x="1443037" y="78581"/>
                </a:lnTo>
                <a:lnTo>
                  <a:pt x="1435894" y="85725"/>
                </a:lnTo>
                <a:lnTo>
                  <a:pt x="1421606" y="92869"/>
                </a:lnTo>
                <a:lnTo>
                  <a:pt x="1407319" y="107156"/>
                </a:lnTo>
                <a:lnTo>
                  <a:pt x="1393031" y="121444"/>
                </a:lnTo>
                <a:lnTo>
                  <a:pt x="1364456" y="135731"/>
                </a:lnTo>
                <a:lnTo>
                  <a:pt x="1343025" y="150019"/>
                </a:lnTo>
                <a:lnTo>
                  <a:pt x="1314450" y="164306"/>
                </a:lnTo>
                <a:lnTo>
                  <a:pt x="1285875" y="185737"/>
                </a:lnTo>
                <a:lnTo>
                  <a:pt x="1257300" y="200025"/>
                </a:lnTo>
                <a:lnTo>
                  <a:pt x="1228725" y="221456"/>
                </a:lnTo>
                <a:lnTo>
                  <a:pt x="1207294" y="235744"/>
                </a:lnTo>
                <a:lnTo>
                  <a:pt x="1171575" y="257175"/>
                </a:lnTo>
                <a:lnTo>
                  <a:pt x="1143000" y="278606"/>
                </a:lnTo>
                <a:lnTo>
                  <a:pt x="1114425" y="300037"/>
                </a:lnTo>
                <a:lnTo>
                  <a:pt x="1085850" y="321469"/>
                </a:lnTo>
                <a:lnTo>
                  <a:pt x="1050131" y="342900"/>
                </a:lnTo>
                <a:lnTo>
                  <a:pt x="1028700" y="364331"/>
                </a:lnTo>
                <a:lnTo>
                  <a:pt x="1000125" y="385762"/>
                </a:lnTo>
                <a:lnTo>
                  <a:pt x="971550" y="407194"/>
                </a:lnTo>
                <a:lnTo>
                  <a:pt x="950119" y="421481"/>
                </a:lnTo>
                <a:lnTo>
                  <a:pt x="935831" y="435769"/>
                </a:lnTo>
                <a:lnTo>
                  <a:pt x="921544" y="442912"/>
                </a:lnTo>
                <a:lnTo>
                  <a:pt x="921544" y="442912"/>
                </a:lnTo>
                <a:lnTo>
                  <a:pt x="921544" y="44291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6229351" y="3707606"/>
            <a:ext cx="428626" cy="1285876"/>
          </a:xfrm>
          <a:custGeom>
            <a:avLst/>
            <a:gdLst/>
            <a:ahLst/>
            <a:cxnLst/>
            <a:rect l="0" t="0" r="0" b="0"/>
            <a:pathLst>
              <a:path w="428626" h="1285876">
                <a:moveTo>
                  <a:pt x="414337" y="0"/>
                </a:moveTo>
                <a:lnTo>
                  <a:pt x="414337" y="0"/>
                </a:lnTo>
                <a:lnTo>
                  <a:pt x="414337" y="7144"/>
                </a:lnTo>
                <a:lnTo>
                  <a:pt x="414337" y="7144"/>
                </a:lnTo>
                <a:lnTo>
                  <a:pt x="414337" y="21432"/>
                </a:lnTo>
                <a:lnTo>
                  <a:pt x="414337" y="28575"/>
                </a:lnTo>
                <a:lnTo>
                  <a:pt x="421481" y="50007"/>
                </a:lnTo>
                <a:lnTo>
                  <a:pt x="421481" y="71438"/>
                </a:lnTo>
                <a:lnTo>
                  <a:pt x="421481" y="100013"/>
                </a:lnTo>
                <a:lnTo>
                  <a:pt x="421481" y="128588"/>
                </a:lnTo>
                <a:lnTo>
                  <a:pt x="414337" y="157163"/>
                </a:lnTo>
                <a:lnTo>
                  <a:pt x="414337" y="192882"/>
                </a:lnTo>
                <a:lnTo>
                  <a:pt x="414337" y="228600"/>
                </a:lnTo>
                <a:lnTo>
                  <a:pt x="414337" y="271463"/>
                </a:lnTo>
                <a:lnTo>
                  <a:pt x="407194" y="314325"/>
                </a:lnTo>
                <a:lnTo>
                  <a:pt x="407194" y="357188"/>
                </a:lnTo>
                <a:lnTo>
                  <a:pt x="407194" y="400050"/>
                </a:lnTo>
                <a:lnTo>
                  <a:pt x="407194" y="442913"/>
                </a:lnTo>
                <a:lnTo>
                  <a:pt x="407194" y="485776"/>
                </a:lnTo>
                <a:lnTo>
                  <a:pt x="400050" y="528638"/>
                </a:lnTo>
                <a:lnTo>
                  <a:pt x="400050" y="564357"/>
                </a:lnTo>
                <a:lnTo>
                  <a:pt x="407194" y="607219"/>
                </a:lnTo>
                <a:lnTo>
                  <a:pt x="407194" y="642938"/>
                </a:lnTo>
                <a:lnTo>
                  <a:pt x="407194" y="678657"/>
                </a:lnTo>
                <a:lnTo>
                  <a:pt x="414337" y="714376"/>
                </a:lnTo>
                <a:lnTo>
                  <a:pt x="414337" y="750094"/>
                </a:lnTo>
                <a:lnTo>
                  <a:pt x="421481" y="771526"/>
                </a:lnTo>
                <a:lnTo>
                  <a:pt x="421481" y="800101"/>
                </a:lnTo>
                <a:lnTo>
                  <a:pt x="421481" y="814388"/>
                </a:lnTo>
                <a:lnTo>
                  <a:pt x="421481" y="828676"/>
                </a:lnTo>
                <a:lnTo>
                  <a:pt x="421481" y="842963"/>
                </a:lnTo>
                <a:lnTo>
                  <a:pt x="421481" y="850107"/>
                </a:lnTo>
                <a:lnTo>
                  <a:pt x="428625" y="857251"/>
                </a:lnTo>
                <a:lnTo>
                  <a:pt x="428625" y="857251"/>
                </a:lnTo>
                <a:lnTo>
                  <a:pt x="428625" y="857251"/>
                </a:lnTo>
                <a:lnTo>
                  <a:pt x="428625" y="850107"/>
                </a:lnTo>
                <a:lnTo>
                  <a:pt x="428625" y="850107"/>
                </a:lnTo>
                <a:lnTo>
                  <a:pt x="428625" y="842963"/>
                </a:lnTo>
                <a:lnTo>
                  <a:pt x="421481" y="835819"/>
                </a:lnTo>
                <a:lnTo>
                  <a:pt x="421481" y="835819"/>
                </a:lnTo>
                <a:lnTo>
                  <a:pt x="414337" y="828676"/>
                </a:lnTo>
                <a:lnTo>
                  <a:pt x="414337" y="828676"/>
                </a:lnTo>
                <a:lnTo>
                  <a:pt x="407194" y="821532"/>
                </a:lnTo>
                <a:lnTo>
                  <a:pt x="407194" y="821532"/>
                </a:lnTo>
                <a:lnTo>
                  <a:pt x="400050" y="821532"/>
                </a:lnTo>
                <a:lnTo>
                  <a:pt x="392906" y="828676"/>
                </a:lnTo>
                <a:lnTo>
                  <a:pt x="385762" y="835819"/>
                </a:lnTo>
                <a:lnTo>
                  <a:pt x="378619" y="842963"/>
                </a:lnTo>
                <a:lnTo>
                  <a:pt x="371475" y="857251"/>
                </a:lnTo>
                <a:lnTo>
                  <a:pt x="357187" y="871538"/>
                </a:lnTo>
                <a:lnTo>
                  <a:pt x="342900" y="885826"/>
                </a:lnTo>
                <a:lnTo>
                  <a:pt x="328612" y="907257"/>
                </a:lnTo>
                <a:lnTo>
                  <a:pt x="314325" y="928688"/>
                </a:lnTo>
                <a:lnTo>
                  <a:pt x="292894" y="957263"/>
                </a:lnTo>
                <a:lnTo>
                  <a:pt x="271462" y="985838"/>
                </a:lnTo>
                <a:lnTo>
                  <a:pt x="250031" y="1007269"/>
                </a:lnTo>
                <a:lnTo>
                  <a:pt x="235744" y="1035844"/>
                </a:lnTo>
                <a:lnTo>
                  <a:pt x="207169" y="1064419"/>
                </a:lnTo>
                <a:lnTo>
                  <a:pt x="185737" y="1092994"/>
                </a:lnTo>
                <a:lnTo>
                  <a:pt x="164306" y="1121569"/>
                </a:lnTo>
                <a:lnTo>
                  <a:pt x="135731" y="1150144"/>
                </a:lnTo>
                <a:lnTo>
                  <a:pt x="114300" y="1171575"/>
                </a:lnTo>
                <a:lnTo>
                  <a:pt x="92869" y="1200150"/>
                </a:lnTo>
                <a:lnTo>
                  <a:pt x="64294" y="1221582"/>
                </a:lnTo>
                <a:lnTo>
                  <a:pt x="50006" y="1243013"/>
                </a:lnTo>
                <a:lnTo>
                  <a:pt x="28575" y="1264444"/>
                </a:lnTo>
                <a:lnTo>
                  <a:pt x="7144" y="1278732"/>
                </a:lnTo>
                <a:lnTo>
                  <a:pt x="0" y="1285875"/>
                </a:lnTo>
                <a:lnTo>
                  <a:pt x="0" y="128587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5715001" y="3293269"/>
            <a:ext cx="235745" cy="221457"/>
          </a:xfrm>
          <a:custGeom>
            <a:avLst/>
            <a:gdLst/>
            <a:ahLst/>
            <a:cxnLst/>
            <a:rect l="0" t="0" r="0" b="0"/>
            <a:pathLst>
              <a:path w="235745" h="221457">
                <a:moveTo>
                  <a:pt x="7144" y="164306"/>
                </a:moveTo>
                <a:lnTo>
                  <a:pt x="7144" y="164306"/>
                </a:lnTo>
                <a:lnTo>
                  <a:pt x="7144" y="171450"/>
                </a:lnTo>
                <a:lnTo>
                  <a:pt x="7144" y="171450"/>
                </a:lnTo>
                <a:lnTo>
                  <a:pt x="14287" y="178594"/>
                </a:lnTo>
                <a:lnTo>
                  <a:pt x="21431" y="192881"/>
                </a:lnTo>
                <a:lnTo>
                  <a:pt x="28575" y="192881"/>
                </a:lnTo>
                <a:lnTo>
                  <a:pt x="35719" y="200025"/>
                </a:lnTo>
                <a:lnTo>
                  <a:pt x="50006" y="200025"/>
                </a:lnTo>
                <a:lnTo>
                  <a:pt x="57150" y="200025"/>
                </a:lnTo>
                <a:lnTo>
                  <a:pt x="71437" y="200025"/>
                </a:lnTo>
                <a:lnTo>
                  <a:pt x="78581" y="192881"/>
                </a:lnTo>
                <a:lnTo>
                  <a:pt x="85725" y="192881"/>
                </a:lnTo>
                <a:lnTo>
                  <a:pt x="100012" y="178594"/>
                </a:lnTo>
                <a:lnTo>
                  <a:pt x="107156" y="171450"/>
                </a:lnTo>
                <a:lnTo>
                  <a:pt x="107156" y="157162"/>
                </a:lnTo>
                <a:lnTo>
                  <a:pt x="114300" y="150019"/>
                </a:lnTo>
                <a:lnTo>
                  <a:pt x="114300" y="135731"/>
                </a:lnTo>
                <a:lnTo>
                  <a:pt x="128587" y="121444"/>
                </a:lnTo>
                <a:lnTo>
                  <a:pt x="121444" y="114300"/>
                </a:lnTo>
                <a:lnTo>
                  <a:pt x="121444" y="100012"/>
                </a:lnTo>
                <a:lnTo>
                  <a:pt x="114300" y="85725"/>
                </a:lnTo>
                <a:lnTo>
                  <a:pt x="107156" y="78581"/>
                </a:lnTo>
                <a:lnTo>
                  <a:pt x="107156" y="71437"/>
                </a:lnTo>
                <a:lnTo>
                  <a:pt x="92869" y="71437"/>
                </a:lnTo>
                <a:lnTo>
                  <a:pt x="85725" y="71437"/>
                </a:lnTo>
                <a:lnTo>
                  <a:pt x="71437" y="78581"/>
                </a:lnTo>
                <a:lnTo>
                  <a:pt x="64294" y="85725"/>
                </a:lnTo>
                <a:lnTo>
                  <a:pt x="57150" y="92869"/>
                </a:lnTo>
                <a:lnTo>
                  <a:pt x="50006" y="107156"/>
                </a:lnTo>
                <a:lnTo>
                  <a:pt x="42862" y="114300"/>
                </a:lnTo>
                <a:lnTo>
                  <a:pt x="35719" y="128587"/>
                </a:lnTo>
                <a:lnTo>
                  <a:pt x="21431" y="135731"/>
                </a:lnTo>
                <a:lnTo>
                  <a:pt x="21431" y="142875"/>
                </a:lnTo>
                <a:lnTo>
                  <a:pt x="21431" y="150019"/>
                </a:lnTo>
                <a:lnTo>
                  <a:pt x="21431" y="157162"/>
                </a:lnTo>
                <a:lnTo>
                  <a:pt x="28575" y="164306"/>
                </a:lnTo>
                <a:lnTo>
                  <a:pt x="35719" y="171450"/>
                </a:lnTo>
                <a:lnTo>
                  <a:pt x="42862" y="178594"/>
                </a:lnTo>
                <a:lnTo>
                  <a:pt x="50006" y="178594"/>
                </a:lnTo>
                <a:lnTo>
                  <a:pt x="64294" y="171450"/>
                </a:lnTo>
                <a:lnTo>
                  <a:pt x="78581" y="171450"/>
                </a:lnTo>
                <a:lnTo>
                  <a:pt x="85725" y="164306"/>
                </a:lnTo>
                <a:lnTo>
                  <a:pt x="92869" y="157162"/>
                </a:lnTo>
                <a:lnTo>
                  <a:pt x="107156" y="142875"/>
                </a:lnTo>
                <a:lnTo>
                  <a:pt x="107156" y="135731"/>
                </a:lnTo>
                <a:lnTo>
                  <a:pt x="128587" y="121444"/>
                </a:lnTo>
                <a:lnTo>
                  <a:pt x="128587" y="114300"/>
                </a:lnTo>
                <a:lnTo>
                  <a:pt x="128587" y="107156"/>
                </a:lnTo>
                <a:lnTo>
                  <a:pt x="121444" y="100012"/>
                </a:lnTo>
                <a:lnTo>
                  <a:pt x="121444" y="92869"/>
                </a:lnTo>
                <a:lnTo>
                  <a:pt x="114300" y="85725"/>
                </a:lnTo>
                <a:lnTo>
                  <a:pt x="107156" y="78581"/>
                </a:lnTo>
                <a:lnTo>
                  <a:pt x="100012" y="78581"/>
                </a:lnTo>
                <a:lnTo>
                  <a:pt x="85725" y="85725"/>
                </a:lnTo>
                <a:lnTo>
                  <a:pt x="78581" y="92869"/>
                </a:lnTo>
                <a:lnTo>
                  <a:pt x="71437" y="107156"/>
                </a:lnTo>
                <a:lnTo>
                  <a:pt x="64294" y="114300"/>
                </a:lnTo>
                <a:lnTo>
                  <a:pt x="64294" y="128587"/>
                </a:lnTo>
                <a:lnTo>
                  <a:pt x="50006" y="135731"/>
                </a:lnTo>
                <a:lnTo>
                  <a:pt x="50006" y="142875"/>
                </a:lnTo>
                <a:lnTo>
                  <a:pt x="50006" y="150019"/>
                </a:lnTo>
                <a:lnTo>
                  <a:pt x="57150" y="157162"/>
                </a:lnTo>
                <a:lnTo>
                  <a:pt x="64294" y="157162"/>
                </a:lnTo>
                <a:lnTo>
                  <a:pt x="64294" y="157162"/>
                </a:lnTo>
                <a:lnTo>
                  <a:pt x="71437" y="157162"/>
                </a:lnTo>
                <a:lnTo>
                  <a:pt x="78581" y="150019"/>
                </a:lnTo>
                <a:lnTo>
                  <a:pt x="85725" y="142875"/>
                </a:lnTo>
                <a:lnTo>
                  <a:pt x="92869" y="135731"/>
                </a:lnTo>
                <a:lnTo>
                  <a:pt x="114300" y="121444"/>
                </a:lnTo>
                <a:lnTo>
                  <a:pt x="114300" y="114300"/>
                </a:lnTo>
                <a:lnTo>
                  <a:pt x="121444" y="107156"/>
                </a:lnTo>
                <a:lnTo>
                  <a:pt x="114300" y="100012"/>
                </a:lnTo>
                <a:lnTo>
                  <a:pt x="114300" y="92869"/>
                </a:lnTo>
                <a:lnTo>
                  <a:pt x="107156" y="85725"/>
                </a:lnTo>
                <a:lnTo>
                  <a:pt x="107156" y="85725"/>
                </a:lnTo>
                <a:lnTo>
                  <a:pt x="100012" y="85725"/>
                </a:lnTo>
                <a:lnTo>
                  <a:pt x="92869" y="92869"/>
                </a:lnTo>
                <a:lnTo>
                  <a:pt x="85725" y="107156"/>
                </a:lnTo>
                <a:lnTo>
                  <a:pt x="78581" y="121444"/>
                </a:lnTo>
                <a:lnTo>
                  <a:pt x="64294" y="135731"/>
                </a:lnTo>
                <a:lnTo>
                  <a:pt x="64294" y="150019"/>
                </a:lnTo>
                <a:lnTo>
                  <a:pt x="71437" y="157162"/>
                </a:lnTo>
                <a:lnTo>
                  <a:pt x="71437" y="157162"/>
                </a:lnTo>
                <a:lnTo>
                  <a:pt x="78581" y="157162"/>
                </a:lnTo>
                <a:lnTo>
                  <a:pt x="78581" y="157162"/>
                </a:lnTo>
                <a:lnTo>
                  <a:pt x="85725" y="157162"/>
                </a:lnTo>
                <a:lnTo>
                  <a:pt x="92869" y="150019"/>
                </a:lnTo>
                <a:lnTo>
                  <a:pt x="100012" y="142875"/>
                </a:lnTo>
                <a:lnTo>
                  <a:pt x="114300" y="128587"/>
                </a:lnTo>
                <a:lnTo>
                  <a:pt x="121444" y="121444"/>
                </a:lnTo>
                <a:lnTo>
                  <a:pt x="121444" y="114300"/>
                </a:lnTo>
                <a:lnTo>
                  <a:pt x="121444" y="100012"/>
                </a:lnTo>
                <a:lnTo>
                  <a:pt x="121444" y="92869"/>
                </a:lnTo>
                <a:lnTo>
                  <a:pt x="114300" y="85725"/>
                </a:lnTo>
                <a:lnTo>
                  <a:pt x="107156" y="78581"/>
                </a:lnTo>
                <a:lnTo>
                  <a:pt x="100012" y="71437"/>
                </a:lnTo>
                <a:lnTo>
                  <a:pt x="92869" y="64294"/>
                </a:lnTo>
                <a:lnTo>
                  <a:pt x="78581" y="64294"/>
                </a:lnTo>
                <a:lnTo>
                  <a:pt x="71437" y="64294"/>
                </a:lnTo>
                <a:lnTo>
                  <a:pt x="57150" y="71437"/>
                </a:lnTo>
                <a:lnTo>
                  <a:pt x="50006" y="78581"/>
                </a:lnTo>
                <a:lnTo>
                  <a:pt x="42862" y="85725"/>
                </a:lnTo>
                <a:lnTo>
                  <a:pt x="35719" y="92869"/>
                </a:lnTo>
                <a:lnTo>
                  <a:pt x="35719" y="107156"/>
                </a:lnTo>
                <a:lnTo>
                  <a:pt x="35719" y="121444"/>
                </a:lnTo>
                <a:lnTo>
                  <a:pt x="21431" y="142875"/>
                </a:lnTo>
                <a:lnTo>
                  <a:pt x="21431" y="150019"/>
                </a:lnTo>
                <a:lnTo>
                  <a:pt x="28575" y="164306"/>
                </a:lnTo>
                <a:lnTo>
                  <a:pt x="35719" y="171450"/>
                </a:lnTo>
                <a:lnTo>
                  <a:pt x="42862" y="178594"/>
                </a:lnTo>
                <a:lnTo>
                  <a:pt x="50006" y="178594"/>
                </a:lnTo>
                <a:lnTo>
                  <a:pt x="64294" y="178594"/>
                </a:lnTo>
                <a:lnTo>
                  <a:pt x="78581" y="178594"/>
                </a:lnTo>
                <a:lnTo>
                  <a:pt x="85725" y="171450"/>
                </a:lnTo>
                <a:lnTo>
                  <a:pt x="100012" y="157162"/>
                </a:lnTo>
                <a:lnTo>
                  <a:pt x="107156" y="150019"/>
                </a:lnTo>
                <a:lnTo>
                  <a:pt x="114300" y="135731"/>
                </a:lnTo>
                <a:lnTo>
                  <a:pt x="135731" y="128587"/>
                </a:lnTo>
                <a:lnTo>
                  <a:pt x="142875" y="114300"/>
                </a:lnTo>
                <a:lnTo>
                  <a:pt x="142875" y="100012"/>
                </a:lnTo>
                <a:lnTo>
                  <a:pt x="142875" y="85725"/>
                </a:lnTo>
                <a:lnTo>
                  <a:pt x="142875" y="71437"/>
                </a:lnTo>
                <a:lnTo>
                  <a:pt x="135731" y="50006"/>
                </a:lnTo>
                <a:lnTo>
                  <a:pt x="128587" y="35719"/>
                </a:lnTo>
                <a:lnTo>
                  <a:pt x="121444" y="28575"/>
                </a:lnTo>
                <a:lnTo>
                  <a:pt x="107156" y="14287"/>
                </a:lnTo>
                <a:lnTo>
                  <a:pt x="92869" y="14287"/>
                </a:lnTo>
                <a:lnTo>
                  <a:pt x="85725" y="14287"/>
                </a:lnTo>
                <a:lnTo>
                  <a:pt x="71437" y="21431"/>
                </a:lnTo>
                <a:lnTo>
                  <a:pt x="57150" y="28575"/>
                </a:lnTo>
                <a:lnTo>
                  <a:pt x="42862" y="42862"/>
                </a:lnTo>
                <a:lnTo>
                  <a:pt x="35719" y="57150"/>
                </a:lnTo>
                <a:lnTo>
                  <a:pt x="28575" y="78581"/>
                </a:lnTo>
                <a:lnTo>
                  <a:pt x="21431" y="92869"/>
                </a:lnTo>
                <a:lnTo>
                  <a:pt x="21431" y="107156"/>
                </a:lnTo>
                <a:lnTo>
                  <a:pt x="21431" y="128587"/>
                </a:lnTo>
                <a:lnTo>
                  <a:pt x="7144" y="142875"/>
                </a:lnTo>
                <a:lnTo>
                  <a:pt x="7144" y="157162"/>
                </a:lnTo>
                <a:lnTo>
                  <a:pt x="14287" y="171450"/>
                </a:lnTo>
                <a:lnTo>
                  <a:pt x="21431" y="178594"/>
                </a:lnTo>
                <a:lnTo>
                  <a:pt x="28575" y="192881"/>
                </a:lnTo>
                <a:lnTo>
                  <a:pt x="35719" y="192881"/>
                </a:lnTo>
                <a:lnTo>
                  <a:pt x="50006" y="200025"/>
                </a:lnTo>
                <a:lnTo>
                  <a:pt x="64294" y="200025"/>
                </a:lnTo>
                <a:lnTo>
                  <a:pt x="78581" y="200025"/>
                </a:lnTo>
                <a:lnTo>
                  <a:pt x="92869" y="200025"/>
                </a:lnTo>
                <a:lnTo>
                  <a:pt x="107156" y="192881"/>
                </a:lnTo>
                <a:lnTo>
                  <a:pt x="114300" y="185737"/>
                </a:lnTo>
                <a:lnTo>
                  <a:pt x="128587" y="178594"/>
                </a:lnTo>
                <a:lnTo>
                  <a:pt x="135731" y="164306"/>
                </a:lnTo>
                <a:lnTo>
                  <a:pt x="142875" y="150019"/>
                </a:lnTo>
                <a:lnTo>
                  <a:pt x="150019" y="135731"/>
                </a:lnTo>
                <a:lnTo>
                  <a:pt x="164306" y="121444"/>
                </a:lnTo>
                <a:lnTo>
                  <a:pt x="164306" y="107156"/>
                </a:lnTo>
                <a:lnTo>
                  <a:pt x="157162" y="92869"/>
                </a:lnTo>
                <a:lnTo>
                  <a:pt x="150019" y="78581"/>
                </a:lnTo>
                <a:lnTo>
                  <a:pt x="150019" y="64294"/>
                </a:lnTo>
                <a:lnTo>
                  <a:pt x="142875" y="50006"/>
                </a:lnTo>
                <a:lnTo>
                  <a:pt x="128587" y="35719"/>
                </a:lnTo>
                <a:lnTo>
                  <a:pt x="114300" y="28575"/>
                </a:lnTo>
                <a:lnTo>
                  <a:pt x="100012" y="28575"/>
                </a:lnTo>
                <a:lnTo>
                  <a:pt x="85725" y="28575"/>
                </a:lnTo>
                <a:lnTo>
                  <a:pt x="71437" y="28575"/>
                </a:lnTo>
                <a:lnTo>
                  <a:pt x="64294" y="35719"/>
                </a:lnTo>
                <a:lnTo>
                  <a:pt x="50006" y="50006"/>
                </a:lnTo>
                <a:lnTo>
                  <a:pt x="35719" y="57150"/>
                </a:lnTo>
                <a:lnTo>
                  <a:pt x="28575" y="71437"/>
                </a:lnTo>
                <a:lnTo>
                  <a:pt x="21431" y="85725"/>
                </a:lnTo>
                <a:lnTo>
                  <a:pt x="14287" y="107156"/>
                </a:lnTo>
                <a:lnTo>
                  <a:pt x="14287" y="121444"/>
                </a:lnTo>
                <a:lnTo>
                  <a:pt x="0" y="135731"/>
                </a:lnTo>
                <a:lnTo>
                  <a:pt x="7144" y="157162"/>
                </a:lnTo>
                <a:lnTo>
                  <a:pt x="14287" y="171450"/>
                </a:lnTo>
                <a:lnTo>
                  <a:pt x="21431" y="185737"/>
                </a:lnTo>
                <a:lnTo>
                  <a:pt x="35719" y="192881"/>
                </a:lnTo>
                <a:lnTo>
                  <a:pt x="42862" y="200025"/>
                </a:lnTo>
                <a:lnTo>
                  <a:pt x="57150" y="207169"/>
                </a:lnTo>
                <a:lnTo>
                  <a:pt x="71437" y="207169"/>
                </a:lnTo>
                <a:lnTo>
                  <a:pt x="92869" y="207169"/>
                </a:lnTo>
                <a:lnTo>
                  <a:pt x="107156" y="207169"/>
                </a:lnTo>
                <a:lnTo>
                  <a:pt x="121444" y="200025"/>
                </a:lnTo>
                <a:lnTo>
                  <a:pt x="135731" y="200025"/>
                </a:lnTo>
                <a:lnTo>
                  <a:pt x="142875" y="185737"/>
                </a:lnTo>
                <a:lnTo>
                  <a:pt x="157162" y="178594"/>
                </a:lnTo>
                <a:lnTo>
                  <a:pt x="171450" y="164306"/>
                </a:lnTo>
                <a:lnTo>
                  <a:pt x="178594" y="150019"/>
                </a:lnTo>
                <a:lnTo>
                  <a:pt x="178594" y="135731"/>
                </a:lnTo>
                <a:lnTo>
                  <a:pt x="192881" y="121444"/>
                </a:lnTo>
                <a:lnTo>
                  <a:pt x="192881" y="107156"/>
                </a:lnTo>
                <a:lnTo>
                  <a:pt x="185737" y="85725"/>
                </a:lnTo>
                <a:lnTo>
                  <a:pt x="178594" y="64294"/>
                </a:lnTo>
                <a:lnTo>
                  <a:pt x="171450" y="50006"/>
                </a:lnTo>
                <a:lnTo>
                  <a:pt x="157162" y="28575"/>
                </a:lnTo>
                <a:lnTo>
                  <a:pt x="150019" y="14287"/>
                </a:lnTo>
                <a:lnTo>
                  <a:pt x="135731" y="7144"/>
                </a:lnTo>
                <a:lnTo>
                  <a:pt x="121444" y="0"/>
                </a:lnTo>
                <a:lnTo>
                  <a:pt x="107156" y="0"/>
                </a:lnTo>
                <a:lnTo>
                  <a:pt x="92869" y="0"/>
                </a:lnTo>
                <a:lnTo>
                  <a:pt x="78581" y="7144"/>
                </a:lnTo>
                <a:lnTo>
                  <a:pt x="71437" y="21431"/>
                </a:lnTo>
                <a:lnTo>
                  <a:pt x="57150" y="35719"/>
                </a:lnTo>
                <a:lnTo>
                  <a:pt x="50006" y="50006"/>
                </a:lnTo>
                <a:lnTo>
                  <a:pt x="42862" y="64294"/>
                </a:lnTo>
                <a:lnTo>
                  <a:pt x="35719" y="85725"/>
                </a:lnTo>
                <a:lnTo>
                  <a:pt x="28575" y="100012"/>
                </a:lnTo>
                <a:lnTo>
                  <a:pt x="28575" y="121444"/>
                </a:lnTo>
                <a:lnTo>
                  <a:pt x="14287" y="135731"/>
                </a:lnTo>
                <a:lnTo>
                  <a:pt x="21431" y="150019"/>
                </a:lnTo>
                <a:lnTo>
                  <a:pt x="21431" y="171450"/>
                </a:lnTo>
                <a:lnTo>
                  <a:pt x="35719" y="185737"/>
                </a:lnTo>
                <a:lnTo>
                  <a:pt x="42862" y="200025"/>
                </a:lnTo>
                <a:lnTo>
                  <a:pt x="57150" y="207169"/>
                </a:lnTo>
                <a:lnTo>
                  <a:pt x="71437" y="221456"/>
                </a:lnTo>
                <a:lnTo>
                  <a:pt x="85725" y="221456"/>
                </a:lnTo>
                <a:lnTo>
                  <a:pt x="100012" y="221456"/>
                </a:lnTo>
                <a:lnTo>
                  <a:pt x="114300" y="221456"/>
                </a:lnTo>
                <a:lnTo>
                  <a:pt x="135731" y="221456"/>
                </a:lnTo>
                <a:lnTo>
                  <a:pt x="150019" y="214312"/>
                </a:lnTo>
                <a:lnTo>
                  <a:pt x="164306" y="207169"/>
                </a:lnTo>
                <a:lnTo>
                  <a:pt x="178594" y="192881"/>
                </a:lnTo>
                <a:lnTo>
                  <a:pt x="185737" y="185737"/>
                </a:lnTo>
                <a:lnTo>
                  <a:pt x="192881" y="171450"/>
                </a:lnTo>
                <a:lnTo>
                  <a:pt x="192881" y="150019"/>
                </a:lnTo>
                <a:lnTo>
                  <a:pt x="200025" y="135731"/>
                </a:lnTo>
                <a:lnTo>
                  <a:pt x="207169" y="114300"/>
                </a:lnTo>
                <a:lnTo>
                  <a:pt x="207169" y="100012"/>
                </a:lnTo>
                <a:lnTo>
                  <a:pt x="200025" y="78581"/>
                </a:lnTo>
                <a:lnTo>
                  <a:pt x="192881" y="57150"/>
                </a:lnTo>
                <a:lnTo>
                  <a:pt x="185737" y="35719"/>
                </a:lnTo>
                <a:lnTo>
                  <a:pt x="171450" y="21431"/>
                </a:lnTo>
                <a:lnTo>
                  <a:pt x="157162" y="7144"/>
                </a:lnTo>
                <a:lnTo>
                  <a:pt x="142875" y="0"/>
                </a:lnTo>
                <a:lnTo>
                  <a:pt x="135731" y="0"/>
                </a:lnTo>
                <a:lnTo>
                  <a:pt x="121444" y="0"/>
                </a:lnTo>
                <a:lnTo>
                  <a:pt x="107156" y="7144"/>
                </a:lnTo>
                <a:lnTo>
                  <a:pt x="85725" y="14287"/>
                </a:lnTo>
                <a:lnTo>
                  <a:pt x="78581" y="28575"/>
                </a:lnTo>
                <a:lnTo>
                  <a:pt x="64294" y="42862"/>
                </a:lnTo>
                <a:lnTo>
                  <a:pt x="57150" y="57150"/>
                </a:lnTo>
                <a:lnTo>
                  <a:pt x="50006" y="78581"/>
                </a:lnTo>
                <a:lnTo>
                  <a:pt x="42862" y="100012"/>
                </a:lnTo>
                <a:lnTo>
                  <a:pt x="42862" y="121444"/>
                </a:lnTo>
                <a:lnTo>
                  <a:pt x="35719" y="135731"/>
                </a:lnTo>
                <a:lnTo>
                  <a:pt x="42862" y="157162"/>
                </a:lnTo>
                <a:lnTo>
                  <a:pt x="50006" y="171450"/>
                </a:lnTo>
                <a:lnTo>
                  <a:pt x="57150" y="178594"/>
                </a:lnTo>
                <a:lnTo>
                  <a:pt x="71437" y="192881"/>
                </a:lnTo>
                <a:lnTo>
                  <a:pt x="85725" y="200025"/>
                </a:lnTo>
                <a:lnTo>
                  <a:pt x="100012" y="207169"/>
                </a:lnTo>
                <a:lnTo>
                  <a:pt x="114300" y="207169"/>
                </a:lnTo>
                <a:lnTo>
                  <a:pt x="135731" y="207169"/>
                </a:lnTo>
                <a:lnTo>
                  <a:pt x="150019" y="207169"/>
                </a:lnTo>
                <a:lnTo>
                  <a:pt x="171450" y="200025"/>
                </a:lnTo>
                <a:lnTo>
                  <a:pt x="192881" y="192881"/>
                </a:lnTo>
                <a:lnTo>
                  <a:pt x="207169" y="178594"/>
                </a:lnTo>
                <a:lnTo>
                  <a:pt x="214312" y="164306"/>
                </a:lnTo>
                <a:lnTo>
                  <a:pt x="221456" y="150019"/>
                </a:lnTo>
                <a:lnTo>
                  <a:pt x="221456" y="135731"/>
                </a:lnTo>
                <a:lnTo>
                  <a:pt x="235744" y="121444"/>
                </a:lnTo>
                <a:lnTo>
                  <a:pt x="228600" y="107156"/>
                </a:lnTo>
                <a:lnTo>
                  <a:pt x="221456" y="92869"/>
                </a:lnTo>
                <a:lnTo>
                  <a:pt x="214312" y="71437"/>
                </a:lnTo>
                <a:lnTo>
                  <a:pt x="207169" y="50006"/>
                </a:lnTo>
                <a:lnTo>
                  <a:pt x="192881" y="28575"/>
                </a:lnTo>
                <a:lnTo>
                  <a:pt x="178594" y="14287"/>
                </a:lnTo>
                <a:lnTo>
                  <a:pt x="157162" y="0"/>
                </a:lnTo>
                <a:lnTo>
                  <a:pt x="142875" y="0"/>
                </a:lnTo>
                <a:lnTo>
                  <a:pt x="128587" y="0"/>
                </a:lnTo>
                <a:lnTo>
                  <a:pt x="114300" y="7144"/>
                </a:lnTo>
                <a:lnTo>
                  <a:pt x="100012" y="21431"/>
                </a:lnTo>
                <a:lnTo>
                  <a:pt x="85725" y="35719"/>
                </a:lnTo>
                <a:lnTo>
                  <a:pt x="71437" y="50006"/>
                </a:lnTo>
                <a:lnTo>
                  <a:pt x="64294" y="64294"/>
                </a:lnTo>
                <a:lnTo>
                  <a:pt x="57150" y="85725"/>
                </a:lnTo>
                <a:lnTo>
                  <a:pt x="57150" y="100012"/>
                </a:lnTo>
                <a:lnTo>
                  <a:pt x="57150" y="114300"/>
                </a:lnTo>
                <a:lnTo>
                  <a:pt x="57150" y="128587"/>
                </a:lnTo>
                <a:lnTo>
                  <a:pt x="50006" y="142875"/>
                </a:lnTo>
                <a:lnTo>
                  <a:pt x="50006" y="150019"/>
                </a:lnTo>
                <a:lnTo>
                  <a:pt x="50006" y="15001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5936457" y="3328988"/>
            <a:ext cx="142876" cy="150019"/>
          </a:xfrm>
          <a:custGeom>
            <a:avLst/>
            <a:gdLst/>
            <a:ahLst/>
            <a:cxnLst/>
            <a:rect l="0" t="0" r="0" b="0"/>
            <a:pathLst>
              <a:path w="142876" h="150019">
                <a:moveTo>
                  <a:pt x="71438" y="0"/>
                </a:moveTo>
                <a:lnTo>
                  <a:pt x="64294" y="7143"/>
                </a:lnTo>
                <a:lnTo>
                  <a:pt x="64294" y="14287"/>
                </a:lnTo>
                <a:lnTo>
                  <a:pt x="64294" y="14287"/>
                </a:lnTo>
                <a:lnTo>
                  <a:pt x="57150" y="28575"/>
                </a:lnTo>
                <a:lnTo>
                  <a:pt x="50006" y="42862"/>
                </a:lnTo>
                <a:lnTo>
                  <a:pt x="42863" y="57150"/>
                </a:lnTo>
                <a:lnTo>
                  <a:pt x="42863" y="71437"/>
                </a:lnTo>
                <a:lnTo>
                  <a:pt x="35719" y="85725"/>
                </a:lnTo>
                <a:lnTo>
                  <a:pt x="28575" y="100012"/>
                </a:lnTo>
                <a:lnTo>
                  <a:pt x="28575" y="114300"/>
                </a:lnTo>
                <a:lnTo>
                  <a:pt x="35719" y="128587"/>
                </a:lnTo>
                <a:lnTo>
                  <a:pt x="42863" y="135731"/>
                </a:lnTo>
                <a:lnTo>
                  <a:pt x="50006" y="142875"/>
                </a:lnTo>
                <a:lnTo>
                  <a:pt x="57150" y="150018"/>
                </a:lnTo>
                <a:lnTo>
                  <a:pt x="64294" y="150018"/>
                </a:lnTo>
                <a:lnTo>
                  <a:pt x="78581" y="150018"/>
                </a:lnTo>
                <a:lnTo>
                  <a:pt x="85725" y="150018"/>
                </a:lnTo>
                <a:lnTo>
                  <a:pt x="100013" y="142875"/>
                </a:lnTo>
                <a:lnTo>
                  <a:pt x="107156" y="135731"/>
                </a:lnTo>
                <a:lnTo>
                  <a:pt x="114300" y="128587"/>
                </a:lnTo>
                <a:lnTo>
                  <a:pt x="121444" y="114300"/>
                </a:lnTo>
                <a:lnTo>
                  <a:pt x="121444" y="100012"/>
                </a:lnTo>
                <a:lnTo>
                  <a:pt x="135731" y="92868"/>
                </a:lnTo>
                <a:lnTo>
                  <a:pt x="135731" y="78581"/>
                </a:lnTo>
                <a:lnTo>
                  <a:pt x="128588" y="64293"/>
                </a:lnTo>
                <a:lnTo>
                  <a:pt x="121444" y="57150"/>
                </a:lnTo>
                <a:lnTo>
                  <a:pt x="114300" y="42862"/>
                </a:lnTo>
                <a:lnTo>
                  <a:pt x="107156" y="35718"/>
                </a:lnTo>
                <a:lnTo>
                  <a:pt x="92869" y="35718"/>
                </a:lnTo>
                <a:lnTo>
                  <a:pt x="85725" y="35718"/>
                </a:lnTo>
                <a:lnTo>
                  <a:pt x="71438" y="42862"/>
                </a:lnTo>
                <a:lnTo>
                  <a:pt x="57150" y="50006"/>
                </a:lnTo>
                <a:lnTo>
                  <a:pt x="42863" y="57150"/>
                </a:lnTo>
                <a:lnTo>
                  <a:pt x="28575" y="71437"/>
                </a:lnTo>
                <a:lnTo>
                  <a:pt x="28575" y="85725"/>
                </a:lnTo>
                <a:lnTo>
                  <a:pt x="21431" y="92868"/>
                </a:lnTo>
                <a:lnTo>
                  <a:pt x="0" y="107156"/>
                </a:lnTo>
                <a:lnTo>
                  <a:pt x="0" y="121443"/>
                </a:lnTo>
                <a:lnTo>
                  <a:pt x="0" y="128587"/>
                </a:lnTo>
                <a:lnTo>
                  <a:pt x="7144" y="135731"/>
                </a:lnTo>
                <a:lnTo>
                  <a:pt x="14288" y="142875"/>
                </a:lnTo>
                <a:lnTo>
                  <a:pt x="21431" y="150018"/>
                </a:lnTo>
                <a:lnTo>
                  <a:pt x="28575" y="150018"/>
                </a:lnTo>
                <a:lnTo>
                  <a:pt x="42863" y="142875"/>
                </a:lnTo>
                <a:lnTo>
                  <a:pt x="50006" y="135731"/>
                </a:lnTo>
                <a:lnTo>
                  <a:pt x="64294" y="128587"/>
                </a:lnTo>
                <a:lnTo>
                  <a:pt x="71438" y="114300"/>
                </a:lnTo>
                <a:lnTo>
                  <a:pt x="85725" y="107156"/>
                </a:lnTo>
                <a:lnTo>
                  <a:pt x="107156" y="92868"/>
                </a:lnTo>
                <a:lnTo>
                  <a:pt x="114300" y="78581"/>
                </a:lnTo>
                <a:lnTo>
                  <a:pt x="114300" y="64293"/>
                </a:lnTo>
                <a:lnTo>
                  <a:pt x="114300" y="57150"/>
                </a:lnTo>
                <a:lnTo>
                  <a:pt x="114300" y="42862"/>
                </a:lnTo>
                <a:lnTo>
                  <a:pt x="107156" y="35718"/>
                </a:lnTo>
                <a:lnTo>
                  <a:pt x="100013" y="28575"/>
                </a:lnTo>
                <a:lnTo>
                  <a:pt x="92869" y="21431"/>
                </a:lnTo>
                <a:lnTo>
                  <a:pt x="85725" y="21431"/>
                </a:lnTo>
                <a:lnTo>
                  <a:pt x="78581" y="21431"/>
                </a:lnTo>
                <a:lnTo>
                  <a:pt x="64294" y="35718"/>
                </a:lnTo>
                <a:lnTo>
                  <a:pt x="64294" y="42862"/>
                </a:lnTo>
                <a:lnTo>
                  <a:pt x="57150" y="57150"/>
                </a:lnTo>
                <a:lnTo>
                  <a:pt x="50006" y="71437"/>
                </a:lnTo>
                <a:lnTo>
                  <a:pt x="50006" y="78581"/>
                </a:lnTo>
                <a:lnTo>
                  <a:pt x="50006" y="92868"/>
                </a:lnTo>
                <a:lnTo>
                  <a:pt x="50006" y="100012"/>
                </a:lnTo>
                <a:lnTo>
                  <a:pt x="57150" y="107156"/>
                </a:lnTo>
                <a:lnTo>
                  <a:pt x="64294" y="114300"/>
                </a:lnTo>
                <a:lnTo>
                  <a:pt x="71438" y="114300"/>
                </a:lnTo>
                <a:lnTo>
                  <a:pt x="85725" y="114300"/>
                </a:lnTo>
                <a:lnTo>
                  <a:pt x="100013" y="107156"/>
                </a:lnTo>
                <a:lnTo>
                  <a:pt x="107156" y="100012"/>
                </a:lnTo>
                <a:lnTo>
                  <a:pt x="128588" y="85725"/>
                </a:lnTo>
                <a:lnTo>
                  <a:pt x="135731" y="78581"/>
                </a:lnTo>
                <a:lnTo>
                  <a:pt x="142875" y="71437"/>
                </a:lnTo>
                <a:lnTo>
                  <a:pt x="142875" y="57150"/>
                </a:lnTo>
                <a:lnTo>
                  <a:pt x="142875" y="50006"/>
                </a:lnTo>
                <a:lnTo>
                  <a:pt x="142875" y="42862"/>
                </a:lnTo>
                <a:lnTo>
                  <a:pt x="135731" y="35718"/>
                </a:lnTo>
                <a:lnTo>
                  <a:pt x="135731" y="35718"/>
                </a:lnTo>
                <a:lnTo>
                  <a:pt x="121444" y="35718"/>
                </a:lnTo>
                <a:lnTo>
                  <a:pt x="114300" y="35718"/>
                </a:lnTo>
                <a:lnTo>
                  <a:pt x="107156" y="42862"/>
                </a:lnTo>
                <a:lnTo>
                  <a:pt x="100013" y="50006"/>
                </a:lnTo>
                <a:lnTo>
                  <a:pt x="92869" y="57150"/>
                </a:lnTo>
                <a:lnTo>
                  <a:pt x="85725" y="64293"/>
                </a:lnTo>
                <a:lnTo>
                  <a:pt x="85725" y="64293"/>
                </a:lnTo>
                <a:lnTo>
                  <a:pt x="92869" y="71437"/>
                </a:lnTo>
                <a:lnTo>
                  <a:pt x="92869" y="71437"/>
                </a:lnTo>
                <a:lnTo>
                  <a:pt x="100013" y="71437"/>
                </a:lnTo>
                <a:lnTo>
                  <a:pt x="107156" y="64293"/>
                </a:lnTo>
                <a:lnTo>
                  <a:pt x="114300" y="64293"/>
                </a:lnTo>
                <a:lnTo>
                  <a:pt x="121444" y="57150"/>
                </a:lnTo>
                <a:lnTo>
                  <a:pt x="121444" y="50006"/>
                </a:lnTo>
                <a:lnTo>
                  <a:pt x="128588" y="50006"/>
                </a:lnTo>
                <a:lnTo>
                  <a:pt x="128588" y="42862"/>
                </a:lnTo>
                <a:lnTo>
                  <a:pt x="128588" y="42862"/>
                </a:lnTo>
                <a:lnTo>
                  <a:pt x="128588" y="4286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5314951" y="4029075"/>
            <a:ext cx="221457" cy="228601"/>
          </a:xfrm>
          <a:custGeom>
            <a:avLst/>
            <a:gdLst/>
            <a:ahLst/>
            <a:cxnLst/>
            <a:rect l="0" t="0" r="0" b="0"/>
            <a:pathLst>
              <a:path w="221457" h="228601">
                <a:moveTo>
                  <a:pt x="14287" y="57150"/>
                </a:moveTo>
                <a:lnTo>
                  <a:pt x="14287" y="71438"/>
                </a:lnTo>
                <a:lnTo>
                  <a:pt x="7144" y="78581"/>
                </a:lnTo>
                <a:lnTo>
                  <a:pt x="7144" y="85725"/>
                </a:lnTo>
                <a:lnTo>
                  <a:pt x="7144" y="100013"/>
                </a:lnTo>
                <a:lnTo>
                  <a:pt x="0" y="107156"/>
                </a:lnTo>
                <a:lnTo>
                  <a:pt x="0" y="128588"/>
                </a:lnTo>
                <a:lnTo>
                  <a:pt x="0" y="142875"/>
                </a:lnTo>
                <a:lnTo>
                  <a:pt x="0" y="157163"/>
                </a:lnTo>
                <a:lnTo>
                  <a:pt x="0" y="171450"/>
                </a:lnTo>
                <a:lnTo>
                  <a:pt x="7144" y="185738"/>
                </a:lnTo>
                <a:lnTo>
                  <a:pt x="14287" y="192882"/>
                </a:lnTo>
                <a:lnTo>
                  <a:pt x="21431" y="207169"/>
                </a:lnTo>
                <a:lnTo>
                  <a:pt x="28575" y="214313"/>
                </a:lnTo>
                <a:lnTo>
                  <a:pt x="42862" y="221457"/>
                </a:lnTo>
                <a:lnTo>
                  <a:pt x="50006" y="221457"/>
                </a:lnTo>
                <a:lnTo>
                  <a:pt x="71437" y="228600"/>
                </a:lnTo>
                <a:lnTo>
                  <a:pt x="85725" y="228600"/>
                </a:lnTo>
                <a:lnTo>
                  <a:pt x="100012" y="228600"/>
                </a:lnTo>
                <a:lnTo>
                  <a:pt x="114300" y="228600"/>
                </a:lnTo>
                <a:lnTo>
                  <a:pt x="128587" y="221457"/>
                </a:lnTo>
                <a:lnTo>
                  <a:pt x="142875" y="221457"/>
                </a:lnTo>
                <a:lnTo>
                  <a:pt x="157162" y="207169"/>
                </a:lnTo>
                <a:lnTo>
                  <a:pt x="171450" y="200025"/>
                </a:lnTo>
                <a:lnTo>
                  <a:pt x="178594" y="192882"/>
                </a:lnTo>
                <a:lnTo>
                  <a:pt x="185737" y="185738"/>
                </a:lnTo>
                <a:lnTo>
                  <a:pt x="192881" y="171450"/>
                </a:lnTo>
                <a:lnTo>
                  <a:pt x="200025" y="164307"/>
                </a:lnTo>
                <a:lnTo>
                  <a:pt x="207169" y="150019"/>
                </a:lnTo>
                <a:lnTo>
                  <a:pt x="214312" y="135732"/>
                </a:lnTo>
                <a:lnTo>
                  <a:pt x="214312" y="121444"/>
                </a:lnTo>
                <a:lnTo>
                  <a:pt x="221456" y="107156"/>
                </a:lnTo>
                <a:lnTo>
                  <a:pt x="221456" y="92869"/>
                </a:lnTo>
                <a:lnTo>
                  <a:pt x="214312" y="78581"/>
                </a:lnTo>
                <a:lnTo>
                  <a:pt x="214312" y="64294"/>
                </a:lnTo>
                <a:lnTo>
                  <a:pt x="207169" y="57150"/>
                </a:lnTo>
                <a:lnTo>
                  <a:pt x="200025" y="42863"/>
                </a:lnTo>
                <a:lnTo>
                  <a:pt x="192881" y="35719"/>
                </a:lnTo>
                <a:lnTo>
                  <a:pt x="185737" y="28575"/>
                </a:lnTo>
                <a:lnTo>
                  <a:pt x="171450" y="14288"/>
                </a:lnTo>
                <a:lnTo>
                  <a:pt x="164306" y="14288"/>
                </a:lnTo>
                <a:lnTo>
                  <a:pt x="150019" y="7144"/>
                </a:lnTo>
                <a:lnTo>
                  <a:pt x="142875" y="7144"/>
                </a:lnTo>
                <a:lnTo>
                  <a:pt x="128587" y="0"/>
                </a:lnTo>
                <a:lnTo>
                  <a:pt x="121444" y="0"/>
                </a:lnTo>
                <a:lnTo>
                  <a:pt x="107156" y="0"/>
                </a:lnTo>
                <a:lnTo>
                  <a:pt x="92869" y="0"/>
                </a:lnTo>
                <a:lnTo>
                  <a:pt x="78581" y="7144"/>
                </a:lnTo>
                <a:lnTo>
                  <a:pt x="71437" y="14288"/>
                </a:lnTo>
                <a:lnTo>
                  <a:pt x="57150" y="21431"/>
                </a:lnTo>
                <a:lnTo>
                  <a:pt x="42862" y="35719"/>
                </a:lnTo>
                <a:lnTo>
                  <a:pt x="35719" y="50006"/>
                </a:lnTo>
                <a:lnTo>
                  <a:pt x="21431" y="57150"/>
                </a:lnTo>
                <a:lnTo>
                  <a:pt x="14287" y="71438"/>
                </a:lnTo>
                <a:lnTo>
                  <a:pt x="7144" y="85725"/>
                </a:lnTo>
                <a:lnTo>
                  <a:pt x="7144" y="100013"/>
                </a:lnTo>
                <a:lnTo>
                  <a:pt x="7144" y="114300"/>
                </a:lnTo>
                <a:lnTo>
                  <a:pt x="7144" y="135732"/>
                </a:lnTo>
                <a:lnTo>
                  <a:pt x="7144" y="150019"/>
                </a:lnTo>
                <a:lnTo>
                  <a:pt x="7144" y="157163"/>
                </a:lnTo>
                <a:lnTo>
                  <a:pt x="14287" y="171450"/>
                </a:lnTo>
                <a:lnTo>
                  <a:pt x="21431" y="178594"/>
                </a:lnTo>
                <a:lnTo>
                  <a:pt x="35719" y="185738"/>
                </a:lnTo>
                <a:lnTo>
                  <a:pt x="42862" y="185738"/>
                </a:lnTo>
                <a:lnTo>
                  <a:pt x="64294" y="185738"/>
                </a:lnTo>
                <a:lnTo>
                  <a:pt x="78581" y="178594"/>
                </a:lnTo>
                <a:lnTo>
                  <a:pt x="92869" y="171450"/>
                </a:lnTo>
                <a:lnTo>
                  <a:pt x="107156" y="164307"/>
                </a:lnTo>
                <a:lnTo>
                  <a:pt x="121444" y="150019"/>
                </a:lnTo>
                <a:lnTo>
                  <a:pt x="128587" y="142875"/>
                </a:lnTo>
                <a:lnTo>
                  <a:pt x="142875" y="128588"/>
                </a:lnTo>
                <a:lnTo>
                  <a:pt x="150019" y="114300"/>
                </a:lnTo>
                <a:lnTo>
                  <a:pt x="150019" y="100013"/>
                </a:lnTo>
                <a:lnTo>
                  <a:pt x="157162" y="85725"/>
                </a:lnTo>
                <a:lnTo>
                  <a:pt x="150019" y="64294"/>
                </a:lnTo>
                <a:lnTo>
                  <a:pt x="150019" y="57150"/>
                </a:lnTo>
                <a:lnTo>
                  <a:pt x="142875" y="42863"/>
                </a:lnTo>
                <a:lnTo>
                  <a:pt x="135731" y="35719"/>
                </a:lnTo>
                <a:lnTo>
                  <a:pt x="128587" y="28575"/>
                </a:lnTo>
                <a:lnTo>
                  <a:pt x="114300" y="21431"/>
                </a:lnTo>
                <a:lnTo>
                  <a:pt x="100012" y="21431"/>
                </a:lnTo>
                <a:lnTo>
                  <a:pt x="85725" y="21431"/>
                </a:lnTo>
                <a:lnTo>
                  <a:pt x="71437" y="28575"/>
                </a:lnTo>
                <a:lnTo>
                  <a:pt x="57150" y="35719"/>
                </a:lnTo>
                <a:lnTo>
                  <a:pt x="42862" y="50006"/>
                </a:lnTo>
                <a:lnTo>
                  <a:pt x="35719" y="57150"/>
                </a:lnTo>
                <a:lnTo>
                  <a:pt x="28575" y="78581"/>
                </a:lnTo>
                <a:lnTo>
                  <a:pt x="21431" y="92869"/>
                </a:lnTo>
                <a:lnTo>
                  <a:pt x="21431" y="107156"/>
                </a:lnTo>
                <a:lnTo>
                  <a:pt x="21431" y="128588"/>
                </a:lnTo>
                <a:lnTo>
                  <a:pt x="21431" y="142875"/>
                </a:lnTo>
                <a:lnTo>
                  <a:pt x="28575" y="157163"/>
                </a:lnTo>
                <a:lnTo>
                  <a:pt x="35719" y="171450"/>
                </a:lnTo>
                <a:lnTo>
                  <a:pt x="42862" y="185738"/>
                </a:lnTo>
                <a:lnTo>
                  <a:pt x="57150" y="192882"/>
                </a:lnTo>
                <a:lnTo>
                  <a:pt x="78581" y="192882"/>
                </a:lnTo>
                <a:lnTo>
                  <a:pt x="92869" y="192882"/>
                </a:lnTo>
                <a:lnTo>
                  <a:pt x="107156" y="192882"/>
                </a:lnTo>
                <a:lnTo>
                  <a:pt x="121444" y="185738"/>
                </a:lnTo>
                <a:lnTo>
                  <a:pt x="135731" y="178594"/>
                </a:lnTo>
                <a:lnTo>
                  <a:pt x="150019" y="164307"/>
                </a:lnTo>
                <a:lnTo>
                  <a:pt x="157162" y="157163"/>
                </a:lnTo>
                <a:lnTo>
                  <a:pt x="164306" y="142875"/>
                </a:lnTo>
                <a:lnTo>
                  <a:pt x="164306" y="128588"/>
                </a:lnTo>
                <a:lnTo>
                  <a:pt x="164306" y="114300"/>
                </a:lnTo>
                <a:lnTo>
                  <a:pt x="164306" y="107156"/>
                </a:lnTo>
                <a:lnTo>
                  <a:pt x="157162" y="92869"/>
                </a:lnTo>
                <a:lnTo>
                  <a:pt x="150019" y="85725"/>
                </a:lnTo>
                <a:lnTo>
                  <a:pt x="142875" y="78581"/>
                </a:lnTo>
                <a:lnTo>
                  <a:pt x="128587" y="78581"/>
                </a:lnTo>
                <a:lnTo>
                  <a:pt x="114300" y="78581"/>
                </a:lnTo>
                <a:lnTo>
                  <a:pt x="100012" y="78581"/>
                </a:lnTo>
                <a:lnTo>
                  <a:pt x="85725" y="85725"/>
                </a:lnTo>
                <a:lnTo>
                  <a:pt x="71437" y="100013"/>
                </a:lnTo>
                <a:lnTo>
                  <a:pt x="57150" y="107156"/>
                </a:lnTo>
                <a:lnTo>
                  <a:pt x="50006" y="121444"/>
                </a:lnTo>
                <a:lnTo>
                  <a:pt x="42862" y="135732"/>
                </a:lnTo>
                <a:lnTo>
                  <a:pt x="42862" y="142875"/>
                </a:lnTo>
                <a:lnTo>
                  <a:pt x="42862" y="157163"/>
                </a:lnTo>
                <a:lnTo>
                  <a:pt x="50006" y="164307"/>
                </a:lnTo>
                <a:lnTo>
                  <a:pt x="57150" y="171450"/>
                </a:lnTo>
                <a:lnTo>
                  <a:pt x="71437" y="178594"/>
                </a:lnTo>
                <a:lnTo>
                  <a:pt x="85725" y="178594"/>
                </a:lnTo>
                <a:lnTo>
                  <a:pt x="100012" y="185738"/>
                </a:lnTo>
                <a:lnTo>
                  <a:pt x="114300" y="178594"/>
                </a:lnTo>
                <a:lnTo>
                  <a:pt x="128587" y="178594"/>
                </a:lnTo>
                <a:lnTo>
                  <a:pt x="142875" y="171450"/>
                </a:lnTo>
                <a:lnTo>
                  <a:pt x="150019" y="157163"/>
                </a:lnTo>
                <a:lnTo>
                  <a:pt x="164306" y="150019"/>
                </a:lnTo>
                <a:lnTo>
                  <a:pt x="171450" y="135732"/>
                </a:lnTo>
                <a:lnTo>
                  <a:pt x="171450" y="128588"/>
                </a:lnTo>
                <a:lnTo>
                  <a:pt x="164306" y="121444"/>
                </a:lnTo>
                <a:lnTo>
                  <a:pt x="164306" y="107156"/>
                </a:lnTo>
                <a:lnTo>
                  <a:pt x="157162" y="107156"/>
                </a:lnTo>
                <a:lnTo>
                  <a:pt x="150019" y="100013"/>
                </a:lnTo>
                <a:lnTo>
                  <a:pt x="135731" y="100013"/>
                </a:lnTo>
                <a:lnTo>
                  <a:pt x="121444" y="107156"/>
                </a:lnTo>
                <a:lnTo>
                  <a:pt x="107156" y="107156"/>
                </a:lnTo>
                <a:lnTo>
                  <a:pt x="100012" y="121444"/>
                </a:lnTo>
                <a:lnTo>
                  <a:pt x="85725" y="128588"/>
                </a:lnTo>
                <a:lnTo>
                  <a:pt x="78581" y="135732"/>
                </a:lnTo>
                <a:lnTo>
                  <a:pt x="78581" y="150019"/>
                </a:lnTo>
                <a:lnTo>
                  <a:pt x="78581" y="157163"/>
                </a:lnTo>
                <a:lnTo>
                  <a:pt x="78581" y="164307"/>
                </a:lnTo>
                <a:lnTo>
                  <a:pt x="92869" y="171450"/>
                </a:lnTo>
                <a:lnTo>
                  <a:pt x="100012" y="178594"/>
                </a:lnTo>
                <a:lnTo>
                  <a:pt x="114300" y="171450"/>
                </a:lnTo>
                <a:lnTo>
                  <a:pt x="135731" y="171450"/>
                </a:lnTo>
                <a:lnTo>
                  <a:pt x="150019" y="164307"/>
                </a:lnTo>
                <a:lnTo>
                  <a:pt x="171450" y="157163"/>
                </a:lnTo>
                <a:lnTo>
                  <a:pt x="185737" y="142875"/>
                </a:lnTo>
                <a:lnTo>
                  <a:pt x="192881" y="128588"/>
                </a:lnTo>
                <a:lnTo>
                  <a:pt x="200025" y="114300"/>
                </a:lnTo>
                <a:lnTo>
                  <a:pt x="207169" y="100013"/>
                </a:lnTo>
                <a:lnTo>
                  <a:pt x="207169" y="85725"/>
                </a:lnTo>
                <a:lnTo>
                  <a:pt x="200025" y="71438"/>
                </a:lnTo>
                <a:lnTo>
                  <a:pt x="192881" y="64294"/>
                </a:lnTo>
                <a:lnTo>
                  <a:pt x="185737" y="57150"/>
                </a:lnTo>
                <a:lnTo>
                  <a:pt x="171450" y="57150"/>
                </a:lnTo>
                <a:lnTo>
                  <a:pt x="150019" y="57150"/>
                </a:lnTo>
                <a:lnTo>
                  <a:pt x="135731" y="57150"/>
                </a:lnTo>
                <a:lnTo>
                  <a:pt x="114300" y="64294"/>
                </a:lnTo>
                <a:lnTo>
                  <a:pt x="92869" y="71438"/>
                </a:lnTo>
                <a:lnTo>
                  <a:pt x="78581" y="78581"/>
                </a:lnTo>
                <a:lnTo>
                  <a:pt x="64294" y="85725"/>
                </a:lnTo>
                <a:lnTo>
                  <a:pt x="57150" y="85725"/>
                </a:lnTo>
                <a:lnTo>
                  <a:pt x="50006" y="92869"/>
                </a:lnTo>
                <a:lnTo>
                  <a:pt x="50006" y="100013"/>
                </a:lnTo>
                <a:lnTo>
                  <a:pt x="57150" y="107156"/>
                </a:lnTo>
                <a:lnTo>
                  <a:pt x="64294" y="121444"/>
                </a:lnTo>
                <a:lnTo>
                  <a:pt x="71437" y="121444"/>
                </a:lnTo>
                <a:lnTo>
                  <a:pt x="85725" y="128588"/>
                </a:lnTo>
                <a:lnTo>
                  <a:pt x="100012" y="128588"/>
                </a:lnTo>
                <a:lnTo>
                  <a:pt x="121444" y="121444"/>
                </a:lnTo>
                <a:lnTo>
                  <a:pt x="142875" y="114300"/>
                </a:lnTo>
                <a:lnTo>
                  <a:pt x="157162" y="107156"/>
                </a:lnTo>
                <a:lnTo>
                  <a:pt x="171450" y="100013"/>
                </a:lnTo>
                <a:lnTo>
                  <a:pt x="178594" y="85725"/>
                </a:lnTo>
                <a:lnTo>
                  <a:pt x="185737" y="78581"/>
                </a:lnTo>
                <a:lnTo>
                  <a:pt x="185737" y="64294"/>
                </a:lnTo>
                <a:lnTo>
                  <a:pt x="185737" y="57150"/>
                </a:lnTo>
                <a:lnTo>
                  <a:pt x="185737" y="42863"/>
                </a:lnTo>
                <a:lnTo>
                  <a:pt x="178594" y="35719"/>
                </a:lnTo>
                <a:lnTo>
                  <a:pt x="164306" y="28575"/>
                </a:lnTo>
                <a:lnTo>
                  <a:pt x="157162" y="28575"/>
                </a:lnTo>
                <a:lnTo>
                  <a:pt x="142875" y="28575"/>
                </a:lnTo>
                <a:lnTo>
                  <a:pt x="128587" y="35719"/>
                </a:lnTo>
                <a:lnTo>
                  <a:pt x="114300" y="42863"/>
                </a:lnTo>
                <a:lnTo>
                  <a:pt x="107156" y="50006"/>
                </a:lnTo>
                <a:lnTo>
                  <a:pt x="100012" y="57150"/>
                </a:lnTo>
                <a:lnTo>
                  <a:pt x="92869" y="64294"/>
                </a:lnTo>
                <a:lnTo>
                  <a:pt x="85725" y="71438"/>
                </a:lnTo>
                <a:lnTo>
                  <a:pt x="85725" y="78581"/>
                </a:lnTo>
                <a:lnTo>
                  <a:pt x="85725" y="85725"/>
                </a:lnTo>
                <a:lnTo>
                  <a:pt x="92869" y="92869"/>
                </a:lnTo>
                <a:lnTo>
                  <a:pt x="100012" y="100013"/>
                </a:lnTo>
                <a:lnTo>
                  <a:pt x="107156" y="100013"/>
                </a:lnTo>
                <a:lnTo>
                  <a:pt x="114300" y="100013"/>
                </a:lnTo>
                <a:lnTo>
                  <a:pt x="121444" y="100013"/>
                </a:lnTo>
                <a:lnTo>
                  <a:pt x="128587" y="100013"/>
                </a:lnTo>
                <a:lnTo>
                  <a:pt x="128587" y="100013"/>
                </a:lnTo>
                <a:lnTo>
                  <a:pt x="128587" y="100013"/>
                </a:lnTo>
                <a:lnTo>
                  <a:pt x="128587" y="100013"/>
                </a:lnTo>
                <a:lnTo>
                  <a:pt x="128587" y="100013"/>
                </a:lnTo>
                <a:lnTo>
                  <a:pt x="128587" y="10001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5479257" y="4093369"/>
            <a:ext cx="157164" cy="135732"/>
          </a:xfrm>
          <a:custGeom>
            <a:avLst/>
            <a:gdLst/>
            <a:ahLst/>
            <a:cxnLst/>
            <a:rect l="0" t="0" r="0" b="0"/>
            <a:pathLst>
              <a:path w="157164" h="135732">
                <a:moveTo>
                  <a:pt x="64294" y="71438"/>
                </a:moveTo>
                <a:lnTo>
                  <a:pt x="64294" y="78581"/>
                </a:lnTo>
                <a:lnTo>
                  <a:pt x="64294" y="85725"/>
                </a:lnTo>
                <a:lnTo>
                  <a:pt x="64294" y="92869"/>
                </a:lnTo>
                <a:lnTo>
                  <a:pt x="64294" y="100013"/>
                </a:lnTo>
                <a:lnTo>
                  <a:pt x="64294" y="114300"/>
                </a:lnTo>
                <a:lnTo>
                  <a:pt x="64294" y="121444"/>
                </a:lnTo>
                <a:lnTo>
                  <a:pt x="71438" y="128588"/>
                </a:lnTo>
                <a:lnTo>
                  <a:pt x="78581" y="135731"/>
                </a:lnTo>
                <a:lnTo>
                  <a:pt x="85725" y="128588"/>
                </a:lnTo>
                <a:lnTo>
                  <a:pt x="92869" y="121444"/>
                </a:lnTo>
                <a:lnTo>
                  <a:pt x="107156" y="114300"/>
                </a:lnTo>
                <a:lnTo>
                  <a:pt x="114300" y="107156"/>
                </a:lnTo>
                <a:lnTo>
                  <a:pt x="121444" y="92869"/>
                </a:lnTo>
                <a:lnTo>
                  <a:pt x="128588" y="78581"/>
                </a:lnTo>
                <a:lnTo>
                  <a:pt x="135731" y="64294"/>
                </a:lnTo>
                <a:lnTo>
                  <a:pt x="135731" y="50006"/>
                </a:lnTo>
                <a:lnTo>
                  <a:pt x="128588" y="35719"/>
                </a:lnTo>
                <a:lnTo>
                  <a:pt x="121444" y="21431"/>
                </a:lnTo>
                <a:lnTo>
                  <a:pt x="114300" y="14287"/>
                </a:lnTo>
                <a:lnTo>
                  <a:pt x="100013" y="0"/>
                </a:lnTo>
                <a:lnTo>
                  <a:pt x="85725" y="0"/>
                </a:lnTo>
                <a:lnTo>
                  <a:pt x="71438" y="0"/>
                </a:lnTo>
                <a:lnTo>
                  <a:pt x="57150" y="0"/>
                </a:lnTo>
                <a:lnTo>
                  <a:pt x="35719" y="7144"/>
                </a:lnTo>
                <a:lnTo>
                  <a:pt x="21431" y="14287"/>
                </a:lnTo>
                <a:lnTo>
                  <a:pt x="14288" y="28575"/>
                </a:lnTo>
                <a:lnTo>
                  <a:pt x="7144" y="42862"/>
                </a:lnTo>
                <a:lnTo>
                  <a:pt x="0" y="57150"/>
                </a:lnTo>
                <a:lnTo>
                  <a:pt x="0" y="71438"/>
                </a:lnTo>
                <a:lnTo>
                  <a:pt x="7144" y="85725"/>
                </a:lnTo>
                <a:lnTo>
                  <a:pt x="7144" y="100013"/>
                </a:lnTo>
                <a:lnTo>
                  <a:pt x="14288" y="114300"/>
                </a:lnTo>
                <a:lnTo>
                  <a:pt x="21431" y="121444"/>
                </a:lnTo>
                <a:lnTo>
                  <a:pt x="35719" y="128588"/>
                </a:lnTo>
                <a:lnTo>
                  <a:pt x="57150" y="135731"/>
                </a:lnTo>
                <a:lnTo>
                  <a:pt x="64294" y="135731"/>
                </a:lnTo>
                <a:lnTo>
                  <a:pt x="85725" y="135731"/>
                </a:lnTo>
                <a:lnTo>
                  <a:pt x="92869" y="128588"/>
                </a:lnTo>
                <a:lnTo>
                  <a:pt x="107156" y="128588"/>
                </a:lnTo>
                <a:lnTo>
                  <a:pt x="121444" y="121444"/>
                </a:lnTo>
                <a:lnTo>
                  <a:pt x="128588" y="114300"/>
                </a:lnTo>
                <a:lnTo>
                  <a:pt x="128588" y="100013"/>
                </a:lnTo>
                <a:lnTo>
                  <a:pt x="135731" y="92869"/>
                </a:lnTo>
                <a:lnTo>
                  <a:pt x="135731" y="78581"/>
                </a:lnTo>
                <a:lnTo>
                  <a:pt x="135731" y="64294"/>
                </a:lnTo>
                <a:lnTo>
                  <a:pt x="128588" y="57150"/>
                </a:lnTo>
                <a:lnTo>
                  <a:pt x="128588" y="42862"/>
                </a:lnTo>
                <a:lnTo>
                  <a:pt x="121444" y="42862"/>
                </a:lnTo>
                <a:lnTo>
                  <a:pt x="114300" y="35719"/>
                </a:lnTo>
                <a:lnTo>
                  <a:pt x="100013" y="42862"/>
                </a:lnTo>
                <a:lnTo>
                  <a:pt x="92869" y="50006"/>
                </a:lnTo>
                <a:lnTo>
                  <a:pt x="85725" y="57150"/>
                </a:lnTo>
                <a:lnTo>
                  <a:pt x="78581" y="71438"/>
                </a:lnTo>
                <a:lnTo>
                  <a:pt x="71438" y="85725"/>
                </a:lnTo>
                <a:lnTo>
                  <a:pt x="64294" y="100013"/>
                </a:lnTo>
                <a:lnTo>
                  <a:pt x="64294" y="114300"/>
                </a:lnTo>
                <a:lnTo>
                  <a:pt x="71438" y="121444"/>
                </a:lnTo>
                <a:lnTo>
                  <a:pt x="85725" y="121444"/>
                </a:lnTo>
                <a:lnTo>
                  <a:pt x="92869" y="121444"/>
                </a:lnTo>
                <a:lnTo>
                  <a:pt x="107156" y="121444"/>
                </a:lnTo>
                <a:lnTo>
                  <a:pt x="121444" y="114300"/>
                </a:lnTo>
                <a:lnTo>
                  <a:pt x="128588" y="100013"/>
                </a:lnTo>
                <a:lnTo>
                  <a:pt x="142875" y="92869"/>
                </a:lnTo>
                <a:lnTo>
                  <a:pt x="150019" y="78581"/>
                </a:lnTo>
                <a:lnTo>
                  <a:pt x="157163" y="64294"/>
                </a:lnTo>
                <a:lnTo>
                  <a:pt x="157163" y="50006"/>
                </a:lnTo>
                <a:lnTo>
                  <a:pt x="157163" y="35719"/>
                </a:lnTo>
                <a:lnTo>
                  <a:pt x="150019" y="21431"/>
                </a:lnTo>
                <a:lnTo>
                  <a:pt x="142875" y="14287"/>
                </a:lnTo>
                <a:lnTo>
                  <a:pt x="135731" y="14287"/>
                </a:lnTo>
                <a:lnTo>
                  <a:pt x="121444" y="14287"/>
                </a:lnTo>
                <a:lnTo>
                  <a:pt x="107156" y="21431"/>
                </a:lnTo>
                <a:lnTo>
                  <a:pt x="92869" y="28575"/>
                </a:lnTo>
                <a:lnTo>
                  <a:pt x="78581" y="35719"/>
                </a:lnTo>
                <a:lnTo>
                  <a:pt x="71438" y="50006"/>
                </a:lnTo>
                <a:lnTo>
                  <a:pt x="64294" y="64294"/>
                </a:lnTo>
                <a:lnTo>
                  <a:pt x="64294" y="71438"/>
                </a:lnTo>
                <a:lnTo>
                  <a:pt x="64294" y="78581"/>
                </a:lnTo>
                <a:lnTo>
                  <a:pt x="71438" y="85725"/>
                </a:lnTo>
                <a:lnTo>
                  <a:pt x="78581" y="92869"/>
                </a:lnTo>
                <a:lnTo>
                  <a:pt x="92869" y="92869"/>
                </a:lnTo>
                <a:lnTo>
                  <a:pt x="107156" y="92869"/>
                </a:lnTo>
                <a:lnTo>
                  <a:pt x="121444" y="85725"/>
                </a:lnTo>
                <a:lnTo>
                  <a:pt x="128588" y="78581"/>
                </a:lnTo>
                <a:lnTo>
                  <a:pt x="142875" y="78581"/>
                </a:lnTo>
                <a:lnTo>
                  <a:pt x="150019" y="64294"/>
                </a:lnTo>
                <a:lnTo>
                  <a:pt x="150019" y="57150"/>
                </a:lnTo>
                <a:lnTo>
                  <a:pt x="150019" y="42862"/>
                </a:lnTo>
                <a:lnTo>
                  <a:pt x="150019" y="35719"/>
                </a:lnTo>
                <a:lnTo>
                  <a:pt x="142875" y="21431"/>
                </a:lnTo>
                <a:lnTo>
                  <a:pt x="135731" y="21431"/>
                </a:lnTo>
                <a:lnTo>
                  <a:pt x="121444" y="21431"/>
                </a:lnTo>
                <a:lnTo>
                  <a:pt x="107156" y="21431"/>
                </a:lnTo>
                <a:lnTo>
                  <a:pt x="92869" y="35719"/>
                </a:lnTo>
                <a:lnTo>
                  <a:pt x="78581" y="42862"/>
                </a:lnTo>
                <a:lnTo>
                  <a:pt x="71438" y="57150"/>
                </a:lnTo>
                <a:lnTo>
                  <a:pt x="64294" y="71438"/>
                </a:lnTo>
                <a:lnTo>
                  <a:pt x="57150" y="78581"/>
                </a:lnTo>
                <a:lnTo>
                  <a:pt x="57150" y="85725"/>
                </a:lnTo>
                <a:lnTo>
                  <a:pt x="57150" y="92869"/>
                </a:lnTo>
                <a:lnTo>
                  <a:pt x="57150" y="9286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5722145" y="4057650"/>
            <a:ext cx="171451" cy="185739"/>
          </a:xfrm>
          <a:custGeom>
            <a:avLst/>
            <a:gdLst/>
            <a:ahLst/>
            <a:cxnLst/>
            <a:rect l="0" t="0" r="0" b="0"/>
            <a:pathLst>
              <a:path w="171451" h="185739">
                <a:moveTo>
                  <a:pt x="92868" y="21431"/>
                </a:moveTo>
                <a:lnTo>
                  <a:pt x="85725" y="21431"/>
                </a:lnTo>
                <a:lnTo>
                  <a:pt x="85725" y="21431"/>
                </a:lnTo>
                <a:lnTo>
                  <a:pt x="85725" y="21431"/>
                </a:lnTo>
                <a:lnTo>
                  <a:pt x="78581" y="21431"/>
                </a:lnTo>
                <a:lnTo>
                  <a:pt x="71437" y="21431"/>
                </a:lnTo>
                <a:lnTo>
                  <a:pt x="64293" y="28575"/>
                </a:lnTo>
                <a:lnTo>
                  <a:pt x="50006" y="35719"/>
                </a:lnTo>
                <a:lnTo>
                  <a:pt x="42862" y="42863"/>
                </a:lnTo>
                <a:lnTo>
                  <a:pt x="28575" y="50006"/>
                </a:lnTo>
                <a:lnTo>
                  <a:pt x="21431" y="64294"/>
                </a:lnTo>
                <a:lnTo>
                  <a:pt x="14287" y="71438"/>
                </a:lnTo>
                <a:lnTo>
                  <a:pt x="7143" y="85725"/>
                </a:lnTo>
                <a:lnTo>
                  <a:pt x="7143" y="100013"/>
                </a:lnTo>
                <a:lnTo>
                  <a:pt x="7143" y="114300"/>
                </a:lnTo>
                <a:lnTo>
                  <a:pt x="7143" y="128588"/>
                </a:lnTo>
                <a:lnTo>
                  <a:pt x="14287" y="135732"/>
                </a:lnTo>
                <a:lnTo>
                  <a:pt x="21431" y="150019"/>
                </a:lnTo>
                <a:lnTo>
                  <a:pt x="28575" y="157163"/>
                </a:lnTo>
                <a:lnTo>
                  <a:pt x="35718" y="164307"/>
                </a:lnTo>
                <a:lnTo>
                  <a:pt x="42862" y="171450"/>
                </a:lnTo>
                <a:lnTo>
                  <a:pt x="57150" y="178594"/>
                </a:lnTo>
                <a:lnTo>
                  <a:pt x="64293" y="185738"/>
                </a:lnTo>
                <a:lnTo>
                  <a:pt x="78581" y="185738"/>
                </a:lnTo>
                <a:lnTo>
                  <a:pt x="92868" y="178594"/>
                </a:lnTo>
                <a:lnTo>
                  <a:pt x="107156" y="178594"/>
                </a:lnTo>
                <a:lnTo>
                  <a:pt x="121443" y="171450"/>
                </a:lnTo>
                <a:lnTo>
                  <a:pt x="128587" y="164307"/>
                </a:lnTo>
                <a:lnTo>
                  <a:pt x="135731" y="157163"/>
                </a:lnTo>
                <a:lnTo>
                  <a:pt x="150018" y="142875"/>
                </a:lnTo>
                <a:lnTo>
                  <a:pt x="157162" y="121444"/>
                </a:lnTo>
                <a:lnTo>
                  <a:pt x="164306" y="107157"/>
                </a:lnTo>
                <a:lnTo>
                  <a:pt x="164306" y="92869"/>
                </a:lnTo>
                <a:lnTo>
                  <a:pt x="171450" y="78581"/>
                </a:lnTo>
                <a:lnTo>
                  <a:pt x="171450" y="57150"/>
                </a:lnTo>
                <a:lnTo>
                  <a:pt x="164306" y="42863"/>
                </a:lnTo>
                <a:lnTo>
                  <a:pt x="164306" y="28575"/>
                </a:lnTo>
                <a:lnTo>
                  <a:pt x="157162" y="21431"/>
                </a:lnTo>
                <a:lnTo>
                  <a:pt x="150018" y="7144"/>
                </a:lnTo>
                <a:lnTo>
                  <a:pt x="135731" y="0"/>
                </a:lnTo>
                <a:lnTo>
                  <a:pt x="121443" y="0"/>
                </a:lnTo>
                <a:lnTo>
                  <a:pt x="107156" y="0"/>
                </a:lnTo>
                <a:lnTo>
                  <a:pt x="92868" y="7144"/>
                </a:lnTo>
                <a:lnTo>
                  <a:pt x="78581" y="14288"/>
                </a:lnTo>
                <a:lnTo>
                  <a:pt x="64293" y="21431"/>
                </a:lnTo>
                <a:lnTo>
                  <a:pt x="42862" y="28575"/>
                </a:lnTo>
                <a:lnTo>
                  <a:pt x="28575" y="35719"/>
                </a:lnTo>
                <a:lnTo>
                  <a:pt x="21431" y="50006"/>
                </a:lnTo>
                <a:lnTo>
                  <a:pt x="14287" y="64294"/>
                </a:lnTo>
                <a:lnTo>
                  <a:pt x="7143" y="78581"/>
                </a:lnTo>
                <a:lnTo>
                  <a:pt x="0" y="92869"/>
                </a:lnTo>
                <a:lnTo>
                  <a:pt x="0" y="114300"/>
                </a:lnTo>
                <a:lnTo>
                  <a:pt x="0" y="128588"/>
                </a:lnTo>
                <a:lnTo>
                  <a:pt x="7143" y="135732"/>
                </a:lnTo>
                <a:lnTo>
                  <a:pt x="21431" y="150019"/>
                </a:lnTo>
                <a:lnTo>
                  <a:pt x="35718" y="157163"/>
                </a:lnTo>
                <a:lnTo>
                  <a:pt x="50006" y="157163"/>
                </a:lnTo>
                <a:lnTo>
                  <a:pt x="64293" y="164307"/>
                </a:lnTo>
                <a:lnTo>
                  <a:pt x="78581" y="157163"/>
                </a:lnTo>
                <a:lnTo>
                  <a:pt x="100012" y="157163"/>
                </a:lnTo>
                <a:lnTo>
                  <a:pt x="114300" y="150019"/>
                </a:lnTo>
                <a:lnTo>
                  <a:pt x="128587" y="142875"/>
                </a:lnTo>
                <a:lnTo>
                  <a:pt x="135731" y="128588"/>
                </a:lnTo>
                <a:lnTo>
                  <a:pt x="150018" y="114300"/>
                </a:lnTo>
                <a:lnTo>
                  <a:pt x="157162" y="100013"/>
                </a:lnTo>
                <a:lnTo>
                  <a:pt x="157162" y="85725"/>
                </a:lnTo>
                <a:lnTo>
                  <a:pt x="164306" y="71438"/>
                </a:lnTo>
                <a:lnTo>
                  <a:pt x="157162" y="57150"/>
                </a:lnTo>
                <a:lnTo>
                  <a:pt x="157162" y="42863"/>
                </a:lnTo>
                <a:lnTo>
                  <a:pt x="150018" y="35719"/>
                </a:lnTo>
                <a:lnTo>
                  <a:pt x="135731" y="28575"/>
                </a:lnTo>
                <a:lnTo>
                  <a:pt x="128587" y="21431"/>
                </a:lnTo>
                <a:lnTo>
                  <a:pt x="121443" y="21431"/>
                </a:lnTo>
                <a:lnTo>
                  <a:pt x="107156" y="21431"/>
                </a:lnTo>
                <a:lnTo>
                  <a:pt x="92868" y="28575"/>
                </a:lnTo>
                <a:lnTo>
                  <a:pt x="85725" y="35719"/>
                </a:lnTo>
                <a:lnTo>
                  <a:pt x="71437" y="50006"/>
                </a:lnTo>
                <a:lnTo>
                  <a:pt x="64293" y="64294"/>
                </a:lnTo>
                <a:lnTo>
                  <a:pt x="57150" y="71438"/>
                </a:lnTo>
                <a:lnTo>
                  <a:pt x="57150" y="85725"/>
                </a:lnTo>
                <a:lnTo>
                  <a:pt x="57150" y="100013"/>
                </a:lnTo>
                <a:lnTo>
                  <a:pt x="64293" y="107157"/>
                </a:lnTo>
                <a:lnTo>
                  <a:pt x="71437" y="114300"/>
                </a:lnTo>
                <a:lnTo>
                  <a:pt x="85725" y="114300"/>
                </a:lnTo>
                <a:lnTo>
                  <a:pt x="100012" y="114300"/>
                </a:lnTo>
                <a:lnTo>
                  <a:pt x="114300" y="114300"/>
                </a:lnTo>
                <a:lnTo>
                  <a:pt x="128587" y="107157"/>
                </a:lnTo>
                <a:lnTo>
                  <a:pt x="142875" y="107157"/>
                </a:lnTo>
                <a:lnTo>
                  <a:pt x="150018" y="92869"/>
                </a:lnTo>
                <a:lnTo>
                  <a:pt x="157162" y="85725"/>
                </a:lnTo>
                <a:lnTo>
                  <a:pt x="157162" y="78581"/>
                </a:lnTo>
                <a:lnTo>
                  <a:pt x="164306" y="71438"/>
                </a:lnTo>
                <a:lnTo>
                  <a:pt x="157162" y="64294"/>
                </a:lnTo>
                <a:lnTo>
                  <a:pt x="157162" y="50006"/>
                </a:lnTo>
                <a:lnTo>
                  <a:pt x="150018" y="50006"/>
                </a:lnTo>
                <a:lnTo>
                  <a:pt x="142875" y="50006"/>
                </a:lnTo>
                <a:lnTo>
                  <a:pt x="128587" y="50006"/>
                </a:lnTo>
                <a:lnTo>
                  <a:pt x="114300" y="57150"/>
                </a:lnTo>
                <a:lnTo>
                  <a:pt x="100012" y="64294"/>
                </a:lnTo>
                <a:lnTo>
                  <a:pt x="85725" y="71438"/>
                </a:lnTo>
                <a:lnTo>
                  <a:pt x="71437" y="78581"/>
                </a:lnTo>
                <a:lnTo>
                  <a:pt x="64293" y="85725"/>
                </a:lnTo>
                <a:lnTo>
                  <a:pt x="64293" y="92869"/>
                </a:lnTo>
                <a:lnTo>
                  <a:pt x="57150" y="100013"/>
                </a:lnTo>
                <a:lnTo>
                  <a:pt x="64293" y="107157"/>
                </a:lnTo>
                <a:lnTo>
                  <a:pt x="64293" y="107157"/>
                </a:lnTo>
                <a:lnTo>
                  <a:pt x="78581" y="107157"/>
                </a:lnTo>
                <a:lnTo>
                  <a:pt x="92868" y="107157"/>
                </a:lnTo>
                <a:lnTo>
                  <a:pt x="107156" y="100013"/>
                </a:lnTo>
                <a:lnTo>
                  <a:pt x="114300" y="92869"/>
                </a:lnTo>
                <a:lnTo>
                  <a:pt x="128587" y="85725"/>
                </a:lnTo>
                <a:lnTo>
                  <a:pt x="135731" y="78581"/>
                </a:lnTo>
                <a:lnTo>
                  <a:pt x="135731" y="71438"/>
                </a:lnTo>
                <a:lnTo>
                  <a:pt x="135731" y="64294"/>
                </a:lnTo>
                <a:lnTo>
                  <a:pt x="135731" y="57150"/>
                </a:lnTo>
                <a:lnTo>
                  <a:pt x="135731" y="50006"/>
                </a:lnTo>
                <a:lnTo>
                  <a:pt x="121443" y="42863"/>
                </a:lnTo>
                <a:lnTo>
                  <a:pt x="114300" y="42863"/>
                </a:lnTo>
                <a:lnTo>
                  <a:pt x="100012" y="42863"/>
                </a:lnTo>
                <a:lnTo>
                  <a:pt x="85725" y="50006"/>
                </a:lnTo>
                <a:lnTo>
                  <a:pt x="64293" y="57150"/>
                </a:lnTo>
                <a:lnTo>
                  <a:pt x="50006" y="71438"/>
                </a:lnTo>
                <a:lnTo>
                  <a:pt x="42862" y="78581"/>
                </a:lnTo>
                <a:lnTo>
                  <a:pt x="35718" y="92869"/>
                </a:lnTo>
                <a:lnTo>
                  <a:pt x="28575" y="100013"/>
                </a:lnTo>
                <a:lnTo>
                  <a:pt x="28575" y="114300"/>
                </a:lnTo>
                <a:lnTo>
                  <a:pt x="35718" y="114300"/>
                </a:lnTo>
                <a:lnTo>
                  <a:pt x="42862" y="121444"/>
                </a:lnTo>
                <a:lnTo>
                  <a:pt x="57150" y="128588"/>
                </a:lnTo>
                <a:lnTo>
                  <a:pt x="71437" y="121444"/>
                </a:lnTo>
                <a:lnTo>
                  <a:pt x="85725" y="121444"/>
                </a:lnTo>
                <a:lnTo>
                  <a:pt x="100012" y="114300"/>
                </a:lnTo>
                <a:lnTo>
                  <a:pt x="114300" y="107157"/>
                </a:lnTo>
                <a:lnTo>
                  <a:pt x="128587" y="100013"/>
                </a:lnTo>
                <a:lnTo>
                  <a:pt x="135731" y="92869"/>
                </a:lnTo>
                <a:lnTo>
                  <a:pt x="135731" y="78581"/>
                </a:lnTo>
                <a:lnTo>
                  <a:pt x="135731" y="71438"/>
                </a:lnTo>
                <a:lnTo>
                  <a:pt x="135731" y="57150"/>
                </a:lnTo>
                <a:lnTo>
                  <a:pt x="135731" y="50006"/>
                </a:lnTo>
                <a:lnTo>
                  <a:pt x="128587" y="42863"/>
                </a:lnTo>
                <a:lnTo>
                  <a:pt x="114300" y="42863"/>
                </a:lnTo>
                <a:lnTo>
                  <a:pt x="100012" y="42863"/>
                </a:lnTo>
                <a:lnTo>
                  <a:pt x="85725" y="50006"/>
                </a:lnTo>
                <a:lnTo>
                  <a:pt x="71437" y="57150"/>
                </a:lnTo>
                <a:lnTo>
                  <a:pt x="57150" y="71438"/>
                </a:lnTo>
                <a:lnTo>
                  <a:pt x="42862" y="78581"/>
                </a:lnTo>
                <a:lnTo>
                  <a:pt x="35718" y="92869"/>
                </a:lnTo>
                <a:lnTo>
                  <a:pt x="35718" y="107157"/>
                </a:lnTo>
                <a:lnTo>
                  <a:pt x="35718" y="121444"/>
                </a:lnTo>
                <a:lnTo>
                  <a:pt x="35718" y="128588"/>
                </a:lnTo>
                <a:lnTo>
                  <a:pt x="42862" y="135732"/>
                </a:lnTo>
                <a:lnTo>
                  <a:pt x="57150" y="142875"/>
                </a:lnTo>
                <a:lnTo>
                  <a:pt x="71437" y="142875"/>
                </a:lnTo>
                <a:lnTo>
                  <a:pt x="85725" y="142875"/>
                </a:lnTo>
                <a:lnTo>
                  <a:pt x="107156" y="135732"/>
                </a:lnTo>
                <a:lnTo>
                  <a:pt x="121443" y="128588"/>
                </a:lnTo>
                <a:lnTo>
                  <a:pt x="135731" y="121444"/>
                </a:lnTo>
                <a:lnTo>
                  <a:pt x="142875" y="107157"/>
                </a:lnTo>
                <a:lnTo>
                  <a:pt x="150018" y="100013"/>
                </a:lnTo>
                <a:lnTo>
                  <a:pt x="150018" y="85725"/>
                </a:lnTo>
                <a:lnTo>
                  <a:pt x="150018" y="71438"/>
                </a:lnTo>
                <a:lnTo>
                  <a:pt x="142875" y="64294"/>
                </a:lnTo>
                <a:lnTo>
                  <a:pt x="135731" y="50006"/>
                </a:lnTo>
                <a:lnTo>
                  <a:pt x="128587" y="42863"/>
                </a:lnTo>
                <a:lnTo>
                  <a:pt x="121443" y="35719"/>
                </a:lnTo>
                <a:lnTo>
                  <a:pt x="107156" y="35719"/>
                </a:lnTo>
                <a:lnTo>
                  <a:pt x="92868" y="35719"/>
                </a:lnTo>
                <a:lnTo>
                  <a:pt x="78581" y="42863"/>
                </a:lnTo>
                <a:lnTo>
                  <a:pt x="64293" y="50006"/>
                </a:lnTo>
                <a:lnTo>
                  <a:pt x="57150" y="57150"/>
                </a:lnTo>
                <a:lnTo>
                  <a:pt x="42862" y="71438"/>
                </a:lnTo>
                <a:lnTo>
                  <a:pt x="35718" y="85725"/>
                </a:lnTo>
                <a:lnTo>
                  <a:pt x="35718" y="92869"/>
                </a:lnTo>
                <a:lnTo>
                  <a:pt x="28575" y="100013"/>
                </a:lnTo>
                <a:lnTo>
                  <a:pt x="28575" y="10001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5907882" y="4100513"/>
            <a:ext cx="121445" cy="128588"/>
          </a:xfrm>
          <a:custGeom>
            <a:avLst/>
            <a:gdLst/>
            <a:ahLst/>
            <a:cxnLst/>
            <a:rect l="0" t="0" r="0" b="0"/>
            <a:pathLst>
              <a:path w="121445" h="128588">
                <a:moveTo>
                  <a:pt x="21431" y="21431"/>
                </a:moveTo>
                <a:lnTo>
                  <a:pt x="21431" y="21431"/>
                </a:lnTo>
                <a:lnTo>
                  <a:pt x="21431" y="21431"/>
                </a:lnTo>
                <a:lnTo>
                  <a:pt x="21431" y="21431"/>
                </a:lnTo>
                <a:lnTo>
                  <a:pt x="21431" y="28575"/>
                </a:lnTo>
                <a:lnTo>
                  <a:pt x="14288" y="35718"/>
                </a:lnTo>
                <a:lnTo>
                  <a:pt x="14288" y="42862"/>
                </a:lnTo>
                <a:lnTo>
                  <a:pt x="7144" y="57150"/>
                </a:lnTo>
                <a:lnTo>
                  <a:pt x="0" y="71437"/>
                </a:lnTo>
                <a:lnTo>
                  <a:pt x="0" y="92869"/>
                </a:lnTo>
                <a:lnTo>
                  <a:pt x="0" y="100012"/>
                </a:lnTo>
                <a:lnTo>
                  <a:pt x="7144" y="114300"/>
                </a:lnTo>
                <a:lnTo>
                  <a:pt x="14288" y="121444"/>
                </a:lnTo>
                <a:lnTo>
                  <a:pt x="28575" y="128587"/>
                </a:lnTo>
                <a:lnTo>
                  <a:pt x="35719" y="128587"/>
                </a:lnTo>
                <a:lnTo>
                  <a:pt x="50006" y="128587"/>
                </a:lnTo>
                <a:lnTo>
                  <a:pt x="64294" y="128587"/>
                </a:lnTo>
                <a:lnTo>
                  <a:pt x="78581" y="121444"/>
                </a:lnTo>
                <a:lnTo>
                  <a:pt x="85725" y="114300"/>
                </a:lnTo>
                <a:lnTo>
                  <a:pt x="100013" y="107156"/>
                </a:lnTo>
                <a:lnTo>
                  <a:pt x="107156" y="92869"/>
                </a:lnTo>
                <a:lnTo>
                  <a:pt x="114300" y="85725"/>
                </a:lnTo>
                <a:lnTo>
                  <a:pt x="121444" y="71437"/>
                </a:lnTo>
                <a:lnTo>
                  <a:pt x="121444" y="50006"/>
                </a:lnTo>
                <a:lnTo>
                  <a:pt x="114300" y="35718"/>
                </a:lnTo>
                <a:lnTo>
                  <a:pt x="114300" y="21431"/>
                </a:lnTo>
                <a:lnTo>
                  <a:pt x="100013" y="7143"/>
                </a:lnTo>
                <a:lnTo>
                  <a:pt x="92869" y="0"/>
                </a:lnTo>
                <a:lnTo>
                  <a:pt x="85725" y="0"/>
                </a:lnTo>
                <a:lnTo>
                  <a:pt x="71438" y="0"/>
                </a:lnTo>
                <a:lnTo>
                  <a:pt x="57150" y="0"/>
                </a:lnTo>
                <a:lnTo>
                  <a:pt x="42863" y="7143"/>
                </a:lnTo>
                <a:lnTo>
                  <a:pt x="28575" y="21431"/>
                </a:lnTo>
                <a:lnTo>
                  <a:pt x="21431" y="28575"/>
                </a:lnTo>
                <a:lnTo>
                  <a:pt x="14288" y="42862"/>
                </a:lnTo>
                <a:lnTo>
                  <a:pt x="14288" y="57150"/>
                </a:lnTo>
                <a:lnTo>
                  <a:pt x="14288" y="71437"/>
                </a:lnTo>
                <a:lnTo>
                  <a:pt x="14288" y="85725"/>
                </a:lnTo>
                <a:lnTo>
                  <a:pt x="21431" y="100012"/>
                </a:lnTo>
                <a:lnTo>
                  <a:pt x="28575" y="107156"/>
                </a:lnTo>
                <a:lnTo>
                  <a:pt x="35719" y="107156"/>
                </a:lnTo>
                <a:lnTo>
                  <a:pt x="50006" y="107156"/>
                </a:lnTo>
                <a:lnTo>
                  <a:pt x="64294" y="107156"/>
                </a:lnTo>
                <a:lnTo>
                  <a:pt x="71438" y="107156"/>
                </a:lnTo>
                <a:lnTo>
                  <a:pt x="78581" y="100012"/>
                </a:lnTo>
                <a:lnTo>
                  <a:pt x="92869" y="92869"/>
                </a:lnTo>
                <a:lnTo>
                  <a:pt x="92869" y="85725"/>
                </a:lnTo>
                <a:lnTo>
                  <a:pt x="92869" y="78581"/>
                </a:lnTo>
                <a:lnTo>
                  <a:pt x="92869" y="64294"/>
                </a:lnTo>
                <a:lnTo>
                  <a:pt x="92869" y="57150"/>
                </a:lnTo>
                <a:lnTo>
                  <a:pt x="92869" y="50006"/>
                </a:lnTo>
                <a:lnTo>
                  <a:pt x="85725" y="42862"/>
                </a:lnTo>
                <a:lnTo>
                  <a:pt x="78581" y="42862"/>
                </a:lnTo>
                <a:lnTo>
                  <a:pt x="64294" y="42862"/>
                </a:lnTo>
                <a:lnTo>
                  <a:pt x="50006" y="50006"/>
                </a:lnTo>
                <a:lnTo>
                  <a:pt x="35719" y="57150"/>
                </a:lnTo>
                <a:lnTo>
                  <a:pt x="28575" y="64294"/>
                </a:lnTo>
                <a:lnTo>
                  <a:pt x="21431" y="78581"/>
                </a:lnTo>
                <a:lnTo>
                  <a:pt x="21431" y="85725"/>
                </a:lnTo>
                <a:lnTo>
                  <a:pt x="21431" y="92869"/>
                </a:lnTo>
                <a:lnTo>
                  <a:pt x="21431" y="92869"/>
                </a:lnTo>
                <a:lnTo>
                  <a:pt x="28575" y="100012"/>
                </a:lnTo>
                <a:lnTo>
                  <a:pt x="35719" y="100012"/>
                </a:lnTo>
                <a:lnTo>
                  <a:pt x="50006" y="100012"/>
                </a:lnTo>
                <a:lnTo>
                  <a:pt x="57150" y="92869"/>
                </a:lnTo>
                <a:lnTo>
                  <a:pt x="71438" y="92869"/>
                </a:lnTo>
                <a:lnTo>
                  <a:pt x="78581" y="85725"/>
                </a:lnTo>
                <a:lnTo>
                  <a:pt x="85725" y="78581"/>
                </a:lnTo>
                <a:lnTo>
                  <a:pt x="92869" y="71437"/>
                </a:lnTo>
                <a:lnTo>
                  <a:pt x="92869" y="64294"/>
                </a:lnTo>
                <a:lnTo>
                  <a:pt x="92869" y="57150"/>
                </a:lnTo>
                <a:lnTo>
                  <a:pt x="92869" y="42862"/>
                </a:lnTo>
                <a:lnTo>
                  <a:pt x="85725" y="42862"/>
                </a:lnTo>
                <a:lnTo>
                  <a:pt x="78581" y="35718"/>
                </a:lnTo>
                <a:lnTo>
                  <a:pt x="71438" y="35718"/>
                </a:lnTo>
                <a:lnTo>
                  <a:pt x="57150" y="42862"/>
                </a:lnTo>
                <a:lnTo>
                  <a:pt x="50006" y="42862"/>
                </a:lnTo>
                <a:lnTo>
                  <a:pt x="42863" y="50006"/>
                </a:lnTo>
                <a:lnTo>
                  <a:pt x="35719" y="57150"/>
                </a:lnTo>
                <a:lnTo>
                  <a:pt x="28575" y="71437"/>
                </a:lnTo>
                <a:lnTo>
                  <a:pt x="28575" y="71437"/>
                </a:lnTo>
                <a:lnTo>
                  <a:pt x="28575" y="7143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5893595" y="4093369"/>
            <a:ext cx="142876" cy="135732"/>
          </a:xfrm>
          <a:custGeom>
            <a:avLst/>
            <a:gdLst/>
            <a:ahLst/>
            <a:cxnLst/>
            <a:rect l="0" t="0" r="0" b="0"/>
            <a:pathLst>
              <a:path w="142876" h="135732">
                <a:moveTo>
                  <a:pt x="78581" y="28575"/>
                </a:moveTo>
                <a:lnTo>
                  <a:pt x="78581" y="21431"/>
                </a:lnTo>
                <a:lnTo>
                  <a:pt x="78581" y="21431"/>
                </a:lnTo>
                <a:lnTo>
                  <a:pt x="78581" y="21431"/>
                </a:lnTo>
                <a:lnTo>
                  <a:pt x="71437" y="21431"/>
                </a:lnTo>
                <a:lnTo>
                  <a:pt x="71437" y="21431"/>
                </a:lnTo>
                <a:lnTo>
                  <a:pt x="64293" y="28575"/>
                </a:lnTo>
                <a:lnTo>
                  <a:pt x="57150" y="42862"/>
                </a:lnTo>
                <a:lnTo>
                  <a:pt x="50006" y="57150"/>
                </a:lnTo>
                <a:lnTo>
                  <a:pt x="35718" y="64294"/>
                </a:lnTo>
                <a:lnTo>
                  <a:pt x="35718" y="78581"/>
                </a:lnTo>
                <a:lnTo>
                  <a:pt x="28575" y="85725"/>
                </a:lnTo>
                <a:lnTo>
                  <a:pt x="28575" y="92869"/>
                </a:lnTo>
                <a:lnTo>
                  <a:pt x="28575" y="92869"/>
                </a:lnTo>
                <a:lnTo>
                  <a:pt x="28575" y="100013"/>
                </a:lnTo>
                <a:lnTo>
                  <a:pt x="28575" y="100013"/>
                </a:lnTo>
                <a:lnTo>
                  <a:pt x="28575" y="100013"/>
                </a:lnTo>
                <a:lnTo>
                  <a:pt x="28575" y="100013"/>
                </a:lnTo>
                <a:lnTo>
                  <a:pt x="35718" y="100013"/>
                </a:lnTo>
                <a:lnTo>
                  <a:pt x="35718" y="92869"/>
                </a:lnTo>
                <a:lnTo>
                  <a:pt x="42862" y="85725"/>
                </a:lnTo>
                <a:lnTo>
                  <a:pt x="42862" y="78581"/>
                </a:lnTo>
                <a:lnTo>
                  <a:pt x="50006" y="64294"/>
                </a:lnTo>
                <a:lnTo>
                  <a:pt x="50006" y="50006"/>
                </a:lnTo>
                <a:lnTo>
                  <a:pt x="50006" y="35719"/>
                </a:lnTo>
                <a:lnTo>
                  <a:pt x="42862" y="21431"/>
                </a:lnTo>
                <a:lnTo>
                  <a:pt x="42862" y="14287"/>
                </a:lnTo>
                <a:lnTo>
                  <a:pt x="35718" y="0"/>
                </a:lnTo>
                <a:lnTo>
                  <a:pt x="35718" y="0"/>
                </a:lnTo>
                <a:lnTo>
                  <a:pt x="28575" y="0"/>
                </a:lnTo>
                <a:lnTo>
                  <a:pt x="21431" y="0"/>
                </a:lnTo>
                <a:lnTo>
                  <a:pt x="14287" y="7144"/>
                </a:lnTo>
                <a:lnTo>
                  <a:pt x="7143" y="21431"/>
                </a:lnTo>
                <a:lnTo>
                  <a:pt x="0" y="35719"/>
                </a:lnTo>
                <a:lnTo>
                  <a:pt x="0" y="50006"/>
                </a:lnTo>
                <a:lnTo>
                  <a:pt x="0" y="71438"/>
                </a:lnTo>
                <a:lnTo>
                  <a:pt x="0" y="85725"/>
                </a:lnTo>
                <a:lnTo>
                  <a:pt x="0" y="100013"/>
                </a:lnTo>
                <a:lnTo>
                  <a:pt x="14287" y="114300"/>
                </a:lnTo>
                <a:lnTo>
                  <a:pt x="21431" y="121444"/>
                </a:lnTo>
                <a:lnTo>
                  <a:pt x="35718" y="128588"/>
                </a:lnTo>
                <a:lnTo>
                  <a:pt x="50006" y="135731"/>
                </a:lnTo>
                <a:lnTo>
                  <a:pt x="64293" y="135731"/>
                </a:lnTo>
                <a:lnTo>
                  <a:pt x="78581" y="135731"/>
                </a:lnTo>
                <a:lnTo>
                  <a:pt x="92868" y="135731"/>
                </a:lnTo>
                <a:lnTo>
                  <a:pt x="100012" y="128588"/>
                </a:lnTo>
                <a:lnTo>
                  <a:pt x="107156" y="114300"/>
                </a:lnTo>
                <a:lnTo>
                  <a:pt x="114300" y="107156"/>
                </a:lnTo>
                <a:lnTo>
                  <a:pt x="121443" y="92869"/>
                </a:lnTo>
                <a:lnTo>
                  <a:pt x="121443" y="78581"/>
                </a:lnTo>
                <a:lnTo>
                  <a:pt x="121443" y="64294"/>
                </a:lnTo>
                <a:lnTo>
                  <a:pt x="121443" y="50006"/>
                </a:lnTo>
                <a:lnTo>
                  <a:pt x="121443" y="42862"/>
                </a:lnTo>
                <a:lnTo>
                  <a:pt x="114300" y="35719"/>
                </a:lnTo>
                <a:lnTo>
                  <a:pt x="107156" y="28575"/>
                </a:lnTo>
                <a:lnTo>
                  <a:pt x="100012" y="28575"/>
                </a:lnTo>
                <a:lnTo>
                  <a:pt x="85725" y="28575"/>
                </a:lnTo>
                <a:lnTo>
                  <a:pt x="78581" y="35719"/>
                </a:lnTo>
                <a:lnTo>
                  <a:pt x="64293" y="42862"/>
                </a:lnTo>
                <a:lnTo>
                  <a:pt x="57150" y="50006"/>
                </a:lnTo>
                <a:lnTo>
                  <a:pt x="50006" y="64294"/>
                </a:lnTo>
                <a:lnTo>
                  <a:pt x="50006" y="78581"/>
                </a:lnTo>
                <a:lnTo>
                  <a:pt x="42862" y="85725"/>
                </a:lnTo>
                <a:lnTo>
                  <a:pt x="42862" y="92869"/>
                </a:lnTo>
                <a:lnTo>
                  <a:pt x="50006" y="100013"/>
                </a:lnTo>
                <a:lnTo>
                  <a:pt x="57150" y="107156"/>
                </a:lnTo>
                <a:lnTo>
                  <a:pt x="64293" y="107156"/>
                </a:lnTo>
                <a:lnTo>
                  <a:pt x="71437" y="107156"/>
                </a:lnTo>
                <a:lnTo>
                  <a:pt x="78581" y="107156"/>
                </a:lnTo>
                <a:lnTo>
                  <a:pt x="85725" y="100013"/>
                </a:lnTo>
                <a:lnTo>
                  <a:pt x="92868" y="100013"/>
                </a:lnTo>
                <a:lnTo>
                  <a:pt x="100012" y="85725"/>
                </a:lnTo>
                <a:lnTo>
                  <a:pt x="100012" y="78581"/>
                </a:lnTo>
                <a:lnTo>
                  <a:pt x="100012" y="64294"/>
                </a:lnTo>
                <a:lnTo>
                  <a:pt x="100012" y="57150"/>
                </a:lnTo>
                <a:lnTo>
                  <a:pt x="100012" y="50006"/>
                </a:lnTo>
                <a:lnTo>
                  <a:pt x="92868" y="35719"/>
                </a:lnTo>
                <a:lnTo>
                  <a:pt x="92868" y="28575"/>
                </a:lnTo>
                <a:lnTo>
                  <a:pt x="85725" y="28575"/>
                </a:lnTo>
                <a:lnTo>
                  <a:pt x="78581" y="28575"/>
                </a:lnTo>
                <a:lnTo>
                  <a:pt x="71437" y="35719"/>
                </a:lnTo>
                <a:lnTo>
                  <a:pt x="64293" y="50006"/>
                </a:lnTo>
                <a:lnTo>
                  <a:pt x="50006" y="64294"/>
                </a:lnTo>
                <a:lnTo>
                  <a:pt x="42862" y="78581"/>
                </a:lnTo>
                <a:lnTo>
                  <a:pt x="42862" y="85725"/>
                </a:lnTo>
                <a:lnTo>
                  <a:pt x="50006" y="100013"/>
                </a:lnTo>
                <a:lnTo>
                  <a:pt x="50006" y="107156"/>
                </a:lnTo>
                <a:lnTo>
                  <a:pt x="64293" y="107156"/>
                </a:lnTo>
                <a:lnTo>
                  <a:pt x="71437" y="114300"/>
                </a:lnTo>
                <a:lnTo>
                  <a:pt x="85725" y="114300"/>
                </a:lnTo>
                <a:lnTo>
                  <a:pt x="100012" y="107156"/>
                </a:lnTo>
                <a:lnTo>
                  <a:pt x="107156" y="107156"/>
                </a:lnTo>
                <a:lnTo>
                  <a:pt x="121443" y="100013"/>
                </a:lnTo>
                <a:lnTo>
                  <a:pt x="128587" y="92869"/>
                </a:lnTo>
                <a:lnTo>
                  <a:pt x="135731" y="85725"/>
                </a:lnTo>
                <a:lnTo>
                  <a:pt x="135731" y="78581"/>
                </a:lnTo>
                <a:lnTo>
                  <a:pt x="135731" y="64294"/>
                </a:lnTo>
                <a:lnTo>
                  <a:pt x="135731" y="57150"/>
                </a:lnTo>
                <a:lnTo>
                  <a:pt x="128587" y="50006"/>
                </a:lnTo>
                <a:lnTo>
                  <a:pt x="128587" y="42862"/>
                </a:lnTo>
                <a:lnTo>
                  <a:pt x="121443" y="42862"/>
                </a:lnTo>
                <a:lnTo>
                  <a:pt x="107156" y="50006"/>
                </a:lnTo>
                <a:lnTo>
                  <a:pt x="100012" y="50006"/>
                </a:lnTo>
                <a:lnTo>
                  <a:pt x="85725" y="57150"/>
                </a:lnTo>
                <a:lnTo>
                  <a:pt x="78581" y="64294"/>
                </a:lnTo>
                <a:lnTo>
                  <a:pt x="71437" y="78581"/>
                </a:lnTo>
                <a:lnTo>
                  <a:pt x="71437" y="85725"/>
                </a:lnTo>
                <a:lnTo>
                  <a:pt x="71437" y="85725"/>
                </a:lnTo>
                <a:lnTo>
                  <a:pt x="71437" y="92869"/>
                </a:lnTo>
                <a:lnTo>
                  <a:pt x="78581" y="100013"/>
                </a:lnTo>
                <a:lnTo>
                  <a:pt x="85725" y="100013"/>
                </a:lnTo>
                <a:lnTo>
                  <a:pt x="100012" y="92869"/>
                </a:lnTo>
                <a:lnTo>
                  <a:pt x="107156" y="85725"/>
                </a:lnTo>
                <a:lnTo>
                  <a:pt x="121443" y="78581"/>
                </a:lnTo>
                <a:lnTo>
                  <a:pt x="128587" y="71438"/>
                </a:lnTo>
                <a:lnTo>
                  <a:pt x="135731" y="64294"/>
                </a:lnTo>
                <a:lnTo>
                  <a:pt x="142875" y="50006"/>
                </a:lnTo>
                <a:lnTo>
                  <a:pt x="142875" y="35719"/>
                </a:lnTo>
                <a:lnTo>
                  <a:pt x="142875" y="28575"/>
                </a:lnTo>
                <a:lnTo>
                  <a:pt x="135731" y="28575"/>
                </a:lnTo>
                <a:lnTo>
                  <a:pt x="128587" y="28575"/>
                </a:lnTo>
                <a:lnTo>
                  <a:pt x="114300" y="28575"/>
                </a:lnTo>
                <a:lnTo>
                  <a:pt x="107156" y="35719"/>
                </a:lnTo>
                <a:lnTo>
                  <a:pt x="92868" y="50006"/>
                </a:lnTo>
                <a:lnTo>
                  <a:pt x="78581" y="57150"/>
                </a:lnTo>
                <a:lnTo>
                  <a:pt x="71437" y="64294"/>
                </a:lnTo>
                <a:lnTo>
                  <a:pt x="71437" y="6429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5264945" y="4371975"/>
            <a:ext cx="257176" cy="264320"/>
          </a:xfrm>
          <a:custGeom>
            <a:avLst/>
            <a:gdLst/>
            <a:ahLst/>
            <a:cxnLst/>
            <a:rect l="0" t="0" r="0" b="0"/>
            <a:pathLst>
              <a:path w="257176" h="264320">
                <a:moveTo>
                  <a:pt x="135731" y="7144"/>
                </a:moveTo>
                <a:lnTo>
                  <a:pt x="135731" y="7144"/>
                </a:lnTo>
                <a:lnTo>
                  <a:pt x="128587" y="7144"/>
                </a:lnTo>
                <a:lnTo>
                  <a:pt x="128587" y="7144"/>
                </a:lnTo>
                <a:lnTo>
                  <a:pt x="121443" y="0"/>
                </a:lnTo>
                <a:lnTo>
                  <a:pt x="114300" y="7144"/>
                </a:lnTo>
                <a:lnTo>
                  <a:pt x="107156" y="7144"/>
                </a:lnTo>
                <a:lnTo>
                  <a:pt x="92868" y="21432"/>
                </a:lnTo>
                <a:lnTo>
                  <a:pt x="85725" y="35719"/>
                </a:lnTo>
                <a:lnTo>
                  <a:pt x="71437" y="50007"/>
                </a:lnTo>
                <a:lnTo>
                  <a:pt x="64293" y="71438"/>
                </a:lnTo>
                <a:lnTo>
                  <a:pt x="57150" y="92869"/>
                </a:lnTo>
                <a:lnTo>
                  <a:pt x="50006" y="114300"/>
                </a:lnTo>
                <a:lnTo>
                  <a:pt x="42862" y="128588"/>
                </a:lnTo>
                <a:lnTo>
                  <a:pt x="42862" y="150019"/>
                </a:lnTo>
                <a:lnTo>
                  <a:pt x="42862" y="171450"/>
                </a:lnTo>
                <a:lnTo>
                  <a:pt x="50006" y="185738"/>
                </a:lnTo>
                <a:lnTo>
                  <a:pt x="57150" y="207169"/>
                </a:lnTo>
                <a:lnTo>
                  <a:pt x="64293" y="228600"/>
                </a:lnTo>
                <a:lnTo>
                  <a:pt x="85725" y="235744"/>
                </a:lnTo>
                <a:lnTo>
                  <a:pt x="100012" y="250032"/>
                </a:lnTo>
                <a:lnTo>
                  <a:pt x="121443" y="257175"/>
                </a:lnTo>
                <a:lnTo>
                  <a:pt x="135731" y="264319"/>
                </a:lnTo>
                <a:lnTo>
                  <a:pt x="157162" y="264319"/>
                </a:lnTo>
                <a:lnTo>
                  <a:pt x="171450" y="264319"/>
                </a:lnTo>
                <a:lnTo>
                  <a:pt x="192881" y="257175"/>
                </a:lnTo>
                <a:lnTo>
                  <a:pt x="207168" y="250032"/>
                </a:lnTo>
                <a:lnTo>
                  <a:pt x="221456" y="242888"/>
                </a:lnTo>
                <a:lnTo>
                  <a:pt x="235743" y="235744"/>
                </a:lnTo>
                <a:lnTo>
                  <a:pt x="242887" y="221457"/>
                </a:lnTo>
                <a:lnTo>
                  <a:pt x="250031" y="207169"/>
                </a:lnTo>
                <a:lnTo>
                  <a:pt x="257175" y="185738"/>
                </a:lnTo>
                <a:lnTo>
                  <a:pt x="257175" y="164307"/>
                </a:lnTo>
                <a:lnTo>
                  <a:pt x="257175" y="142875"/>
                </a:lnTo>
                <a:lnTo>
                  <a:pt x="250031" y="121444"/>
                </a:lnTo>
                <a:lnTo>
                  <a:pt x="242887" y="100013"/>
                </a:lnTo>
                <a:lnTo>
                  <a:pt x="235743" y="85725"/>
                </a:lnTo>
                <a:lnTo>
                  <a:pt x="228600" y="64294"/>
                </a:lnTo>
                <a:lnTo>
                  <a:pt x="214312" y="50007"/>
                </a:lnTo>
                <a:lnTo>
                  <a:pt x="200025" y="42863"/>
                </a:lnTo>
                <a:lnTo>
                  <a:pt x="185737" y="28575"/>
                </a:lnTo>
                <a:lnTo>
                  <a:pt x="164306" y="21432"/>
                </a:lnTo>
                <a:lnTo>
                  <a:pt x="150018" y="21432"/>
                </a:lnTo>
                <a:lnTo>
                  <a:pt x="128587" y="14288"/>
                </a:lnTo>
                <a:lnTo>
                  <a:pt x="114300" y="21432"/>
                </a:lnTo>
                <a:lnTo>
                  <a:pt x="92868" y="28575"/>
                </a:lnTo>
                <a:lnTo>
                  <a:pt x="71437" y="35719"/>
                </a:lnTo>
                <a:lnTo>
                  <a:pt x="50006" y="42863"/>
                </a:lnTo>
                <a:lnTo>
                  <a:pt x="35718" y="57150"/>
                </a:lnTo>
                <a:lnTo>
                  <a:pt x="21431" y="71438"/>
                </a:lnTo>
                <a:lnTo>
                  <a:pt x="14287" y="92869"/>
                </a:lnTo>
                <a:lnTo>
                  <a:pt x="7143" y="114300"/>
                </a:lnTo>
                <a:lnTo>
                  <a:pt x="0" y="135732"/>
                </a:lnTo>
                <a:lnTo>
                  <a:pt x="0" y="157163"/>
                </a:lnTo>
                <a:lnTo>
                  <a:pt x="7143" y="178594"/>
                </a:lnTo>
                <a:lnTo>
                  <a:pt x="14287" y="200025"/>
                </a:lnTo>
                <a:lnTo>
                  <a:pt x="28575" y="214313"/>
                </a:lnTo>
                <a:lnTo>
                  <a:pt x="50006" y="221457"/>
                </a:lnTo>
                <a:lnTo>
                  <a:pt x="71437" y="228600"/>
                </a:lnTo>
                <a:lnTo>
                  <a:pt x="92868" y="235744"/>
                </a:lnTo>
                <a:lnTo>
                  <a:pt x="114300" y="228600"/>
                </a:lnTo>
                <a:lnTo>
                  <a:pt x="135731" y="228600"/>
                </a:lnTo>
                <a:lnTo>
                  <a:pt x="164306" y="221457"/>
                </a:lnTo>
                <a:lnTo>
                  <a:pt x="178593" y="207169"/>
                </a:lnTo>
                <a:lnTo>
                  <a:pt x="200025" y="192882"/>
                </a:lnTo>
                <a:lnTo>
                  <a:pt x="214312" y="178594"/>
                </a:lnTo>
                <a:lnTo>
                  <a:pt x="228600" y="164307"/>
                </a:lnTo>
                <a:lnTo>
                  <a:pt x="235743" y="142875"/>
                </a:lnTo>
                <a:lnTo>
                  <a:pt x="235743" y="128588"/>
                </a:lnTo>
                <a:lnTo>
                  <a:pt x="235743" y="107157"/>
                </a:lnTo>
                <a:lnTo>
                  <a:pt x="235743" y="85725"/>
                </a:lnTo>
                <a:lnTo>
                  <a:pt x="221456" y="71438"/>
                </a:lnTo>
                <a:lnTo>
                  <a:pt x="207168" y="64294"/>
                </a:lnTo>
                <a:lnTo>
                  <a:pt x="192881" y="57150"/>
                </a:lnTo>
                <a:lnTo>
                  <a:pt x="171450" y="57150"/>
                </a:lnTo>
                <a:lnTo>
                  <a:pt x="150018" y="57150"/>
                </a:lnTo>
                <a:lnTo>
                  <a:pt x="128587" y="64294"/>
                </a:lnTo>
                <a:lnTo>
                  <a:pt x="114300" y="78582"/>
                </a:lnTo>
                <a:lnTo>
                  <a:pt x="92868" y="92869"/>
                </a:lnTo>
                <a:lnTo>
                  <a:pt x="78581" y="114300"/>
                </a:lnTo>
                <a:lnTo>
                  <a:pt x="64293" y="135732"/>
                </a:lnTo>
                <a:lnTo>
                  <a:pt x="57150" y="157163"/>
                </a:lnTo>
                <a:lnTo>
                  <a:pt x="57150" y="171450"/>
                </a:lnTo>
                <a:lnTo>
                  <a:pt x="57150" y="185738"/>
                </a:lnTo>
                <a:lnTo>
                  <a:pt x="57150" y="200025"/>
                </a:lnTo>
                <a:lnTo>
                  <a:pt x="71437" y="207169"/>
                </a:lnTo>
                <a:lnTo>
                  <a:pt x="85725" y="207169"/>
                </a:lnTo>
                <a:lnTo>
                  <a:pt x="100012" y="207169"/>
                </a:lnTo>
                <a:lnTo>
                  <a:pt x="121443" y="200025"/>
                </a:lnTo>
                <a:lnTo>
                  <a:pt x="135731" y="185738"/>
                </a:lnTo>
                <a:lnTo>
                  <a:pt x="157162" y="178594"/>
                </a:lnTo>
                <a:lnTo>
                  <a:pt x="164306" y="164307"/>
                </a:lnTo>
                <a:lnTo>
                  <a:pt x="178593" y="150019"/>
                </a:lnTo>
                <a:lnTo>
                  <a:pt x="185737" y="128588"/>
                </a:lnTo>
                <a:lnTo>
                  <a:pt x="192881" y="114300"/>
                </a:lnTo>
                <a:lnTo>
                  <a:pt x="200025" y="100013"/>
                </a:lnTo>
                <a:lnTo>
                  <a:pt x="200025" y="78582"/>
                </a:lnTo>
                <a:lnTo>
                  <a:pt x="192881" y="71438"/>
                </a:lnTo>
                <a:lnTo>
                  <a:pt x="185737" y="64294"/>
                </a:lnTo>
                <a:lnTo>
                  <a:pt x="171450" y="64294"/>
                </a:lnTo>
                <a:lnTo>
                  <a:pt x="157162" y="71438"/>
                </a:lnTo>
                <a:lnTo>
                  <a:pt x="135731" y="78582"/>
                </a:lnTo>
                <a:lnTo>
                  <a:pt x="121443" y="92869"/>
                </a:lnTo>
                <a:lnTo>
                  <a:pt x="100012" y="107157"/>
                </a:lnTo>
                <a:lnTo>
                  <a:pt x="85725" y="128588"/>
                </a:lnTo>
                <a:lnTo>
                  <a:pt x="71437" y="150019"/>
                </a:lnTo>
                <a:lnTo>
                  <a:pt x="64293" y="171450"/>
                </a:lnTo>
                <a:lnTo>
                  <a:pt x="64293" y="185738"/>
                </a:lnTo>
                <a:lnTo>
                  <a:pt x="71437" y="200025"/>
                </a:lnTo>
                <a:lnTo>
                  <a:pt x="78581" y="207169"/>
                </a:lnTo>
                <a:lnTo>
                  <a:pt x="92868" y="207169"/>
                </a:lnTo>
                <a:lnTo>
                  <a:pt x="114300" y="207169"/>
                </a:lnTo>
                <a:lnTo>
                  <a:pt x="135731" y="200025"/>
                </a:lnTo>
                <a:lnTo>
                  <a:pt x="157162" y="192882"/>
                </a:lnTo>
                <a:lnTo>
                  <a:pt x="178593" y="178594"/>
                </a:lnTo>
                <a:lnTo>
                  <a:pt x="192881" y="164307"/>
                </a:lnTo>
                <a:lnTo>
                  <a:pt x="207168" y="150019"/>
                </a:lnTo>
                <a:lnTo>
                  <a:pt x="214312" y="135732"/>
                </a:lnTo>
                <a:lnTo>
                  <a:pt x="221456" y="128588"/>
                </a:lnTo>
                <a:lnTo>
                  <a:pt x="221456" y="114300"/>
                </a:lnTo>
                <a:lnTo>
                  <a:pt x="221456" y="100013"/>
                </a:lnTo>
                <a:lnTo>
                  <a:pt x="214312" y="100013"/>
                </a:lnTo>
                <a:lnTo>
                  <a:pt x="207168" y="100013"/>
                </a:lnTo>
                <a:lnTo>
                  <a:pt x="192881" y="100013"/>
                </a:lnTo>
                <a:lnTo>
                  <a:pt x="171450" y="114300"/>
                </a:lnTo>
                <a:lnTo>
                  <a:pt x="157162" y="128588"/>
                </a:lnTo>
                <a:lnTo>
                  <a:pt x="135731" y="142875"/>
                </a:lnTo>
                <a:lnTo>
                  <a:pt x="128587" y="157163"/>
                </a:lnTo>
                <a:lnTo>
                  <a:pt x="121443" y="171450"/>
                </a:lnTo>
                <a:lnTo>
                  <a:pt x="114300" y="178594"/>
                </a:lnTo>
                <a:lnTo>
                  <a:pt x="114300" y="185738"/>
                </a:lnTo>
                <a:lnTo>
                  <a:pt x="121443" y="192882"/>
                </a:lnTo>
                <a:lnTo>
                  <a:pt x="135731" y="200025"/>
                </a:lnTo>
                <a:lnTo>
                  <a:pt x="150018" y="200025"/>
                </a:lnTo>
                <a:lnTo>
                  <a:pt x="164306" y="200025"/>
                </a:lnTo>
                <a:lnTo>
                  <a:pt x="185737" y="192882"/>
                </a:lnTo>
                <a:lnTo>
                  <a:pt x="200025" y="185738"/>
                </a:lnTo>
                <a:lnTo>
                  <a:pt x="221456" y="171450"/>
                </a:lnTo>
                <a:lnTo>
                  <a:pt x="228600" y="164307"/>
                </a:lnTo>
                <a:lnTo>
                  <a:pt x="235743" y="150019"/>
                </a:lnTo>
                <a:lnTo>
                  <a:pt x="242887" y="135732"/>
                </a:lnTo>
                <a:lnTo>
                  <a:pt x="242887" y="128588"/>
                </a:lnTo>
                <a:lnTo>
                  <a:pt x="235743" y="114300"/>
                </a:lnTo>
                <a:lnTo>
                  <a:pt x="228600" y="107157"/>
                </a:lnTo>
                <a:lnTo>
                  <a:pt x="221456" y="100013"/>
                </a:lnTo>
                <a:lnTo>
                  <a:pt x="200025" y="107157"/>
                </a:lnTo>
                <a:lnTo>
                  <a:pt x="178593" y="114300"/>
                </a:lnTo>
                <a:lnTo>
                  <a:pt x="164306" y="128588"/>
                </a:lnTo>
                <a:lnTo>
                  <a:pt x="142875" y="142875"/>
                </a:lnTo>
                <a:lnTo>
                  <a:pt x="121443" y="157163"/>
                </a:lnTo>
                <a:lnTo>
                  <a:pt x="107156" y="178594"/>
                </a:lnTo>
                <a:lnTo>
                  <a:pt x="92868" y="185738"/>
                </a:lnTo>
                <a:lnTo>
                  <a:pt x="92868" y="200025"/>
                </a:lnTo>
                <a:lnTo>
                  <a:pt x="92868" y="207169"/>
                </a:lnTo>
                <a:lnTo>
                  <a:pt x="100012" y="207169"/>
                </a:lnTo>
                <a:lnTo>
                  <a:pt x="114300" y="207169"/>
                </a:lnTo>
                <a:lnTo>
                  <a:pt x="128587" y="207169"/>
                </a:lnTo>
                <a:lnTo>
                  <a:pt x="142875" y="200025"/>
                </a:lnTo>
                <a:lnTo>
                  <a:pt x="157162" y="185738"/>
                </a:lnTo>
                <a:lnTo>
                  <a:pt x="171450" y="178594"/>
                </a:lnTo>
                <a:lnTo>
                  <a:pt x="178593" y="164307"/>
                </a:lnTo>
                <a:lnTo>
                  <a:pt x="185737" y="150019"/>
                </a:lnTo>
                <a:lnTo>
                  <a:pt x="192881" y="128588"/>
                </a:lnTo>
                <a:lnTo>
                  <a:pt x="192881" y="107157"/>
                </a:lnTo>
                <a:lnTo>
                  <a:pt x="192881" y="92869"/>
                </a:lnTo>
                <a:lnTo>
                  <a:pt x="185737" y="78582"/>
                </a:lnTo>
                <a:lnTo>
                  <a:pt x="178593" y="71438"/>
                </a:lnTo>
                <a:lnTo>
                  <a:pt x="164306" y="64294"/>
                </a:lnTo>
                <a:lnTo>
                  <a:pt x="150018" y="64294"/>
                </a:lnTo>
                <a:lnTo>
                  <a:pt x="128587" y="64294"/>
                </a:lnTo>
                <a:lnTo>
                  <a:pt x="114300" y="64294"/>
                </a:lnTo>
                <a:lnTo>
                  <a:pt x="107156" y="71438"/>
                </a:lnTo>
                <a:lnTo>
                  <a:pt x="92868" y="78582"/>
                </a:lnTo>
                <a:lnTo>
                  <a:pt x="92868" y="78582"/>
                </a:lnTo>
                <a:lnTo>
                  <a:pt x="85725" y="85725"/>
                </a:lnTo>
                <a:lnTo>
                  <a:pt x="85725" y="92869"/>
                </a:lnTo>
                <a:lnTo>
                  <a:pt x="92868" y="100013"/>
                </a:lnTo>
                <a:lnTo>
                  <a:pt x="100012" y="100013"/>
                </a:lnTo>
                <a:lnTo>
                  <a:pt x="121443" y="100013"/>
                </a:lnTo>
                <a:lnTo>
                  <a:pt x="135731" y="92869"/>
                </a:lnTo>
                <a:lnTo>
                  <a:pt x="157162" y="85725"/>
                </a:lnTo>
                <a:lnTo>
                  <a:pt x="164306" y="78582"/>
                </a:lnTo>
                <a:lnTo>
                  <a:pt x="178593" y="78582"/>
                </a:lnTo>
                <a:lnTo>
                  <a:pt x="185737" y="78582"/>
                </a:lnTo>
                <a:lnTo>
                  <a:pt x="185737" y="78582"/>
                </a:lnTo>
                <a:lnTo>
                  <a:pt x="185737" y="78582"/>
                </a:lnTo>
                <a:lnTo>
                  <a:pt x="178593" y="85725"/>
                </a:lnTo>
                <a:lnTo>
                  <a:pt x="171450" y="92869"/>
                </a:lnTo>
                <a:lnTo>
                  <a:pt x="164306" y="100013"/>
                </a:lnTo>
                <a:lnTo>
                  <a:pt x="164306" y="10001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5522120" y="4464844"/>
            <a:ext cx="142876" cy="135732"/>
          </a:xfrm>
          <a:custGeom>
            <a:avLst/>
            <a:gdLst/>
            <a:ahLst/>
            <a:cxnLst/>
            <a:rect l="0" t="0" r="0" b="0"/>
            <a:pathLst>
              <a:path w="142876" h="135732">
                <a:moveTo>
                  <a:pt x="71437" y="7144"/>
                </a:moveTo>
                <a:lnTo>
                  <a:pt x="64293" y="0"/>
                </a:lnTo>
                <a:lnTo>
                  <a:pt x="64293" y="0"/>
                </a:lnTo>
                <a:lnTo>
                  <a:pt x="64293" y="7144"/>
                </a:lnTo>
                <a:lnTo>
                  <a:pt x="57150" y="7144"/>
                </a:lnTo>
                <a:lnTo>
                  <a:pt x="57150" y="14288"/>
                </a:lnTo>
                <a:lnTo>
                  <a:pt x="50006" y="21431"/>
                </a:lnTo>
                <a:lnTo>
                  <a:pt x="42862" y="35719"/>
                </a:lnTo>
                <a:lnTo>
                  <a:pt x="35718" y="50006"/>
                </a:lnTo>
                <a:lnTo>
                  <a:pt x="35718" y="71438"/>
                </a:lnTo>
                <a:lnTo>
                  <a:pt x="28575" y="85725"/>
                </a:lnTo>
                <a:lnTo>
                  <a:pt x="28575" y="100013"/>
                </a:lnTo>
                <a:lnTo>
                  <a:pt x="28575" y="107156"/>
                </a:lnTo>
                <a:lnTo>
                  <a:pt x="28575" y="121444"/>
                </a:lnTo>
                <a:lnTo>
                  <a:pt x="35718" y="128588"/>
                </a:lnTo>
                <a:lnTo>
                  <a:pt x="50006" y="128588"/>
                </a:lnTo>
                <a:lnTo>
                  <a:pt x="57150" y="135731"/>
                </a:lnTo>
                <a:lnTo>
                  <a:pt x="71437" y="128588"/>
                </a:lnTo>
                <a:lnTo>
                  <a:pt x="85725" y="128588"/>
                </a:lnTo>
                <a:lnTo>
                  <a:pt x="92868" y="121444"/>
                </a:lnTo>
                <a:lnTo>
                  <a:pt x="107156" y="114300"/>
                </a:lnTo>
                <a:lnTo>
                  <a:pt x="121443" y="100013"/>
                </a:lnTo>
                <a:lnTo>
                  <a:pt x="121443" y="92869"/>
                </a:lnTo>
                <a:lnTo>
                  <a:pt x="128587" y="78581"/>
                </a:lnTo>
                <a:lnTo>
                  <a:pt x="135731" y="64294"/>
                </a:lnTo>
                <a:lnTo>
                  <a:pt x="135731" y="42863"/>
                </a:lnTo>
                <a:lnTo>
                  <a:pt x="128587" y="28575"/>
                </a:lnTo>
                <a:lnTo>
                  <a:pt x="121443" y="14288"/>
                </a:lnTo>
                <a:lnTo>
                  <a:pt x="114300" y="7144"/>
                </a:lnTo>
                <a:lnTo>
                  <a:pt x="92868" y="0"/>
                </a:lnTo>
                <a:lnTo>
                  <a:pt x="78581" y="0"/>
                </a:lnTo>
                <a:lnTo>
                  <a:pt x="64293" y="0"/>
                </a:lnTo>
                <a:lnTo>
                  <a:pt x="50006" y="7144"/>
                </a:lnTo>
                <a:lnTo>
                  <a:pt x="35718" y="14288"/>
                </a:lnTo>
                <a:lnTo>
                  <a:pt x="21431" y="21431"/>
                </a:lnTo>
                <a:lnTo>
                  <a:pt x="14287" y="35719"/>
                </a:lnTo>
                <a:lnTo>
                  <a:pt x="7143" y="50006"/>
                </a:lnTo>
                <a:lnTo>
                  <a:pt x="0" y="64294"/>
                </a:lnTo>
                <a:lnTo>
                  <a:pt x="0" y="78581"/>
                </a:lnTo>
                <a:lnTo>
                  <a:pt x="0" y="85725"/>
                </a:lnTo>
                <a:lnTo>
                  <a:pt x="7143" y="100013"/>
                </a:lnTo>
                <a:lnTo>
                  <a:pt x="14287" y="107156"/>
                </a:lnTo>
                <a:lnTo>
                  <a:pt x="21431" y="114300"/>
                </a:lnTo>
                <a:lnTo>
                  <a:pt x="35718" y="114300"/>
                </a:lnTo>
                <a:lnTo>
                  <a:pt x="57150" y="114300"/>
                </a:lnTo>
                <a:lnTo>
                  <a:pt x="71437" y="114300"/>
                </a:lnTo>
                <a:lnTo>
                  <a:pt x="85725" y="107156"/>
                </a:lnTo>
                <a:lnTo>
                  <a:pt x="100012" y="100013"/>
                </a:lnTo>
                <a:lnTo>
                  <a:pt x="114300" y="92869"/>
                </a:lnTo>
                <a:lnTo>
                  <a:pt x="121443" y="85725"/>
                </a:lnTo>
                <a:lnTo>
                  <a:pt x="128587" y="71438"/>
                </a:lnTo>
                <a:lnTo>
                  <a:pt x="135731" y="57150"/>
                </a:lnTo>
                <a:lnTo>
                  <a:pt x="142875" y="50006"/>
                </a:lnTo>
                <a:lnTo>
                  <a:pt x="142875" y="35719"/>
                </a:lnTo>
                <a:lnTo>
                  <a:pt x="135731" y="28575"/>
                </a:lnTo>
                <a:lnTo>
                  <a:pt x="128587" y="21431"/>
                </a:lnTo>
                <a:lnTo>
                  <a:pt x="114300" y="14288"/>
                </a:lnTo>
                <a:lnTo>
                  <a:pt x="92868" y="14288"/>
                </a:lnTo>
                <a:lnTo>
                  <a:pt x="78581" y="21431"/>
                </a:lnTo>
                <a:lnTo>
                  <a:pt x="57150" y="35719"/>
                </a:lnTo>
                <a:lnTo>
                  <a:pt x="42862" y="42863"/>
                </a:lnTo>
                <a:lnTo>
                  <a:pt x="21431" y="57150"/>
                </a:lnTo>
                <a:lnTo>
                  <a:pt x="14287" y="71438"/>
                </a:lnTo>
                <a:lnTo>
                  <a:pt x="14287" y="85725"/>
                </a:lnTo>
                <a:lnTo>
                  <a:pt x="7143" y="92869"/>
                </a:lnTo>
                <a:lnTo>
                  <a:pt x="14287" y="107156"/>
                </a:lnTo>
                <a:lnTo>
                  <a:pt x="14287" y="107156"/>
                </a:lnTo>
                <a:lnTo>
                  <a:pt x="21431" y="114300"/>
                </a:lnTo>
                <a:lnTo>
                  <a:pt x="35718" y="114300"/>
                </a:lnTo>
                <a:lnTo>
                  <a:pt x="50006" y="114300"/>
                </a:lnTo>
                <a:lnTo>
                  <a:pt x="64293" y="107156"/>
                </a:lnTo>
                <a:lnTo>
                  <a:pt x="78581" y="100013"/>
                </a:lnTo>
                <a:lnTo>
                  <a:pt x="92868" y="100013"/>
                </a:lnTo>
                <a:lnTo>
                  <a:pt x="107156" y="85725"/>
                </a:lnTo>
                <a:lnTo>
                  <a:pt x="114300" y="78581"/>
                </a:lnTo>
                <a:lnTo>
                  <a:pt x="114300" y="71438"/>
                </a:lnTo>
                <a:lnTo>
                  <a:pt x="114300" y="57150"/>
                </a:lnTo>
                <a:lnTo>
                  <a:pt x="114300" y="50006"/>
                </a:lnTo>
                <a:lnTo>
                  <a:pt x="107156" y="42863"/>
                </a:lnTo>
                <a:lnTo>
                  <a:pt x="92868" y="42863"/>
                </a:lnTo>
                <a:lnTo>
                  <a:pt x="85725" y="42863"/>
                </a:lnTo>
                <a:lnTo>
                  <a:pt x="78581" y="42863"/>
                </a:lnTo>
                <a:lnTo>
                  <a:pt x="64293" y="50006"/>
                </a:lnTo>
                <a:lnTo>
                  <a:pt x="57150" y="64294"/>
                </a:lnTo>
                <a:lnTo>
                  <a:pt x="50006" y="71438"/>
                </a:lnTo>
                <a:lnTo>
                  <a:pt x="42862" y="85725"/>
                </a:lnTo>
                <a:lnTo>
                  <a:pt x="42862" y="92869"/>
                </a:lnTo>
                <a:lnTo>
                  <a:pt x="50006" y="92869"/>
                </a:lnTo>
                <a:lnTo>
                  <a:pt x="50006" y="100013"/>
                </a:lnTo>
                <a:lnTo>
                  <a:pt x="57150" y="100013"/>
                </a:lnTo>
                <a:lnTo>
                  <a:pt x="71437" y="100013"/>
                </a:lnTo>
                <a:lnTo>
                  <a:pt x="78581" y="92869"/>
                </a:lnTo>
                <a:lnTo>
                  <a:pt x="85725" y="92869"/>
                </a:lnTo>
                <a:lnTo>
                  <a:pt x="92868" y="92869"/>
                </a:lnTo>
                <a:lnTo>
                  <a:pt x="92868" y="85725"/>
                </a:lnTo>
                <a:lnTo>
                  <a:pt x="100012" y="78581"/>
                </a:lnTo>
                <a:lnTo>
                  <a:pt x="100012" y="78581"/>
                </a:lnTo>
                <a:lnTo>
                  <a:pt x="92868" y="71438"/>
                </a:lnTo>
                <a:lnTo>
                  <a:pt x="92868" y="71438"/>
                </a:lnTo>
                <a:lnTo>
                  <a:pt x="85725" y="71438"/>
                </a:lnTo>
                <a:lnTo>
                  <a:pt x="85725" y="71438"/>
                </a:lnTo>
                <a:lnTo>
                  <a:pt x="78581" y="71438"/>
                </a:lnTo>
                <a:lnTo>
                  <a:pt x="78581" y="78581"/>
                </a:lnTo>
                <a:lnTo>
                  <a:pt x="78581" y="7858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4271963" y="4622007"/>
            <a:ext cx="864395" cy="242888"/>
          </a:xfrm>
          <a:custGeom>
            <a:avLst/>
            <a:gdLst/>
            <a:ahLst/>
            <a:cxnLst/>
            <a:rect l="0" t="0" r="0" b="0"/>
            <a:pathLst>
              <a:path w="864395" h="242888">
                <a:moveTo>
                  <a:pt x="0" y="242887"/>
                </a:moveTo>
                <a:lnTo>
                  <a:pt x="7144" y="242887"/>
                </a:lnTo>
                <a:lnTo>
                  <a:pt x="14287" y="242887"/>
                </a:lnTo>
                <a:lnTo>
                  <a:pt x="21431" y="242887"/>
                </a:lnTo>
                <a:lnTo>
                  <a:pt x="42862" y="242887"/>
                </a:lnTo>
                <a:lnTo>
                  <a:pt x="71437" y="235743"/>
                </a:lnTo>
                <a:lnTo>
                  <a:pt x="100012" y="235743"/>
                </a:lnTo>
                <a:lnTo>
                  <a:pt x="128587" y="228600"/>
                </a:lnTo>
                <a:lnTo>
                  <a:pt x="157162" y="221456"/>
                </a:lnTo>
                <a:lnTo>
                  <a:pt x="192881" y="214312"/>
                </a:lnTo>
                <a:lnTo>
                  <a:pt x="228600" y="207168"/>
                </a:lnTo>
                <a:lnTo>
                  <a:pt x="264319" y="200025"/>
                </a:lnTo>
                <a:lnTo>
                  <a:pt x="300037" y="192881"/>
                </a:lnTo>
                <a:lnTo>
                  <a:pt x="342900" y="185737"/>
                </a:lnTo>
                <a:lnTo>
                  <a:pt x="378619" y="178593"/>
                </a:lnTo>
                <a:lnTo>
                  <a:pt x="421481" y="171450"/>
                </a:lnTo>
                <a:lnTo>
                  <a:pt x="464344" y="157162"/>
                </a:lnTo>
                <a:lnTo>
                  <a:pt x="500062" y="150018"/>
                </a:lnTo>
                <a:lnTo>
                  <a:pt x="542925" y="142875"/>
                </a:lnTo>
                <a:lnTo>
                  <a:pt x="578644" y="135731"/>
                </a:lnTo>
                <a:lnTo>
                  <a:pt x="614363" y="121443"/>
                </a:lnTo>
                <a:lnTo>
                  <a:pt x="650082" y="114300"/>
                </a:lnTo>
                <a:lnTo>
                  <a:pt x="685800" y="100012"/>
                </a:lnTo>
                <a:lnTo>
                  <a:pt x="721519" y="92868"/>
                </a:lnTo>
                <a:lnTo>
                  <a:pt x="742950" y="85725"/>
                </a:lnTo>
                <a:lnTo>
                  <a:pt x="771525" y="71437"/>
                </a:lnTo>
                <a:lnTo>
                  <a:pt x="800100" y="71437"/>
                </a:lnTo>
                <a:lnTo>
                  <a:pt x="814388" y="64293"/>
                </a:lnTo>
                <a:lnTo>
                  <a:pt x="835819" y="57150"/>
                </a:lnTo>
                <a:lnTo>
                  <a:pt x="850107" y="57150"/>
                </a:lnTo>
                <a:lnTo>
                  <a:pt x="857250" y="50006"/>
                </a:lnTo>
                <a:lnTo>
                  <a:pt x="864394" y="50006"/>
                </a:lnTo>
                <a:lnTo>
                  <a:pt x="864394" y="50006"/>
                </a:lnTo>
                <a:lnTo>
                  <a:pt x="864394" y="50006"/>
                </a:lnTo>
                <a:lnTo>
                  <a:pt x="864394" y="57150"/>
                </a:lnTo>
                <a:lnTo>
                  <a:pt x="857250" y="64293"/>
                </a:lnTo>
                <a:lnTo>
                  <a:pt x="850107" y="71437"/>
                </a:lnTo>
                <a:lnTo>
                  <a:pt x="835819" y="78581"/>
                </a:lnTo>
                <a:lnTo>
                  <a:pt x="821532" y="92868"/>
                </a:lnTo>
                <a:lnTo>
                  <a:pt x="807244" y="107156"/>
                </a:lnTo>
                <a:lnTo>
                  <a:pt x="792957" y="121443"/>
                </a:lnTo>
                <a:lnTo>
                  <a:pt x="778669" y="142875"/>
                </a:lnTo>
                <a:lnTo>
                  <a:pt x="771525" y="150018"/>
                </a:lnTo>
                <a:lnTo>
                  <a:pt x="764382" y="164306"/>
                </a:lnTo>
                <a:lnTo>
                  <a:pt x="764382" y="171450"/>
                </a:lnTo>
                <a:lnTo>
                  <a:pt x="764382" y="171450"/>
                </a:lnTo>
                <a:lnTo>
                  <a:pt x="764382" y="178593"/>
                </a:lnTo>
                <a:lnTo>
                  <a:pt x="764382" y="178593"/>
                </a:lnTo>
                <a:lnTo>
                  <a:pt x="764382" y="178593"/>
                </a:lnTo>
                <a:lnTo>
                  <a:pt x="771525" y="171450"/>
                </a:lnTo>
                <a:lnTo>
                  <a:pt x="778669" y="171450"/>
                </a:lnTo>
                <a:lnTo>
                  <a:pt x="785813" y="164306"/>
                </a:lnTo>
                <a:lnTo>
                  <a:pt x="785813" y="150018"/>
                </a:lnTo>
                <a:lnTo>
                  <a:pt x="792957" y="135731"/>
                </a:lnTo>
                <a:lnTo>
                  <a:pt x="792957" y="121443"/>
                </a:lnTo>
                <a:lnTo>
                  <a:pt x="785813" y="100012"/>
                </a:lnTo>
                <a:lnTo>
                  <a:pt x="785813" y="78581"/>
                </a:lnTo>
                <a:lnTo>
                  <a:pt x="778669" y="64293"/>
                </a:lnTo>
                <a:lnTo>
                  <a:pt x="764382" y="42862"/>
                </a:lnTo>
                <a:lnTo>
                  <a:pt x="757238" y="35718"/>
                </a:lnTo>
                <a:lnTo>
                  <a:pt x="735807" y="21431"/>
                </a:lnTo>
                <a:lnTo>
                  <a:pt x="721519" y="14287"/>
                </a:lnTo>
                <a:lnTo>
                  <a:pt x="700088" y="7143"/>
                </a:lnTo>
                <a:lnTo>
                  <a:pt x="685800" y="0"/>
                </a:lnTo>
                <a:lnTo>
                  <a:pt x="671513" y="0"/>
                </a:lnTo>
                <a:lnTo>
                  <a:pt x="664369" y="0"/>
                </a:lnTo>
                <a:lnTo>
                  <a:pt x="657225" y="0"/>
                </a:lnTo>
                <a:lnTo>
                  <a:pt x="657225" y="0"/>
                </a:lnTo>
                <a:lnTo>
                  <a:pt x="664369" y="0"/>
                </a:lnTo>
                <a:lnTo>
                  <a:pt x="678657" y="7143"/>
                </a:lnTo>
                <a:lnTo>
                  <a:pt x="692944" y="14287"/>
                </a:lnTo>
                <a:lnTo>
                  <a:pt x="714375" y="14287"/>
                </a:lnTo>
                <a:lnTo>
                  <a:pt x="742950" y="21431"/>
                </a:lnTo>
                <a:lnTo>
                  <a:pt x="771525" y="28575"/>
                </a:lnTo>
                <a:lnTo>
                  <a:pt x="800100" y="35718"/>
                </a:lnTo>
                <a:lnTo>
                  <a:pt x="821532" y="42862"/>
                </a:lnTo>
                <a:lnTo>
                  <a:pt x="835819" y="42862"/>
                </a:lnTo>
                <a:lnTo>
                  <a:pt x="835819" y="4286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4150519" y="5050631"/>
            <a:ext cx="235745" cy="635795"/>
          </a:xfrm>
          <a:custGeom>
            <a:avLst/>
            <a:gdLst/>
            <a:ahLst/>
            <a:cxnLst/>
            <a:rect l="0" t="0" r="0" b="0"/>
            <a:pathLst>
              <a:path w="235745" h="635795">
                <a:moveTo>
                  <a:pt x="235744" y="0"/>
                </a:moveTo>
                <a:lnTo>
                  <a:pt x="235744" y="0"/>
                </a:lnTo>
                <a:lnTo>
                  <a:pt x="228600" y="0"/>
                </a:lnTo>
                <a:lnTo>
                  <a:pt x="228600" y="0"/>
                </a:lnTo>
                <a:lnTo>
                  <a:pt x="228600" y="0"/>
                </a:lnTo>
                <a:lnTo>
                  <a:pt x="221456" y="0"/>
                </a:lnTo>
                <a:lnTo>
                  <a:pt x="221456" y="7144"/>
                </a:lnTo>
                <a:lnTo>
                  <a:pt x="221456" y="21432"/>
                </a:lnTo>
                <a:lnTo>
                  <a:pt x="221456" y="35719"/>
                </a:lnTo>
                <a:lnTo>
                  <a:pt x="214313" y="57150"/>
                </a:lnTo>
                <a:lnTo>
                  <a:pt x="214313" y="78582"/>
                </a:lnTo>
                <a:lnTo>
                  <a:pt x="207169" y="107157"/>
                </a:lnTo>
                <a:lnTo>
                  <a:pt x="207169" y="135732"/>
                </a:lnTo>
                <a:lnTo>
                  <a:pt x="207169" y="171450"/>
                </a:lnTo>
                <a:lnTo>
                  <a:pt x="200025" y="207169"/>
                </a:lnTo>
                <a:lnTo>
                  <a:pt x="192881" y="242888"/>
                </a:lnTo>
                <a:lnTo>
                  <a:pt x="185738" y="285750"/>
                </a:lnTo>
                <a:lnTo>
                  <a:pt x="185738" y="328613"/>
                </a:lnTo>
                <a:lnTo>
                  <a:pt x="178594" y="364332"/>
                </a:lnTo>
                <a:lnTo>
                  <a:pt x="171450" y="407194"/>
                </a:lnTo>
                <a:lnTo>
                  <a:pt x="171450" y="442913"/>
                </a:lnTo>
                <a:lnTo>
                  <a:pt x="171450" y="478632"/>
                </a:lnTo>
                <a:lnTo>
                  <a:pt x="164306" y="507207"/>
                </a:lnTo>
                <a:lnTo>
                  <a:pt x="157163" y="542925"/>
                </a:lnTo>
                <a:lnTo>
                  <a:pt x="142875" y="564357"/>
                </a:lnTo>
                <a:lnTo>
                  <a:pt x="135731" y="592932"/>
                </a:lnTo>
                <a:lnTo>
                  <a:pt x="128588" y="607219"/>
                </a:lnTo>
                <a:lnTo>
                  <a:pt x="114300" y="621507"/>
                </a:lnTo>
                <a:lnTo>
                  <a:pt x="107156" y="628650"/>
                </a:lnTo>
                <a:lnTo>
                  <a:pt x="100013" y="635794"/>
                </a:lnTo>
                <a:lnTo>
                  <a:pt x="85725" y="635794"/>
                </a:lnTo>
                <a:lnTo>
                  <a:pt x="71438" y="635794"/>
                </a:lnTo>
                <a:lnTo>
                  <a:pt x="57150" y="635794"/>
                </a:lnTo>
                <a:lnTo>
                  <a:pt x="35719" y="628650"/>
                </a:lnTo>
                <a:lnTo>
                  <a:pt x="28575" y="621507"/>
                </a:lnTo>
                <a:lnTo>
                  <a:pt x="14288" y="621507"/>
                </a:lnTo>
                <a:lnTo>
                  <a:pt x="7144" y="614363"/>
                </a:lnTo>
                <a:lnTo>
                  <a:pt x="0" y="614363"/>
                </a:lnTo>
                <a:lnTo>
                  <a:pt x="0" y="607219"/>
                </a:lnTo>
                <a:lnTo>
                  <a:pt x="0" y="607219"/>
                </a:lnTo>
                <a:lnTo>
                  <a:pt x="7144" y="592932"/>
                </a:lnTo>
                <a:lnTo>
                  <a:pt x="21431" y="585788"/>
                </a:lnTo>
                <a:lnTo>
                  <a:pt x="21431" y="585788"/>
                </a:lnTo>
                <a:lnTo>
                  <a:pt x="21431" y="58578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4207669" y="5357813"/>
            <a:ext cx="107157" cy="7144"/>
          </a:xfrm>
          <a:custGeom>
            <a:avLst/>
            <a:gdLst/>
            <a:ahLst/>
            <a:cxnLst/>
            <a:rect l="0" t="0" r="0" b="0"/>
            <a:pathLst>
              <a:path w="107157" h="7144">
                <a:moveTo>
                  <a:pt x="0" y="7143"/>
                </a:moveTo>
                <a:lnTo>
                  <a:pt x="0" y="7143"/>
                </a:lnTo>
                <a:lnTo>
                  <a:pt x="7144" y="7143"/>
                </a:lnTo>
                <a:lnTo>
                  <a:pt x="14288" y="7143"/>
                </a:lnTo>
                <a:lnTo>
                  <a:pt x="28575" y="7143"/>
                </a:lnTo>
                <a:lnTo>
                  <a:pt x="42863" y="0"/>
                </a:lnTo>
                <a:lnTo>
                  <a:pt x="64294" y="0"/>
                </a:lnTo>
                <a:lnTo>
                  <a:pt x="85725" y="0"/>
                </a:lnTo>
                <a:lnTo>
                  <a:pt x="100013" y="0"/>
                </a:lnTo>
                <a:lnTo>
                  <a:pt x="107156" y="0"/>
                </a:lnTo>
                <a:lnTo>
                  <a:pt x="10715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>
            <a:off x="4393407" y="5300663"/>
            <a:ext cx="128588" cy="221457"/>
          </a:xfrm>
          <a:custGeom>
            <a:avLst/>
            <a:gdLst/>
            <a:ahLst/>
            <a:cxnLst/>
            <a:rect l="0" t="0" r="0" b="0"/>
            <a:pathLst>
              <a:path w="128588" h="221457">
                <a:moveTo>
                  <a:pt x="35718" y="35718"/>
                </a:moveTo>
                <a:lnTo>
                  <a:pt x="35718" y="42862"/>
                </a:lnTo>
                <a:lnTo>
                  <a:pt x="28575" y="50006"/>
                </a:lnTo>
                <a:lnTo>
                  <a:pt x="28575" y="57150"/>
                </a:lnTo>
                <a:lnTo>
                  <a:pt x="21431" y="71437"/>
                </a:lnTo>
                <a:lnTo>
                  <a:pt x="14287" y="92868"/>
                </a:lnTo>
                <a:lnTo>
                  <a:pt x="7143" y="107156"/>
                </a:lnTo>
                <a:lnTo>
                  <a:pt x="0" y="128587"/>
                </a:lnTo>
                <a:lnTo>
                  <a:pt x="0" y="150018"/>
                </a:lnTo>
                <a:lnTo>
                  <a:pt x="0" y="171450"/>
                </a:lnTo>
                <a:lnTo>
                  <a:pt x="0" y="185737"/>
                </a:lnTo>
                <a:lnTo>
                  <a:pt x="7143" y="200025"/>
                </a:lnTo>
                <a:lnTo>
                  <a:pt x="14287" y="207168"/>
                </a:lnTo>
                <a:lnTo>
                  <a:pt x="28575" y="214312"/>
                </a:lnTo>
                <a:lnTo>
                  <a:pt x="42862" y="221456"/>
                </a:lnTo>
                <a:lnTo>
                  <a:pt x="57150" y="221456"/>
                </a:lnTo>
                <a:lnTo>
                  <a:pt x="71437" y="214312"/>
                </a:lnTo>
                <a:lnTo>
                  <a:pt x="78581" y="200025"/>
                </a:lnTo>
                <a:lnTo>
                  <a:pt x="100012" y="192881"/>
                </a:lnTo>
                <a:lnTo>
                  <a:pt x="107156" y="171450"/>
                </a:lnTo>
                <a:lnTo>
                  <a:pt x="114300" y="157162"/>
                </a:lnTo>
                <a:lnTo>
                  <a:pt x="121443" y="135731"/>
                </a:lnTo>
                <a:lnTo>
                  <a:pt x="128587" y="114300"/>
                </a:lnTo>
                <a:lnTo>
                  <a:pt x="128587" y="92868"/>
                </a:lnTo>
                <a:lnTo>
                  <a:pt x="128587" y="64293"/>
                </a:lnTo>
                <a:lnTo>
                  <a:pt x="128587" y="42862"/>
                </a:lnTo>
                <a:lnTo>
                  <a:pt x="121443" y="28575"/>
                </a:lnTo>
                <a:lnTo>
                  <a:pt x="114300" y="14287"/>
                </a:lnTo>
                <a:lnTo>
                  <a:pt x="107156" y="7143"/>
                </a:lnTo>
                <a:lnTo>
                  <a:pt x="92868" y="0"/>
                </a:lnTo>
                <a:lnTo>
                  <a:pt x="78581" y="0"/>
                </a:lnTo>
                <a:lnTo>
                  <a:pt x="64293" y="14287"/>
                </a:lnTo>
                <a:lnTo>
                  <a:pt x="50006" y="21431"/>
                </a:lnTo>
                <a:lnTo>
                  <a:pt x="35718" y="42862"/>
                </a:lnTo>
                <a:lnTo>
                  <a:pt x="28575" y="64293"/>
                </a:lnTo>
                <a:lnTo>
                  <a:pt x="21431" y="92868"/>
                </a:lnTo>
                <a:lnTo>
                  <a:pt x="14287" y="107156"/>
                </a:lnTo>
                <a:lnTo>
                  <a:pt x="14287" y="121443"/>
                </a:lnTo>
                <a:lnTo>
                  <a:pt x="14287" y="128587"/>
                </a:lnTo>
                <a:lnTo>
                  <a:pt x="14287" y="12858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>
            <a:off x="4557713" y="5300663"/>
            <a:ext cx="42863" cy="192882"/>
          </a:xfrm>
          <a:custGeom>
            <a:avLst/>
            <a:gdLst/>
            <a:ahLst/>
            <a:cxnLst/>
            <a:rect l="0" t="0" r="0" b="0"/>
            <a:pathLst>
              <a:path w="42863" h="192882">
                <a:moveTo>
                  <a:pt x="42862" y="0"/>
                </a:moveTo>
                <a:lnTo>
                  <a:pt x="42862" y="0"/>
                </a:lnTo>
                <a:lnTo>
                  <a:pt x="42862" y="7143"/>
                </a:lnTo>
                <a:lnTo>
                  <a:pt x="42862" y="14287"/>
                </a:lnTo>
                <a:lnTo>
                  <a:pt x="35719" y="28575"/>
                </a:lnTo>
                <a:lnTo>
                  <a:pt x="28575" y="50006"/>
                </a:lnTo>
                <a:lnTo>
                  <a:pt x="21431" y="71437"/>
                </a:lnTo>
                <a:lnTo>
                  <a:pt x="14287" y="92868"/>
                </a:lnTo>
                <a:lnTo>
                  <a:pt x="14287" y="121443"/>
                </a:lnTo>
                <a:lnTo>
                  <a:pt x="7144" y="142875"/>
                </a:lnTo>
                <a:lnTo>
                  <a:pt x="7144" y="164306"/>
                </a:lnTo>
                <a:lnTo>
                  <a:pt x="0" y="178593"/>
                </a:lnTo>
                <a:lnTo>
                  <a:pt x="7144" y="185737"/>
                </a:lnTo>
                <a:lnTo>
                  <a:pt x="7144" y="192881"/>
                </a:lnTo>
                <a:lnTo>
                  <a:pt x="7144" y="192881"/>
                </a:lnTo>
                <a:lnTo>
                  <a:pt x="7144" y="192881"/>
                </a:lnTo>
                <a:lnTo>
                  <a:pt x="7144" y="192881"/>
                </a:lnTo>
                <a:lnTo>
                  <a:pt x="7144" y="19288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4557713" y="5300663"/>
            <a:ext cx="100013" cy="7144"/>
          </a:xfrm>
          <a:custGeom>
            <a:avLst/>
            <a:gdLst/>
            <a:ahLst/>
            <a:cxnLst/>
            <a:rect l="0" t="0" r="0" b="0"/>
            <a:pathLst>
              <a:path w="100013" h="7144">
                <a:moveTo>
                  <a:pt x="0" y="7143"/>
                </a:moveTo>
                <a:lnTo>
                  <a:pt x="0" y="7143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7144" y="0"/>
                </a:lnTo>
                <a:lnTo>
                  <a:pt x="21431" y="0"/>
                </a:lnTo>
                <a:lnTo>
                  <a:pt x="35719" y="0"/>
                </a:lnTo>
                <a:lnTo>
                  <a:pt x="50006" y="0"/>
                </a:lnTo>
                <a:lnTo>
                  <a:pt x="64294" y="0"/>
                </a:lnTo>
                <a:lnTo>
                  <a:pt x="85725" y="0"/>
                </a:lnTo>
                <a:lnTo>
                  <a:pt x="92869" y="0"/>
                </a:lnTo>
                <a:lnTo>
                  <a:pt x="100012" y="0"/>
                </a:lnTo>
                <a:lnTo>
                  <a:pt x="100012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4679157" y="5114925"/>
            <a:ext cx="721520" cy="385764"/>
          </a:xfrm>
          <a:custGeom>
            <a:avLst/>
            <a:gdLst/>
            <a:ahLst/>
            <a:cxnLst/>
            <a:rect l="0" t="0" r="0" b="0"/>
            <a:pathLst>
              <a:path w="721520" h="385764">
                <a:moveTo>
                  <a:pt x="21431" y="192881"/>
                </a:moveTo>
                <a:lnTo>
                  <a:pt x="21431" y="192881"/>
                </a:lnTo>
                <a:lnTo>
                  <a:pt x="21431" y="192881"/>
                </a:lnTo>
                <a:lnTo>
                  <a:pt x="21431" y="192881"/>
                </a:lnTo>
                <a:lnTo>
                  <a:pt x="14287" y="200025"/>
                </a:lnTo>
                <a:lnTo>
                  <a:pt x="21431" y="214313"/>
                </a:lnTo>
                <a:lnTo>
                  <a:pt x="21431" y="235744"/>
                </a:lnTo>
                <a:lnTo>
                  <a:pt x="21431" y="257175"/>
                </a:lnTo>
                <a:lnTo>
                  <a:pt x="21431" y="285750"/>
                </a:lnTo>
                <a:lnTo>
                  <a:pt x="14287" y="307181"/>
                </a:lnTo>
                <a:lnTo>
                  <a:pt x="14287" y="328613"/>
                </a:lnTo>
                <a:lnTo>
                  <a:pt x="7143" y="350044"/>
                </a:lnTo>
                <a:lnTo>
                  <a:pt x="7143" y="364331"/>
                </a:lnTo>
                <a:lnTo>
                  <a:pt x="0" y="371475"/>
                </a:lnTo>
                <a:lnTo>
                  <a:pt x="0" y="378619"/>
                </a:lnTo>
                <a:lnTo>
                  <a:pt x="0" y="378619"/>
                </a:lnTo>
                <a:lnTo>
                  <a:pt x="0" y="378619"/>
                </a:lnTo>
                <a:lnTo>
                  <a:pt x="0" y="371475"/>
                </a:lnTo>
                <a:lnTo>
                  <a:pt x="0" y="364331"/>
                </a:lnTo>
                <a:lnTo>
                  <a:pt x="7143" y="350044"/>
                </a:lnTo>
                <a:lnTo>
                  <a:pt x="7143" y="328613"/>
                </a:lnTo>
                <a:lnTo>
                  <a:pt x="14287" y="307181"/>
                </a:lnTo>
                <a:lnTo>
                  <a:pt x="21431" y="285750"/>
                </a:lnTo>
                <a:lnTo>
                  <a:pt x="28575" y="257175"/>
                </a:lnTo>
                <a:lnTo>
                  <a:pt x="35718" y="235744"/>
                </a:lnTo>
                <a:lnTo>
                  <a:pt x="50006" y="221456"/>
                </a:lnTo>
                <a:lnTo>
                  <a:pt x="64293" y="207169"/>
                </a:lnTo>
                <a:lnTo>
                  <a:pt x="78581" y="200025"/>
                </a:lnTo>
                <a:lnTo>
                  <a:pt x="92868" y="192881"/>
                </a:lnTo>
                <a:lnTo>
                  <a:pt x="100012" y="192881"/>
                </a:lnTo>
                <a:lnTo>
                  <a:pt x="107156" y="200025"/>
                </a:lnTo>
                <a:lnTo>
                  <a:pt x="114300" y="207169"/>
                </a:lnTo>
                <a:lnTo>
                  <a:pt x="121443" y="228600"/>
                </a:lnTo>
                <a:lnTo>
                  <a:pt x="128587" y="250031"/>
                </a:lnTo>
                <a:lnTo>
                  <a:pt x="128587" y="271463"/>
                </a:lnTo>
                <a:lnTo>
                  <a:pt x="128587" y="300038"/>
                </a:lnTo>
                <a:lnTo>
                  <a:pt x="128587" y="321469"/>
                </a:lnTo>
                <a:lnTo>
                  <a:pt x="121443" y="350044"/>
                </a:lnTo>
                <a:lnTo>
                  <a:pt x="114300" y="364331"/>
                </a:lnTo>
                <a:lnTo>
                  <a:pt x="107156" y="371475"/>
                </a:lnTo>
                <a:lnTo>
                  <a:pt x="107156" y="378619"/>
                </a:lnTo>
                <a:lnTo>
                  <a:pt x="107156" y="385763"/>
                </a:lnTo>
                <a:lnTo>
                  <a:pt x="100012" y="378619"/>
                </a:lnTo>
                <a:lnTo>
                  <a:pt x="100012" y="371475"/>
                </a:lnTo>
                <a:lnTo>
                  <a:pt x="100012" y="357188"/>
                </a:lnTo>
                <a:lnTo>
                  <a:pt x="107156" y="342900"/>
                </a:lnTo>
                <a:lnTo>
                  <a:pt x="107156" y="314325"/>
                </a:lnTo>
                <a:lnTo>
                  <a:pt x="114300" y="292894"/>
                </a:lnTo>
                <a:lnTo>
                  <a:pt x="121443" y="264319"/>
                </a:lnTo>
                <a:lnTo>
                  <a:pt x="128587" y="242888"/>
                </a:lnTo>
                <a:lnTo>
                  <a:pt x="142875" y="228600"/>
                </a:lnTo>
                <a:lnTo>
                  <a:pt x="150018" y="214313"/>
                </a:lnTo>
                <a:lnTo>
                  <a:pt x="164306" y="207169"/>
                </a:lnTo>
                <a:lnTo>
                  <a:pt x="171450" y="200025"/>
                </a:lnTo>
                <a:lnTo>
                  <a:pt x="178593" y="200025"/>
                </a:lnTo>
                <a:lnTo>
                  <a:pt x="178593" y="207169"/>
                </a:lnTo>
                <a:lnTo>
                  <a:pt x="185737" y="214313"/>
                </a:lnTo>
                <a:lnTo>
                  <a:pt x="185737" y="228600"/>
                </a:lnTo>
                <a:lnTo>
                  <a:pt x="185737" y="242888"/>
                </a:lnTo>
                <a:lnTo>
                  <a:pt x="185737" y="264319"/>
                </a:lnTo>
                <a:lnTo>
                  <a:pt x="178593" y="285750"/>
                </a:lnTo>
                <a:lnTo>
                  <a:pt x="178593" y="314325"/>
                </a:lnTo>
                <a:lnTo>
                  <a:pt x="178593" y="335756"/>
                </a:lnTo>
                <a:lnTo>
                  <a:pt x="178593" y="350044"/>
                </a:lnTo>
                <a:lnTo>
                  <a:pt x="185737" y="364331"/>
                </a:lnTo>
                <a:lnTo>
                  <a:pt x="192881" y="371475"/>
                </a:lnTo>
                <a:lnTo>
                  <a:pt x="200025" y="371475"/>
                </a:lnTo>
                <a:lnTo>
                  <a:pt x="207169" y="371475"/>
                </a:lnTo>
                <a:lnTo>
                  <a:pt x="221456" y="364331"/>
                </a:lnTo>
                <a:lnTo>
                  <a:pt x="235744" y="357188"/>
                </a:lnTo>
                <a:lnTo>
                  <a:pt x="250031" y="342900"/>
                </a:lnTo>
                <a:lnTo>
                  <a:pt x="257175" y="321469"/>
                </a:lnTo>
                <a:lnTo>
                  <a:pt x="271463" y="300038"/>
                </a:lnTo>
                <a:lnTo>
                  <a:pt x="278606" y="278606"/>
                </a:lnTo>
                <a:lnTo>
                  <a:pt x="285750" y="257175"/>
                </a:lnTo>
                <a:lnTo>
                  <a:pt x="292894" y="235744"/>
                </a:lnTo>
                <a:lnTo>
                  <a:pt x="292894" y="214313"/>
                </a:lnTo>
                <a:lnTo>
                  <a:pt x="300038" y="200025"/>
                </a:lnTo>
                <a:lnTo>
                  <a:pt x="300038" y="192881"/>
                </a:lnTo>
                <a:lnTo>
                  <a:pt x="300038" y="192881"/>
                </a:lnTo>
                <a:lnTo>
                  <a:pt x="292894" y="200025"/>
                </a:lnTo>
                <a:lnTo>
                  <a:pt x="292894" y="214313"/>
                </a:lnTo>
                <a:lnTo>
                  <a:pt x="285750" y="228600"/>
                </a:lnTo>
                <a:lnTo>
                  <a:pt x="278606" y="257175"/>
                </a:lnTo>
                <a:lnTo>
                  <a:pt x="271463" y="285750"/>
                </a:lnTo>
                <a:lnTo>
                  <a:pt x="264319" y="314325"/>
                </a:lnTo>
                <a:lnTo>
                  <a:pt x="264319" y="342900"/>
                </a:lnTo>
                <a:lnTo>
                  <a:pt x="264319" y="364331"/>
                </a:lnTo>
                <a:lnTo>
                  <a:pt x="264319" y="371475"/>
                </a:lnTo>
                <a:lnTo>
                  <a:pt x="278606" y="378619"/>
                </a:lnTo>
                <a:lnTo>
                  <a:pt x="285750" y="378619"/>
                </a:lnTo>
                <a:lnTo>
                  <a:pt x="300038" y="378619"/>
                </a:lnTo>
                <a:lnTo>
                  <a:pt x="314325" y="371475"/>
                </a:lnTo>
                <a:lnTo>
                  <a:pt x="321469" y="357188"/>
                </a:lnTo>
                <a:lnTo>
                  <a:pt x="335756" y="342900"/>
                </a:lnTo>
                <a:lnTo>
                  <a:pt x="350044" y="321469"/>
                </a:lnTo>
                <a:lnTo>
                  <a:pt x="364331" y="292894"/>
                </a:lnTo>
                <a:lnTo>
                  <a:pt x="378619" y="271463"/>
                </a:lnTo>
                <a:lnTo>
                  <a:pt x="385763" y="242888"/>
                </a:lnTo>
                <a:lnTo>
                  <a:pt x="392906" y="221456"/>
                </a:lnTo>
                <a:lnTo>
                  <a:pt x="392906" y="214313"/>
                </a:lnTo>
                <a:lnTo>
                  <a:pt x="400050" y="207169"/>
                </a:lnTo>
                <a:lnTo>
                  <a:pt x="400050" y="200025"/>
                </a:lnTo>
                <a:lnTo>
                  <a:pt x="392906" y="207169"/>
                </a:lnTo>
                <a:lnTo>
                  <a:pt x="392906" y="214313"/>
                </a:lnTo>
                <a:lnTo>
                  <a:pt x="385763" y="228600"/>
                </a:lnTo>
                <a:lnTo>
                  <a:pt x="378619" y="250031"/>
                </a:lnTo>
                <a:lnTo>
                  <a:pt x="364331" y="278606"/>
                </a:lnTo>
                <a:lnTo>
                  <a:pt x="357188" y="307181"/>
                </a:lnTo>
                <a:lnTo>
                  <a:pt x="350044" y="328613"/>
                </a:lnTo>
                <a:lnTo>
                  <a:pt x="350044" y="350044"/>
                </a:lnTo>
                <a:lnTo>
                  <a:pt x="350044" y="364331"/>
                </a:lnTo>
                <a:lnTo>
                  <a:pt x="357188" y="378619"/>
                </a:lnTo>
                <a:lnTo>
                  <a:pt x="364331" y="378619"/>
                </a:lnTo>
                <a:lnTo>
                  <a:pt x="378619" y="385763"/>
                </a:lnTo>
                <a:lnTo>
                  <a:pt x="392906" y="378619"/>
                </a:lnTo>
                <a:lnTo>
                  <a:pt x="414338" y="371475"/>
                </a:lnTo>
                <a:lnTo>
                  <a:pt x="435769" y="364331"/>
                </a:lnTo>
                <a:lnTo>
                  <a:pt x="450056" y="350044"/>
                </a:lnTo>
                <a:lnTo>
                  <a:pt x="471488" y="328613"/>
                </a:lnTo>
                <a:lnTo>
                  <a:pt x="492919" y="300038"/>
                </a:lnTo>
                <a:lnTo>
                  <a:pt x="507206" y="271463"/>
                </a:lnTo>
                <a:lnTo>
                  <a:pt x="521494" y="235744"/>
                </a:lnTo>
                <a:lnTo>
                  <a:pt x="535781" y="200025"/>
                </a:lnTo>
                <a:lnTo>
                  <a:pt x="550069" y="164306"/>
                </a:lnTo>
                <a:lnTo>
                  <a:pt x="564356" y="121444"/>
                </a:lnTo>
                <a:lnTo>
                  <a:pt x="571500" y="85725"/>
                </a:lnTo>
                <a:lnTo>
                  <a:pt x="578644" y="57150"/>
                </a:lnTo>
                <a:lnTo>
                  <a:pt x="585788" y="28575"/>
                </a:lnTo>
                <a:lnTo>
                  <a:pt x="585788" y="14288"/>
                </a:lnTo>
                <a:lnTo>
                  <a:pt x="585788" y="7144"/>
                </a:lnTo>
                <a:lnTo>
                  <a:pt x="585788" y="0"/>
                </a:lnTo>
                <a:lnTo>
                  <a:pt x="578644" y="0"/>
                </a:lnTo>
                <a:lnTo>
                  <a:pt x="571500" y="0"/>
                </a:lnTo>
                <a:lnTo>
                  <a:pt x="571500" y="14288"/>
                </a:lnTo>
                <a:lnTo>
                  <a:pt x="557213" y="28575"/>
                </a:lnTo>
                <a:lnTo>
                  <a:pt x="550069" y="50006"/>
                </a:lnTo>
                <a:lnTo>
                  <a:pt x="535781" y="71438"/>
                </a:lnTo>
                <a:lnTo>
                  <a:pt x="528638" y="100013"/>
                </a:lnTo>
                <a:lnTo>
                  <a:pt x="514350" y="128588"/>
                </a:lnTo>
                <a:lnTo>
                  <a:pt x="507206" y="164306"/>
                </a:lnTo>
                <a:lnTo>
                  <a:pt x="500063" y="200025"/>
                </a:lnTo>
                <a:lnTo>
                  <a:pt x="500063" y="235744"/>
                </a:lnTo>
                <a:lnTo>
                  <a:pt x="500063" y="271463"/>
                </a:lnTo>
                <a:lnTo>
                  <a:pt x="500063" y="300038"/>
                </a:lnTo>
                <a:lnTo>
                  <a:pt x="500063" y="328613"/>
                </a:lnTo>
                <a:lnTo>
                  <a:pt x="507206" y="350044"/>
                </a:lnTo>
                <a:lnTo>
                  <a:pt x="514350" y="357188"/>
                </a:lnTo>
                <a:lnTo>
                  <a:pt x="521494" y="371475"/>
                </a:lnTo>
                <a:lnTo>
                  <a:pt x="535781" y="371475"/>
                </a:lnTo>
                <a:lnTo>
                  <a:pt x="542925" y="371475"/>
                </a:lnTo>
                <a:lnTo>
                  <a:pt x="557213" y="371475"/>
                </a:lnTo>
                <a:lnTo>
                  <a:pt x="564356" y="357188"/>
                </a:lnTo>
                <a:lnTo>
                  <a:pt x="571500" y="342900"/>
                </a:lnTo>
                <a:lnTo>
                  <a:pt x="578644" y="328613"/>
                </a:lnTo>
                <a:lnTo>
                  <a:pt x="592931" y="307181"/>
                </a:lnTo>
                <a:lnTo>
                  <a:pt x="600075" y="285750"/>
                </a:lnTo>
                <a:lnTo>
                  <a:pt x="600075" y="271463"/>
                </a:lnTo>
                <a:lnTo>
                  <a:pt x="607219" y="257175"/>
                </a:lnTo>
                <a:lnTo>
                  <a:pt x="607219" y="250031"/>
                </a:lnTo>
                <a:lnTo>
                  <a:pt x="614363" y="250031"/>
                </a:lnTo>
                <a:lnTo>
                  <a:pt x="614363" y="257175"/>
                </a:lnTo>
                <a:lnTo>
                  <a:pt x="607219" y="264319"/>
                </a:lnTo>
                <a:lnTo>
                  <a:pt x="607219" y="285750"/>
                </a:lnTo>
                <a:lnTo>
                  <a:pt x="607219" y="307181"/>
                </a:lnTo>
                <a:lnTo>
                  <a:pt x="607219" y="321469"/>
                </a:lnTo>
                <a:lnTo>
                  <a:pt x="607219" y="342900"/>
                </a:lnTo>
                <a:lnTo>
                  <a:pt x="614363" y="350044"/>
                </a:lnTo>
                <a:lnTo>
                  <a:pt x="621506" y="364331"/>
                </a:lnTo>
                <a:lnTo>
                  <a:pt x="635794" y="364331"/>
                </a:lnTo>
                <a:lnTo>
                  <a:pt x="642938" y="371475"/>
                </a:lnTo>
                <a:lnTo>
                  <a:pt x="664369" y="364331"/>
                </a:lnTo>
                <a:lnTo>
                  <a:pt x="678656" y="357188"/>
                </a:lnTo>
                <a:lnTo>
                  <a:pt x="692944" y="350044"/>
                </a:lnTo>
                <a:lnTo>
                  <a:pt x="700088" y="335756"/>
                </a:lnTo>
                <a:lnTo>
                  <a:pt x="714375" y="321469"/>
                </a:lnTo>
                <a:lnTo>
                  <a:pt x="714375" y="300038"/>
                </a:lnTo>
                <a:lnTo>
                  <a:pt x="721519" y="278606"/>
                </a:lnTo>
                <a:lnTo>
                  <a:pt x="721519" y="257175"/>
                </a:lnTo>
                <a:lnTo>
                  <a:pt x="721519" y="228600"/>
                </a:lnTo>
                <a:lnTo>
                  <a:pt x="714375" y="214313"/>
                </a:lnTo>
                <a:lnTo>
                  <a:pt x="707231" y="200025"/>
                </a:lnTo>
                <a:lnTo>
                  <a:pt x="692944" y="185738"/>
                </a:lnTo>
                <a:lnTo>
                  <a:pt x="678656" y="185738"/>
                </a:lnTo>
                <a:lnTo>
                  <a:pt x="664369" y="192881"/>
                </a:lnTo>
                <a:lnTo>
                  <a:pt x="650081" y="207169"/>
                </a:lnTo>
                <a:lnTo>
                  <a:pt x="628650" y="228600"/>
                </a:lnTo>
                <a:lnTo>
                  <a:pt x="614363" y="242888"/>
                </a:lnTo>
                <a:lnTo>
                  <a:pt x="600075" y="264319"/>
                </a:lnTo>
                <a:lnTo>
                  <a:pt x="592931" y="285750"/>
                </a:lnTo>
                <a:lnTo>
                  <a:pt x="592931" y="300038"/>
                </a:lnTo>
                <a:lnTo>
                  <a:pt x="592931" y="314325"/>
                </a:lnTo>
                <a:lnTo>
                  <a:pt x="592931" y="321469"/>
                </a:lnTo>
                <a:lnTo>
                  <a:pt x="607219" y="328613"/>
                </a:lnTo>
                <a:lnTo>
                  <a:pt x="607219" y="328613"/>
                </a:lnTo>
                <a:lnTo>
                  <a:pt x="607219" y="32861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5407820" y="5372100"/>
            <a:ext cx="150019" cy="107157"/>
          </a:xfrm>
          <a:custGeom>
            <a:avLst/>
            <a:gdLst/>
            <a:ahLst/>
            <a:cxnLst/>
            <a:rect l="0" t="0" r="0" b="0"/>
            <a:pathLst>
              <a:path w="150019" h="107157">
                <a:moveTo>
                  <a:pt x="0" y="0"/>
                </a:moveTo>
                <a:lnTo>
                  <a:pt x="7143" y="0"/>
                </a:lnTo>
                <a:lnTo>
                  <a:pt x="14287" y="0"/>
                </a:lnTo>
                <a:lnTo>
                  <a:pt x="14287" y="0"/>
                </a:lnTo>
                <a:lnTo>
                  <a:pt x="14287" y="7144"/>
                </a:lnTo>
                <a:lnTo>
                  <a:pt x="14287" y="7144"/>
                </a:lnTo>
                <a:lnTo>
                  <a:pt x="14287" y="21431"/>
                </a:lnTo>
                <a:lnTo>
                  <a:pt x="7143" y="35719"/>
                </a:lnTo>
                <a:lnTo>
                  <a:pt x="7143" y="57150"/>
                </a:lnTo>
                <a:lnTo>
                  <a:pt x="0" y="71438"/>
                </a:lnTo>
                <a:lnTo>
                  <a:pt x="0" y="85725"/>
                </a:lnTo>
                <a:lnTo>
                  <a:pt x="7143" y="100013"/>
                </a:lnTo>
                <a:lnTo>
                  <a:pt x="14287" y="107156"/>
                </a:lnTo>
                <a:lnTo>
                  <a:pt x="28575" y="107156"/>
                </a:lnTo>
                <a:lnTo>
                  <a:pt x="42862" y="107156"/>
                </a:lnTo>
                <a:lnTo>
                  <a:pt x="64293" y="107156"/>
                </a:lnTo>
                <a:lnTo>
                  <a:pt x="85725" y="107156"/>
                </a:lnTo>
                <a:lnTo>
                  <a:pt x="107156" y="100013"/>
                </a:lnTo>
                <a:lnTo>
                  <a:pt x="128587" y="85725"/>
                </a:lnTo>
                <a:lnTo>
                  <a:pt x="142875" y="78581"/>
                </a:lnTo>
                <a:lnTo>
                  <a:pt x="150018" y="64294"/>
                </a:lnTo>
                <a:lnTo>
                  <a:pt x="150018" y="6429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4614863" y="5686425"/>
            <a:ext cx="414339" cy="207170"/>
          </a:xfrm>
          <a:custGeom>
            <a:avLst/>
            <a:gdLst/>
            <a:ahLst/>
            <a:cxnLst/>
            <a:rect l="0" t="0" r="0" b="0"/>
            <a:pathLst>
              <a:path w="414339" h="207170">
                <a:moveTo>
                  <a:pt x="21431" y="28575"/>
                </a:moveTo>
                <a:lnTo>
                  <a:pt x="21431" y="21431"/>
                </a:lnTo>
                <a:lnTo>
                  <a:pt x="21431" y="21431"/>
                </a:lnTo>
                <a:lnTo>
                  <a:pt x="21431" y="14288"/>
                </a:lnTo>
                <a:lnTo>
                  <a:pt x="21431" y="14288"/>
                </a:lnTo>
                <a:lnTo>
                  <a:pt x="21431" y="14288"/>
                </a:lnTo>
                <a:lnTo>
                  <a:pt x="21431" y="14288"/>
                </a:lnTo>
                <a:lnTo>
                  <a:pt x="21431" y="14288"/>
                </a:lnTo>
                <a:lnTo>
                  <a:pt x="21431" y="21431"/>
                </a:lnTo>
                <a:lnTo>
                  <a:pt x="21431" y="42863"/>
                </a:lnTo>
                <a:lnTo>
                  <a:pt x="14287" y="64294"/>
                </a:lnTo>
                <a:lnTo>
                  <a:pt x="14287" y="85725"/>
                </a:lnTo>
                <a:lnTo>
                  <a:pt x="7144" y="107156"/>
                </a:lnTo>
                <a:lnTo>
                  <a:pt x="7144" y="128588"/>
                </a:lnTo>
                <a:lnTo>
                  <a:pt x="0" y="142875"/>
                </a:lnTo>
                <a:lnTo>
                  <a:pt x="7144" y="150019"/>
                </a:lnTo>
                <a:lnTo>
                  <a:pt x="14287" y="164306"/>
                </a:lnTo>
                <a:lnTo>
                  <a:pt x="28575" y="164306"/>
                </a:lnTo>
                <a:lnTo>
                  <a:pt x="35719" y="164306"/>
                </a:lnTo>
                <a:lnTo>
                  <a:pt x="42862" y="164306"/>
                </a:lnTo>
                <a:lnTo>
                  <a:pt x="50006" y="164306"/>
                </a:lnTo>
                <a:lnTo>
                  <a:pt x="64294" y="150019"/>
                </a:lnTo>
                <a:lnTo>
                  <a:pt x="71437" y="142875"/>
                </a:lnTo>
                <a:lnTo>
                  <a:pt x="85725" y="121444"/>
                </a:lnTo>
                <a:lnTo>
                  <a:pt x="100012" y="100013"/>
                </a:lnTo>
                <a:lnTo>
                  <a:pt x="100012" y="78581"/>
                </a:lnTo>
                <a:lnTo>
                  <a:pt x="107156" y="57150"/>
                </a:lnTo>
                <a:lnTo>
                  <a:pt x="114300" y="35719"/>
                </a:lnTo>
                <a:lnTo>
                  <a:pt x="114300" y="21431"/>
                </a:lnTo>
                <a:lnTo>
                  <a:pt x="121444" y="7144"/>
                </a:lnTo>
                <a:lnTo>
                  <a:pt x="114300" y="0"/>
                </a:lnTo>
                <a:lnTo>
                  <a:pt x="114300" y="0"/>
                </a:lnTo>
                <a:lnTo>
                  <a:pt x="114300" y="0"/>
                </a:lnTo>
                <a:lnTo>
                  <a:pt x="114300" y="7144"/>
                </a:lnTo>
                <a:lnTo>
                  <a:pt x="107156" y="21431"/>
                </a:lnTo>
                <a:lnTo>
                  <a:pt x="107156" y="42863"/>
                </a:lnTo>
                <a:lnTo>
                  <a:pt x="100012" y="71438"/>
                </a:lnTo>
                <a:lnTo>
                  <a:pt x="92869" y="100013"/>
                </a:lnTo>
                <a:lnTo>
                  <a:pt x="85725" y="128588"/>
                </a:lnTo>
                <a:lnTo>
                  <a:pt x="85725" y="157163"/>
                </a:lnTo>
                <a:lnTo>
                  <a:pt x="85725" y="171450"/>
                </a:lnTo>
                <a:lnTo>
                  <a:pt x="92869" y="185738"/>
                </a:lnTo>
                <a:lnTo>
                  <a:pt x="100012" y="185738"/>
                </a:lnTo>
                <a:lnTo>
                  <a:pt x="114300" y="192881"/>
                </a:lnTo>
                <a:lnTo>
                  <a:pt x="128587" y="185738"/>
                </a:lnTo>
                <a:lnTo>
                  <a:pt x="135731" y="178594"/>
                </a:lnTo>
                <a:lnTo>
                  <a:pt x="150019" y="164306"/>
                </a:lnTo>
                <a:lnTo>
                  <a:pt x="164306" y="150019"/>
                </a:lnTo>
                <a:lnTo>
                  <a:pt x="178594" y="128588"/>
                </a:lnTo>
                <a:lnTo>
                  <a:pt x="192881" y="107156"/>
                </a:lnTo>
                <a:lnTo>
                  <a:pt x="207169" y="92869"/>
                </a:lnTo>
                <a:lnTo>
                  <a:pt x="214312" y="71438"/>
                </a:lnTo>
                <a:lnTo>
                  <a:pt x="221456" y="57150"/>
                </a:lnTo>
                <a:lnTo>
                  <a:pt x="228600" y="42863"/>
                </a:lnTo>
                <a:lnTo>
                  <a:pt x="235744" y="35719"/>
                </a:lnTo>
                <a:lnTo>
                  <a:pt x="235744" y="28575"/>
                </a:lnTo>
                <a:lnTo>
                  <a:pt x="242887" y="28575"/>
                </a:lnTo>
                <a:lnTo>
                  <a:pt x="242887" y="28575"/>
                </a:lnTo>
                <a:lnTo>
                  <a:pt x="235744" y="42863"/>
                </a:lnTo>
                <a:lnTo>
                  <a:pt x="235744" y="57150"/>
                </a:lnTo>
                <a:lnTo>
                  <a:pt x="228600" y="85725"/>
                </a:lnTo>
                <a:lnTo>
                  <a:pt x="221456" y="114300"/>
                </a:lnTo>
                <a:lnTo>
                  <a:pt x="214312" y="142875"/>
                </a:lnTo>
                <a:lnTo>
                  <a:pt x="207169" y="164306"/>
                </a:lnTo>
                <a:lnTo>
                  <a:pt x="200025" y="185738"/>
                </a:lnTo>
                <a:lnTo>
                  <a:pt x="192881" y="200025"/>
                </a:lnTo>
                <a:lnTo>
                  <a:pt x="192881" y="207169"/>
                </a:lnTo>
                <a:lnTo>
                  <a:pt x="192881" y="207169"/>
                </a:lnTo>
                <a:lnTo>
                  <a:pt x="192881" y="207169"/>
                </a:lnTo>
                <a:lnTo>
                  <a:pt x="192881" y="207169"/>
                </a:lnTo>
                <a:lnTo>
                  <a:pt x="192881" y="200025"/>
                </a:lnTo>
                <a:lnTo>
                  <a:pt x="192881" y="192881"/>
                </a:lnTo>
                <a:lnTo>
                  <a:pt x="200025" y="171450"/>
                </a:lnTo>
                <a:lnTo>
                  <a:pt x="207169" y="157163"/>
                </a:lnTo>
                <a:lnTo>
                  <a:pt x="214312" y="135731"/>
                </a:lnTo>
                <a:lnTo>
                  <a:pt x="228600" y="114300"/>
                </a:lnTo>
                <a:lnTo>
                  <a:pt x="235744" y="92869"/>
                </a:lnTo>
                <a:lnTo>
                  <a:pt x="250031" y="78581"/>
                </a:lnTo>
                <a:lnTo>
                  <a:pt x="257175" y="64294"/>
                </a:lnTo>
                <a:lnTo>
                  <a:pt x="271463" y="57150"/>
                </a:lnTo>
                <a:lnTo>
                  <a:pt x="278607" y="50006"/>
                </a:lnTo>
                <a:lnTo>
                  <a:pt x="285750" y="50006"/>
                </a:lnTo>
                <a:lnTo>
                  <a:pt x="285750" y="50006"/>
                </a:lnTo>
                <a:lnTo>
                  <a:pt x="285750" y="57150"/>
                </a:lnTo>
                <a:lnTo>
                  <a:pt x="285750" y="71438"/>
                </a:lnTo>
                <a:lnTo>
                  <a:pt x="285750" y="85725"/>
                </a:lnTo>
                <a:lnTo>
                  <a:pt x="278607" y="107156"/>
                </a:lnTo>
                <a:lnTo>
                  <a:pt x="271463" y="128588"/>
                </a:lnTo>
                <a:lnTo>
                  <a:pt x="264319" y="142875"/>
                </a:lnTo>
                <a:lnTo>
                  <a:pt x="264319" y="157163"/>
                </a:lnTo>
                <a:lnTo>
                  <a:pt x="264319" y="171450"/>
                </a:lnTo>
                <a:lnTo>
                  <a:pt x="271463" y="171450"/>
                </a:lnTo>
                <a:lnTo>
                  <a:pt x="278607" y="171450"/>
                </a:lnTo>
                <a:lnTo>
                  <a:pt x="300038" y="171450"/>
                </a:lnTo>
                <a:lnTo>
                  <a:pt x="314325" y="157163"/>
                </a:lnTo>
                <a:lnTo>
                  <a:pt x="328613" y="150019"/>
                </a:lnTo>
                <a:lnTo>
                  <a:pt x="350044" y="135731"/>
                </a:lnTo>
                <a:lnTo>
                  <a:pt x="364332" y="121444"/>
                </a:lnTo>
                <a:lnTo>
                  <a:pt x="385763" y="107156"/>
                </a:lnTo>
                <a:lnTo>
                  <a:pt x="392907" y="92869"/>
                </a:lnTo>
                <a:lnTo>
                  <a:pt x="400050" y="85725"/>
                </a:lnTo>
                <a:lnTo>
                  <a:pt x="407194" y="71438"/>
                </a:lnTo>
                <a:lnTo>
                  <a:pt x="414338" y="64294"/>
                </a:lnTo>
                <a:lnTo>
                  <a:pt x="414338" y="57150"/>
                </a:lnTo>
                <a:lnTo>
                  <a:pt x="414338" y="57150"/>
                </a:lnTo>
                <a:lnTo>
                  <a:pt x="414338" y="57150"/>
                </a:lnTo>
                <a:lnTo>
                  <a:pt x="414338" y="64294"/>
                </a:lnTo>
                <a:lnTo>
                  <a:pt x="414338" y="71438"/>
                </a:lnTo>
                <a:lnTo>
                  <a:pt x="407194" y="85725"/>
                </a:lnTo>
                <a:lnTo>
                  <a:pt x="407194" y="114300"/>
                </a:lnTo>
                <a:lnTo>
                  <a:pt x="400050" y="135731"/>
                </a:lnTo>
                <a:lnTo>
                  <a:pt x="392907" y="157163"/>
                </a:lnTo>
                <a:lnTo>
                  <a:pt x="392907" y="178594"/>
                </a:lnTo>
                <a:lnTo>
                  <a:pt x="392907" y="185738"/>
                </a:lnTo>
                <a:lnTo>
                  <a:pt x="392907" y="192881"/>
                </a:lnTo>
                <a:lnTo>
                  <a:pt x="392907" y="200025"/>
                </a:lnTo>
                <a:lnTo>
                  <a:pt x="392907" y="20002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5007770" y="5657850"/>
            <a:ext cx="7144" cy="7145"/>
          </a:xfrm>
          <a:custGeom>
            <a:avLst/>
            <a:gdLst/>
            <a:ahLst/>
            <a:cxnLst/>
            <a:rect l="0" t="0" r="0" b="0"/>
            <a:pathLst>
              <a:path w="7144" h="7145">
                <a:moveTo>
                  <a:pt x="0" y="7144"/>
                </a:moveTo>
                <a:lnTo>
                  <a:pt x="0" y="7144"/>
                </a:lnTo>
                <a:lnTo>
                  <a:pt x="0" y="7144"/>
                </a:lnTo>
                <a:lnTo>
                  <a:pt x="0" y="7144"/>
                </a:lnTo>
                <a:lnTo>
                  <a:pt x="0" y="7144"/>
                </a:lnTo>
                <a:lnTo>
                  <a:pt x="7143" y="7144"/>
                </a:lnTo>
                <a:lnTo>
                  <a:pt x="7143" y="0"/>
                </a:lnTo>
                <a:lnTo>
                  <a:pt x="7143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5100638" y="5572125"/>
            <a:ext cx="57151" cy="278607"/>
          </a:xfrm>
          <a:custGeom>
            <a:avLst/>
            <a:gdLst/>
            <a:ahLst/>
            <a:cxnLst/>
            <a:rect l="0" t="0" r="0" b="0"/>
            <a:pathLst>
              <a:path w="57151" h="278607">
                <a:moveTo>
                  <a:pt x="57150" y="0"/>
                </a:moveTo>
                <a:lnTo>
                  <a:pt x="57150" y="14288"/>
                </a:lnTo>
                <a:lnTo>
                  <a:pt x="50007" y="21431"/>
                </a:lnTo>
                <a:lnTo>
                  <a:pt x="50007" y="28575"/>
                </a:lnTo>
                <a:lnTo>
                  <a:pt x="50007" y="50006"/>
                </a:lnTo>
                <a:lnTo>
                  <a:pt x="42863" y="71438"/>
                </a:lnTo>
                <a:lnTo>
                  <a:pt x="35719" y="100013"/>
                </a:lnTo>
                <a:lnTo>
                  <a:pt x="21432" y="128588"/>
                </a:lnTo>
                <a:lnTo>
                  <a:pt x="14288" y="157163"/>
                </a:lnTo>
                <a:lnTo>
                  <a:pt x="7144" y="185738"/>
                </a:lnTo>
                <a:lnTo>
                  <a:pt x="7144" y="207169"/>
                </a:lnTo>
                <a:lnTo>
                  <a:pt x="7144" y="228600"/>
                </a:lnTo>
                <a:lnTo>
                  <a:pt x="0" y="250031"/>
                </a:lnTo>
                <a:lnTo>
                  <a:pt x="0" y="264319"/>
                </a:lnTo>
                <a:lnTo>
                  <a:pt x="0" y="271463"/>
                </a:lnTo>
                <a:lnTo>
                  <a:pt x="0" y="278606"/>
                </a:lnTo>
                <a:lnTo>
                  <a:pt x="0" y="27860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5064920" y="5722144"/>
            <a:ext cx="100013" cy="7145"/>
          </a:xfrm>
          <a:custGeom>
            <a:avLst/>
            <a:gdLst/>
            <a:ahLst/>
            <a:cxnLst/>
            <a:rect l="0" t="0" r="0" b="0"/>
            <a:pathLst>
              <a:path w="100013" h="7145">
                <a:moveTo>
                  <a:pt x="0" y="0"/>
                </a:moveTo>
                <a:lnTo>
                  <a:pt x="0" y="0"/>
                </a:lnTo>
                <a:lnTo>
                  <a:pt x="7143" y="0"/>
                </a:lnTo>
                <a:lnTo>
                  <a:pt x="7143" y="0"/>
                </a:lnTo>
                <a:lnTo>
                  <a:pt x="14287" y="0"/>
                </a:lnTo>
                <a:lnTo>
                  <a:pt x="28575" y="0"/>
                </a:lnTo>
                <a:lnTo>
                  <a:pt x="42862" y="0"/>
                </a:lnTo>
                <a:lnTo>
                  <a:pt x="64293" y="0"/>
                </a:lnTo>
                <a:lnTo>
                  <a:pt x="85725" y="7144"/>
                </a:lnTo>
                <a:lnTo>
                  <a:pt x="100012" y="7144"/>
                </a:lnTo>
                <a:lnTo>
                  <a:pt x="100012" y="714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7329488" y="2907506"/>
            <a:ext cx="292895" cy="514351"/>
          </a:xfrm>
          <a:custGeom>
            <a:avLst/>
            <a:gdLst/>
            <a:ahLst/>
            <a:cxnLst/>
            <a:rect l="0" t="0" r="0" b="0"/>
            <a:pathLst>
              <a:path w="292895" h="514351">
                <a:moveTo>
                  <a:pt x="92869" y="121444"/>
                </a:moveTo>
                <a:lnTo>
                  <a:pt x="92869" y="121444"/>
                </a:lnTo>
                <a:lnTo>
                  <a:pt x="100013" y="121444"/>
                </a:lnTo>
                <a:lnTo>
                  <a:pt x="100013" y="121444"/>
                </a:lnTo>
                <a:lnTo>
                  <a:pt x="107157" y="114300"/>
                </a:lnTo>
                <a:lnTo>
                  <a:pt x="114300" y="114300"/>
                </a:lnTo>
                <a:lnTo>
                  <a:pt x="121444" y="107157"/>
                </a:lnTo>
                <a:lnTo>
                  <a:pt x="128588" y="100013"/>
                </a:lnTo>
                <a:lnTo>
                  <a:pt x="128588" y="85725"/>
                </a:lnTo>
                <a:lnTo>
                  <a:pt x="135732" y="78582"/>
                </a:lnTo>
                <a:lnTo>
                  <a:pt x="135732" y="64294"/>
                </a:lnTo>
                <a:lnTo>
                  <a:pt x="128588" y="50007"/>
                </a:lnTo>
                <a:lnTo>
                  <a:pt x="128588" y="42863"/>
                </a:lnTo>
                <a:lnTo>
                  <a:pt x="128588" y="28575"/>
                </a:lnTo>
                <a:lnTo>
                  <a:pt x="121444" y="21432"/>
                </a:lnTo>
                <a:lnTo>
                  <a:pt x="121444" y="14288"/>
                </a:lnTo>
                <a:lnTo>
                  <a:pt x="114300" y="7144"/>
                </a:lnTo>
                <a:lnTo>
                  <a:pt x="107157" y="0"/>
                </a:lnTo>
                <a:lnTo>
                  <a:pt x="100013" y="0"/>
                </a:lnTo>
                <a:lnTo>
                  <a:pt x="85725" y="7144"/>
                </a:lnTo>
                <a:lnTo>
                  <a:pt x="78582" y="14288"/>
                </a:lnTo>
                <a:lnTo>
                  <a:pt x="64294" y="21432"/>
                </a:lnTo>
                <a:lnTo>
                  <a:pt x="57150" y="35719"/>
                </a:lnTo>
                <a:lnTo>
                  <a:pt x="50007" y="57150"/>
                </a:lnTo>
                <a:lnTo>
                  <a:pt x="35719" y="78582"/>
                </a:lnTo>
                <a:lnTo>
                  <a:pt x="28575" y="107157"/>
                </a:lnTo>
                <a:lnTo>
                  <a:pt x="28575" y="135732"/>
                </a:lnTo>
                <a:lnTo>
                  <a:pt x="21432" y="164307"/>
                </a:lnTo>
                <a:lnTo>
                  <a:pt x="14288" y="200025"/>
                </a:lnTo>
                <a:lnTo>
                  <a:pt x="7144" y="228600"/>
                </a:lnTo>
                <a:lnTo>
                  <a:pt x="7144" y="264319"/>
                </a:lnTo>
                <a:lnTo>
                  <a:pt x="0" y="300038"/>
                </a:lnTo>
                <a:lnTo>
                  <a:pt x="7144" y="335757"/>
                </a:lnTo>
                <a:lnTo>
                  <a:pt x="7144" y="371475"/>
                </a:lnTo>
                <a:lnTo>
                  <a:pt x="14288" y="400050"/>
                </a:lnTo>
                <a:lnTo>
                  <a:pt x="21432" y="435769"/>
                </a:lnTo>
                <a:lnTo>
                  <a:pt x="28575" y="457200"/>
                </a:lnTo>
                <a:lnTo>
                  <a:pt x="35719" y="478632"/>
                </a:lnTo>
                <a:lnTo>
                  <a:pt x="50007" y="500063"/>
                </a:lnTo>
                <a:lnTo>
                  <a:pt x="64294" y="507207"/>
                </a:lnTo>
                <a:lnTo>
                  <a:pt x="78582" y="514350"/>
                </a:lnTo>
                <a:lnTo>
                  <a:pt x="92869" y="514350"/>
                </a:lnTo>
                <a:lnTo>
                  <a:pt x="100013" y="514350"/>
                </a:lnTo>
                <a:lnTo>
                  <a:pt x="114300" y="507207"/>
                </a:lnTo>
                <a:lnTo>
                  <a:pt x="128588" y="500063"/>
                </a:lnTo>
                <a:lnTo>
                  <a:pt x="142875" y="485775"/>
                </a:lnTo>
                <a:lnTo>
                  <a:pt x="150019" y="471488"/>
                </a:lnTo>
                <a:lnTo>
                  <a:pt x="157163" y="457200"/>
                </a:lnTo>
                <a:lnTo>
                  <a:pt x="164307" y="435769"/>
                </a:lnTo>
                <a:lnTo>
                  <a:pt x="171450" y="421482"/>
                </a:lnTo>
                <a:lnTo>
                  <a:pt x="171450" y="400050"/>
                </a:lnTo>
                <a:lnTo>
                  <a:pt x="171450" y="385763"/>
                </a:lnTo>
                <a:lnTo>
                  <a:pt x="171450" y="378619"/>
                </a:lnTo>
                <a:lnTo>
                  <a:pt x="171450" y="371475"/>
                </a:lnTo>
                <a:lnTo>
                  <a:pt x="171450" y="371475"/>
                </a:lnTo>
                <a:lnTo>
                  <a:pt x="171450" y="371475"/>
                </a:lnTo>
                <a:lnTo>
                  <a:pt x="171450" y="385763"/>
                </a:lnTo>
                <a:lnTo>
                  <a:pt x="171450" y="400050"/>
                </a:lnTo>
                <a:lnTo>
                  <a:pt x="171450" y="421482"/>
                </a:lnTo>
                <a:lnTo>
                  <a:pt x="178594" y="442913"/>
                </a:lnTo>
                <a:lnTo>
                  <a:pt x="178594" y="464344"/>
                </a:lnTo>
                <a:lnTo>
                  <a:pt x="192882" y="478632"/>
                </a:lnTo>
                <a:lnTo>
                  <a:pt x="200025" y="492919"/>
                </a:lnTo>
                <a:lnTo>
                  <a:pt x="207169" y="500063"/>
                </a:lnTo>
                <a:lnTo>
                  <a:pt x="214313" y="507207"/>
                </a:lnTo>
                <a:lnTo>
                  <a:pt x="228600" y="507207"/>
                </a:lnTo>
                <a:lnTo>
                  <a:pt x="235744" y="507207"/>
                </a:lnTo>
                <a:lnTo>
                  <a:pt x="250032" y="507207"/>
                </a:lnTo>
                <a:lnTo>
                  <a:pt x="257175" y="500063"/>
                </a:lnTo>
                <a:lnTo>
                  <a:pt x="271463" y="492919"/>
                </a:lnTo>
                <a:lnTo>
                  <a:pt x="278607" y="485775"/>
                </a:lnTo>
                <a:lnTo>
                  <a:pt x="285750" y="471488"/>
                </a:lnTo>
                <a:lnTo>
                  <a:pt x="285750" y="457200"/>
                </a:lnTo>
                <a:lnTo>
                  <a:pt x="292894" y="435769"/>
                </a:lnTo>
                <a:lnTo>
                  <a:pt x="292894" y="414338"/>
                </a:lnTo>
                <a:lnTo>
                  <a:pt x="285750" y="400050"/>
                </a:lnTo>
                <a:lnTo>
                  <a:pt x="285750" y="378619"/>
                </a:lnTo>
                <a:lnTo>
                  <a:pt x="278607" y="364332"/>
                </a:lnTo>
                <a:lnTo>
                  <a:pt x="271463" y="350044"/>
                </a:lnTo>
                <a:lnTo>
                  <a:pt x="257175" y="342900"/>
                </a:lnTo>
                <a:lnTo>
                  <a:pt x="242888" y="335757"/>
                </a:lnTo>
                <a:lnTo>
                  <a:pt x="235744" y="335757"/>
                </a:lnTo>
                <a:lnTo>
                  <a:pt x="221457" y="335757"/>
                </a:lnTo>
                <a:lnTo>
                  <a:pt x="214313" y="342900"/>
                </a:lnTo>
                <a:lnTo>
                  <a:pt x="207169" y="350044"/>
                </a:lnTo>
                <a:lnTo>
                  <a:pt x="207169" y="357188"/>
                </a:lnTo>
                <a:lnTo>
                  <a:pt x="200025" y="371475"/>
                </a:lnTo>
                <a:lnTo>
                  <a:pt x="200025" y="392907"/>
                </a:lnTo>
                <a:lnTo>
                  <a:pt x="200025" y="414338"/>
                </a:lnTo>
                <a:lnTo>
                  <a:pt x="200025" y="428625"/>
                </a:lnTo>
                <a:lnTo>
                  <a:pt x="207169" y="450057"/>
                </a:lnTo>
                <a:lnTo>
                  <a:pt x="214313" y="464344"/>
                </a:lnTo>
                <a:lnTo>
                  <a:pt x="228600" y="471488"/>
                </a:lnTo>
                <a:lnTo>
                  <a:pt x="242888" y="485775"/>
                </a:lnTo>
                <a:lnTo>
                  <a:pt x="242888" y="485775"/>
                </a:lnTo>
                <a:lnTo>
                  <a:pt x="242888" y="48577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7665245" y="3214688"/>
            <a:ext cx="121444" cy="200026"/>
          </a:xfrm>
          <a:custGeom>
            <a:avLst/>
            <a:gdLst/>
            <a:ahLst/>
            <a:cxnLst/>
            <a:rect l="0" t="0" r="0" b="0"/>
            <a:pathLst>
              <a:path w="121444" h="200026">
                <a:moveTo>
                  <a:pt x="0" y="28575"/>
                </a:moveTo>
                <a:lnTo>
                  <a:pt x="0" y="28575"/>
                </a:lnTo>
                <a:lnTo>
                  <a:pt x="0" y="35718"/>
                </a:lnTo>
                <a:lnTo>
                  <a:pt x="0" y="42862"/>
                </a:lnTo>
                <a:lnTo>
                  <a:pt x="7143" y="50006"/>
                </a:lnTo>
                <a:lnTo>
                  <a:pt x="7143" y="64293"/>
                </a:lnTo>
                <a:lnTo>
                  <a:pt x="14287" y="85725"/>
                </a:lnTo>
                <a:lnTo>
                  <a:pt x="14287" y="107156"/>
                </a:lnTo>
                <a:lnTo>
                  <a:pt x="28575" y="128587"/>
                </a:lnTo>
                <a:lnTo>
                  <a:pt x="28575" y="150018"/>
                </a:lnTo>
                <a:lnTo>
                  <a:pt x="35718" y="171450"/>
                </a:lnTo>
                <a:lnTo>
                  <a:pt x="42862" y="185737"/>
                </a:lnTo>
                <a:lnTo>
                  <a:pt x="50006" y="192881"/>
                </a:lnTo>
                <a:lnTo>
                  <a:pt x="57150" y="200025"/>
                </a:lnTo>
                <a:lnTo>
                  <a:pt x="64293" y="200025"/>
                </a:lnTo>
                <a:lnTo>
                  <a:pt x="64293" y="200025"/>
                </a:lnTo>
                <a:lnTo>
                  <a:pt x="71437" y="192881"/>
                </a:lnTo>
                <a:lnTo>
                  <a:pt x="78581" y="185737"/>
                </a:lnTo>
                <a:lnTo>
                  <a:pt x="78581" y="178593"/>
                </a:lnTo>
                <a:lnTo>
                  <a:pt x="85725" y="157162"/>
                </a:lnTo>
                <a:lnTo>
                  <a:pt x="85725" y="128587"/>
                </a:lnTo>
                <a:lnTo>
                  <a:pt x="92868" y="100012"/>
                </a:lnTo>
                <a:lnTo>
                  <a:pt x="92868" y="71437"/>
                </a:lnTo>
                <a:lnTo>
                  <a:pt x="100012" y="42862"/>
                </a:lnTo>
                <a:lnTo>
                  <a:pt x="100012" y="21431"/>
                </a:lnTo>
                <a:lnTo>
                  <a:pt x="107156" y="7143"/>
                </a:lnTo>
                <a:lnTo>
                  <a:pt x="107156" y="0"/>
                </a:lnTo>
                <a:lnTo>
                  <a:pt x="107156" y="0"/>
                </a:lnTo>
                <a:lnTo>
                  <a:pt x="114300" y="0"/>
                </a:lnTo>
                <a:lnTo>
                  <a:pt x="121443" y="7143"/>
                </a:lnTo>
                <a:lnTo>
                  <a:pt x="121443" y="7143"/>
                </a:lnTo>
                <a:lnTo>
                  <a:pt x="121443" y="714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7822407" y="3086100"/>
            <a:ext cx="514351" cy="400051"/>
          </a:xfrm>
          <a:custGeom>
            <a:avLst/>
            <a:gdLst/>
            <a:ahLst/>
            <a:cxnLst/>
            <a:rect l="0" t="0" r="0" b="0"/>
            <a:pathLst>
              <a:path w="514351" h="400051">
                <a:moveTo>
                  <a:pt x="92869" y="200025"/>
                </a:moveTo>
                <a:lnTo>
                  <a:pt x="92869" y="192881"/>
                </a:lnTo>
                <a:lnTo>
                  <a:pt x="92869" y="185738"/>
                </a:lnTo>
                <a:lnTo>
                  <a:pt x="92869" y="178594"/>
                </a:lnTo>
                <a:lnTo>
                  <a:pt x="92869" y="171450"/>
                </a:lnTo>
                <a:lnTo>
                  <a:pt x="85725" y="164306"/>
                </a:lnTo>
                <a:lnTo>
                  <a:pt x="78581" y="157163"/>
                </a:lnTo>
                <a:lnTo>
                  <a:pt x="71438" y="157163"/>
                </a:lnTo>
                <a:lnTo>
                  <a:pt x="71438" y="164306"/>
                </a:lnTo>
                <a:lnTo>
                  <a:pt x="57150" y="171450"/>
                </a:lnTo>
                <a:lnTo>
                  <a:pt x="50006" y="185738"/>
                </a:lnTo>
                <a:lnTo>
                  <a:pt x="35719" y="207169"/>
                </a:lnTo>
                <a:lnTo>
                  <a:pt x="28575" y="235744"/>
                </a:lnTo>
                <a:lnTo>
                  <a:pt x="14288" y="264319"/>
                </a:lnTo>
                <a:lnTo>
                  <a:pt x="7144" y="292894"/>
                </a:lnTo>
                <a:lnTo>
                  <a:pt x="0" y="314325"/>
                </a:lnTo>
                <a:lnTo>
                  <a:pt x="0" y="335756"/>
                </a:lnTo>
                <a:lnTo>
                  <a:pt x="0" y="350044"/>
                </a:lnTo>
                <a:lnTo>
                  <a:pt x="0" y="357188"/>
                </a:lnTo>
                <a:lnTo>
                  <a:pt x="7144" y="364331"/>
                </a:lnTo>
                <a:lnTo>
                  <a:pt x="14288" y="364331"/>
                </a:lnTo>
                <a:lnTo>
                  <a:pt x="28575" y="357188"/>
                </a:lnTo>
                <a:lnTo>
                  <a:pt x="35719" y="350044"/>
                </a:lnTo>
                <a:lnTo>
                  <a:pt x="57150" y="335756"/>
                </a:lnTo>
                <a:lnTo>
                  <a:pt x="64294" y="321469"/>
                </a:lnTo>
                <a:lnTo>
                  <a:pt x="78581" y="307181"/>
                </a:lnTo>
                <a:lnTo>
                  <a:pt x="85725" y="285750"/>
                </a:lnTo>
                <a:lnTo>
                  <a:pt x="92869" y="271463"/>
                </a:lnTo>
                <a:lnTo>
                  <a:pt x="100013" y="250031"/>
                </a:lnTo>
                <a:lnTo>
                  <a:pt x="100013" y="228600"/>
                </a:lnTo>
                <a:lnTo>
                  <a:pt x="100013" y="214313"/>
                </a:lnTo>
                <a:lnTo>
                  <a:pt x="100013" y="200025"/>
                </a:lnTo>
                <a:lnTo>
                  <a:pt x="100013" y="192881"/>
                </a:lnTo>
                <a:lnTo>
                  <a:pt x="92869" y="185738"/>
                </a:lnTo>
                <a:lnTo>
                  <a:pt x="92869" y="185738"/>
                </a:lnTo>
                <a:lnTo>
                  <a:pt x="85725" y="192881"/>
                </a:lnTo>
                <a:lnTo>
                  <a:pt x="85725" y="200025"/>
                </a:lnTo>
                <a:lnTo>
                  <a:pt x="85725" y="214313"/>
                </a:lnTo>
                <a:lnTo>
                  <a:pt x="78581" y="228600"/>
                </a:lnTo>
                <a:lnTo>
                  <a:pt x="78581" y="250031"/>
                </a:lnTo>
                <a:lnTo>
                  <a:pt x="78581" y="271463"/>
                </a:lnTo>
                <a:lnTo>
                  <a:pt x="78581" y="292894"/>
                </a:lnTo>
                <a:lnTo>
                  <a:pt x="85725" y="314325"/>
                </a:lnTo>
                <a:lnTo>
                  <a:pt x="100013" y="328613"/>
                </a:lnTo>
                <a:lnTo>
                  <a:pt x="107156" y="335756"/>
                </a:lnTo>
                <a:lnTo>
                  <a:pt x="107156" y="342900"/>
                </a:lnTo>
                <a:lnTo>
                  <a:pt x="121444" y="350044"/>
                </a:lnTo>
                <a:lnTo>
                  <a:pt x="128588" y="350044"/>
                </a:lnTo>
                <a:lnTo>
                  <a:pt x="142875" y="342900"/>
                </a:lnTo>
                <a:lnTo>
                  <a:pt x="157163" y="335756"/>
                </a:lnTo>
                <a:lnTo>
                  <a:pt x="171450" y="328613"/>
                </a:lnTo>
                <a:lnTo>
                  <a:pt x="178594" y="307181"/>
                </a:lnTo>
                <a:lnTo>
                  <a:pt x="185738" y="285750"/>
                </a:lnTo>
                <a:lnTo>
                  <a:pt x="200025" y="264319"/>
                </a:lnTo>
                <a:lnTo>
                  <a:pt x="207169" y="235744"/>
                </a:lnTo>
                <a:lnTo>
                  <a:pt x="214313" y="200025"/>
                </a:lnTo>
                <a:lnTo>
                  <a:pt x="221456" y="164306"/>
                </a:lnTo>
                <a:lnTo>
                  <a:pt x="228600" y="128588"/>
                </a:lnTo>
                <a:lnTo>
                  <a:pt x="235744" y="92869"/>
                </a:lnTo>
                <a:lnTo>
                  <a:pt x="242888" y="64294"/>
                </a:lnTo>
                <a:lnTo>
                  <a:pt x="242888" y="42863"/>
                </a:lnTo>
                <a:lnTo>
                  <a:pt x="242888" y="21431"/>
                </a:lnTo>
                <a:lnTo>
                  <a:pt x="235744" y="14288"/>
                </a:lnTo>
                <a:lnTo>
                  <a:pt x="235744" y="7144"/>
                </a:lnTo>
                <a:lnTo>
                  <a:pt x="228600" y="0"/>
                </a:lnTo>
                <a:lnTo>
                  <a:pt x="221456" y="7144"/>
                </a:lnTo>
                <a:lnTo>
                  <a:pt x="214313" y="14288"/>
                </a:lnTo>
                <a:lnTo>
                  <a:pt x="200025" y="35719"/>
                </a:lnTo>
                <a:lnTo>
                  <a:pt x="192881" y="64294"/>
                </a:lnTo>
                <a:lnTo>
                  <a:pt x="178594" y="92869"/>
                </a:lnTo>
                <a:lnTo>
                  <a:pt x="171450" y="128588"/>
                </a:lnTo>
                <a:lnTo>
                  <a:pt x="164306" y="164306"/>
                </a:lnTo>
                <a:lnTo>
                  <a:pt x="164306" y="200025"/>
                </a:lnTo>
                <a:lnTo>
                  <a:pt x="164306" y="235744"/>
                </a:lnTo>
                <a:lnTo>
                  <a:pt x="171450" y="264319"/>
                </a:lnTo>
                <a:lnTo>
                  <a:pt x="171450" y="285750"/>
                </a:lnTo>
                <a:lnTo>
                  <a:pt x="178594" y="307181"/>
                </a:lnTo>
                <a:lnTo>
                  <a:pt x="192881" y="321469"/>
                </a:lnTo>
                <a:lnTo>
                  <a:pt x="200025" y="335756"/>
                </a:lnTo>
                <a:lnTo>
                  <a:pt x="214313" y="342900"/>
                </a:lnTo>
                <a:lnTo>
                  <a:pt x="221456" y="350044"/>
                </a:lnTo>
                <a:lnTo>
                  <a:pt x="235744" y="350044"/>
                </a:lnTo>
                <a:lnTo>
                  <a:pt x="250031" y="350044"/>
                </a:lnTo>
                <a:lnTo>
                  <a:pt x="264319" y="342900"/>
                </a:lnTo>
                <a:lnTo>
                  <a:pt x="278606" y="335756"/>
                </a:lnTo>
                <a:lnTo>
                  <a:pt x="292894" y="321469"/>
                </a:lnTo>
                <a:lnTo>
                  <a:pt x="307181" y="300038"/>
                </a:lnTo>
                <a:lnTo>
                  <a:pt x="314325" y="278606"/>
                </a:lnTo>
                <a:lnTo>
                  <a:pt x="321469" y="264319"/>
                </a:lnTo>
                <a:lnTo>
                  <a:pt x="328613" y="242888"/>
                </a:lnTo>
                <a:lnTo>
                  <a:pt x="328613" y="221456"/>
                </a:lnTo>
                <a:lnTo>
                  <a:pt x="335756" y="207169"/>
                </a:lnTo>
                <a:lnTo>
                  <a:pt x="335756" y="192881"/>
                </a:lnTo>
                <a:lnTo>
                  <a:pt x="335756" y="185738"/>
                </a:lnTo>
                <a:lnTo>
                  <a:pt x="328613" y="185738"/>
                </a:lnTo>
                <a:lnTo>
                  <a:pt x="321469" y="185738"/>
                </a:lnTo>
                <a:lnTo>
                  <a:pt x="314325" y="185738"/>
                </a:lnTo>
                <a:lnTo>
                  <a:pt x="307181" y="200025"/>
                </a:lnTo>
                <a:lnTo>
                  <a:pt x="300038" y="207169"/>
                </a:lnTo>
                <a:lnTo>
                  <a:pt x="285750" y="228600"/>
                </a:lnTo>
                <a:lnTo>
                  <a:pt x="278606" y="250031"/>
                </a:lnTo>
                <a:lnTo>
                  <a:pt x="271463" y="278606"/>
                </a:lnTo>
                <a:lnTo>
                  <a:pt x="271463" y="300038"/>
                </a:lnTo>
                <a:lnTo>
                  <a:pt x="271463" y="328613"/>
                </a:lnTo>
                <a:lnTo>
                  <a:pt x="278606" y="342900"/>
                </a:lnTo>
                <a:lnTo>
                  <a:pt x="285750" y="357188"/>
                </a:lnTo>
                <a:lnTo>
                  <a:pt x="292894" y="364331"/>
                </a:lnTo>
                <a:lnTo>
                  <a:pt x="300038" y="364331"/>
                </a:lnTo>
                <a:lnTo>
                  <a:pt x="314325" y="357188"/>
                </a:lnTo>
                <a:lnTo>
                  <a:pt x="321469" y="357188"/>
                </a:lnTo>
                <a:lnTo>
                  <a:pt x="328613" y="342900"/>
                </a:lnTo>
                <a:lnTo>
                  <a:pt x="342900" y="335756"/>
                </a:lnTo>
                <a:lnTo>
                  <a:pt x="350044" y="321469"/>
                </a:lnTo>
                <a:lnTo>
                  <a:pt x="357188" y="300038"/>
                </a:lnTo>
                <a:lnTo>
                  <a:pt x="371475" y="278606"/>
                </a:lnTo>
                <a:lnTo>
                  <a:pt x="378619" y="257175"/>
                </a:lnTo>
                <a:lnTo>
                  <a:pt x="378619" y="235744"/>
                </a:lnTo>
                <a:lnTo>
                  <a:pt x="385763" y="221456"/>
                </a:lnTo>
                <a:lnTo>
                  <a:pt x="392906" y="207169"/>
                </a:lnTo>
                <a:lnTo>
                  <a:pt x="392906" y="192881"/>
                </a:lnTo>
                <a:lnTo>
                  <a:pt x="392906" y="192881"/>
                </a:lnTo>
                <a:lnTo>
                  <a:pt x="392906" y="192881"/>
                </a:lnTo>
                <a:lnTo>
                  <a:pt x="392906" y="200025"/>
                </a:lnTo>
                <a:lnTo>
                  <a:pt x="392906" y="207169"/>
                </a:lnTo>
                <a:lnTo>
                  <a:pt x="400050" y="214313"/>
                </a:lnTo>
                <a:lnTo>
                  <a:pt x="400050" y="235744"/>
                </a:lnTo>
                <a:lnTo>
                  <a:pt x="407194" y="257175"/>
                </a:lnTo>
                <a:lnTo>
                  <a:pt x="407194" y="278606"/>
                </a:lnTo>
                <a:lnTo>
                  <a:pt x="407194" y="307181"/>
                </a:lnTo>
                <a:lnTo>
                  <a:pt x="414338" y="328613"/>
                </a:lnTo>
                <a:lnTo>
                  <a:pt x="414338" y="350044"/>
                </a:lnTo>
                <a:lnTo>
                  <a:pt x="414338" y="364331"/>
                </a:lnTo>
                <a:lnTo>
                  <a:pt x="414338" y="378619"/>
                </a:lnTo>
                <a:lnTo>
                  <a:pt x="414338" y="378619"/>
                </a:lnTo>
                <a:lnTo>
                  <a:pt x="414338" y="378619"/>
                </a:lnTo>
                <a:lnTo>
                  <a:pt x="414338" y="378619"/>
                </a:lnTo>
                <a:lnTo>
                  <a:pt x="421481" y="364331"/>
                </a:lnTo>
                <a:lnTo>
                  <a:pt x="421481" y="350044"/>
                </a:lnTo>
                <a:lnTo>
                  <a:pt x="421481" y="328613"/>
                </a:lnTo>
                <a:lnTo>
                  <a:pt x="428625" y="300038"/>
                </a:lnTo>
                <a:lnTo>
                  <a:pt x="435769" y="271463"/>
                </a:lnTo>
                <a:lnTo>
                  <a:pt x="442913" y="250031"/>
                </a:lnTo>
                <a:lnTo>
                  <a:pt x="457200" y="228600"/>
                </a:lnTo>
                <a:lnTo>
                  <a:pt x="464344" y="214313"/>
                </a:lnTo>
                <a:lnTo>
                  <a:pt x="478631" y="207169"/>
                </a:lnTo>
                <a:lnTo>
                  <a:pt x="485775" y="200025"/>
                </a:lnTo>
                <a:lnTo>
                  <a:pt x="500063" y="200025"/>
                </a:lnTo>
                <a:lnTo>
                  <a:pt x="500063" y="207169"/>
                </a:lnTo>
                <a:lnTo>
                  <a:pt x="507206" y="214313"/>
                </a:lnTo>
                <a:lnTo>
                  <a:pt x="507206" y="235744"/>
                </a:lnTo>
                <a:lnTo>
                  <a:pt x="507206" y="257175"/>
                </a:lnTo>
                <a:lnTo>
                  <a:pt x="507206" y="285750"/>
                </a:lnTo>
                <a:lnTo>
                  <a:pt x="500063" y="314325"/>
                </a:lnTo>
                <a:lnTo>
                  <a:pt x="500063" y="342900"/>
                </a:lnTo>
                <a:lnTo>
                  <a:pt x="500063" y="371475"/>
                </a:lnTo>
                <a:lnTo>
                  <a:pt x="500063" y="385763"/>
                </a:lnTo>
                <a:lnTo>
                  <a:pt x="500063" y="392906"/>
                </a:lnTo>
                <a:lnTo>
                  <a:pt x="500063" y="400050"/>
                </a:lnTo>
                <a:lnTo>
                  <a:pt x="500063" y="400050"/>
                </a:lnTo>
                <a:lnTo>
                  <a:pt x="507206" y="400050"/>
                </a:lnTo>
                <a:lnTo>
                  <a:pt x="514350" y="400050"/>
                </a:lnTo>
                <a:lnTo>
                  <a:pt x="514350" y="4000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8393907" y="3036094"/>
            <a:ext cx="35720" cy="435770"/>
          </a:xfrm>
          <a:custGeom>
            <a:avLst/>
            <a:gdLst/>
            <a:ahLst/>
            <a:cxnLst/>
            <a:rect l="0" t="0" r="0" b="0"/>
            <a:pathLst>
              <a:path w="35720" h="435770">
                <a:moveTo>
                  <a:pt x="35719" y="0"/>
                </a:moveTo>
                <a:lnTo>
                  <a:pt x="28575" y="0"/>
                </a:lnTo>
                <a:lnTo>
                  <a:pt x="28575" y="14287"/>
                </a:lnTo>
                <a:lnTo>
                  <a:pt x="28575" y="21431"/>
                </a:lnTo>
                <a:lnTo>
                  <a:pt x="21431" y="50006"/>
                </a:lnTo>
                <a:lnTo>
                  <a:pt x="14288" y="92869"/>
                </a:lnTo>
                <a:lnTo>
                  <a:pt x="14288" y="135731"/>
                </a:lnTo>
                <a:lnTo>
                  <a:pt x="7144" y="178594"/>
                </a:lnTo>
                <a:lnTo>
                  <a:pt x="0" y="221456"/>
                </a:lnTo>
                <a:lnTo>
                  <a:pt x="7144" y="264319"/>
                </a:lnTo>
                <a:lnTo>
                  <a:pt x="7144" y="307181"/>
                </a:lnTo>
                <a:lnTo>
                  <a:pt x="7144" y="342900"/>
                </a:lnTo>
                <a:lnTo>
                  <a:pt x="14288" y="378619"/>
                </a:lnTo>
                <a:lnTo>
                  <a:pt x="14288" y="407194"/>
                </a:lnTo>
                <a:lnTo>
                  <a:pt x="21431" y="428625"/>
                </a:lnTo>
                <a:lnTo>
                  <a:pt x="28575" y="435769"/>
                </a:lnTo>
                <a:lnTo>
                  <a:pt x="28575" y="43576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>
            <a:off x="8358188" y="3221831"/>
            <a:ext cx="207170" cy="78583"/>
          </a:xfrm>
          <a:custGeom>
            <a:avLst/>
            <a:gdLst/>
            <a:ahLst/>
            <a:cxnLst/>
            <a:rect l="0" t="0" r="0" b="0"/>
            <a:pathLst>
              <a:path w="207170" h="78583">
                <a:moveTo>
                  <a:pt x="0" y="78582"/>
                </a:move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  <a:lnTo>
                  <a:pt x="7144" y="71438"/>
                </a:lnTo>
                <a:lnTo>
                  <a:pt x="21432" y="64294"/>
                </a:lnTo>
                <a:lnTo>
                  <a:pt x="35719" y="57150"/>
                </a:lnTo>
                <a:lnTo>
                  <a:pt x="57150" y="50007"/>
                </a:lnTo>
                <a:lnTo>
                  <a:pt x="78582" y="35719"/>
                </a:lnTo>
                <a:lnTo>
                  <a:pt x="107157" y="28575"/>
                </a:lnTo>
                <a:lnTo>
                  <a:pt x="128588" y="21432"/>
                </a:lnTo>
                <a:lnTo>
                  <a:pt x="157163" y="7144"/>
                </a:lnTo>
                <a:lnTo>
                  <a:pt x="178594" y="7144"/>
                </a:lnTo>
                <a:lnTo>
                  <a:pt x="192882" y="0"/>
                </a:lnTo>
                <a:lnTo>
                  <a:pt x="207169" y="0"/>
                </a:lnTo>
                <a:lnTo>
                  <a:pt x="207169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2"/>
          <p:cNvSpPr/>
          <p:nvPr/>
        </p:nvSpPr>
        <p:spPr>
          <a:xfrm>
            <a:off x="7493795" y="3621881"/>
            <a:ext cx="285751" cy="407195"/>
          </a:xfrm>
          <a:custGeom>
            <a:avLst/>
            <a:gdLst/>
            <a:ahLst/>
            <a:cxnLst/>
            <a:rect l="0" t="0" r="0" b="0"/>
            <a:pathLst>
              <a:path w="285751" h="407195">
                <a:moveTo>
                  <a:pt x="121443" y="121444"/>
                </a:moveTo>
                <a:lnTo>
                  <a:pt x="121443" y="121444"/>
                </a:lnTo>
                <a:lnTo>
                  <a:pt x="121443" y="121444"/>
                </a:lnTo>
                <a:lnTo>
                  <a:pt x="121443" y="114300"/>
                </a:lnTo>
                <a:lnTo>
                  <a:pt x="121443" y="107157"/>
                </a:lnTo>
                <a:lnTo>
                  <a:pt x="128587" y="92869"/>
                </a:lnTo>
                <a:lnTo>
                  <a:pt x="128587" y="78582"/>
                </a:lnTo>
                <a:lnTo>
                  <a:pt x="128587" y="57150"/>
                </a:lnTo>
                <a:lnTo>
                  <a:pt x="128587" y="42863"/>
                </a:lnTo>
                <a:lnTo>
                  <a:pt x="128587" y="28575"/>
                </a:lnTo>
                <a:lnTo>
                  <a:pt x="121443" y="14288"/>
                </a:lnTo>
                <a:lnTo>
                  <a:pt x="114300" y="0"/>
                </a:lnTo>
                <a:lnTo>
                  <a:pt x="107156" y="0"/>
                </a:lnTo>
                <a:lnTo>
                  <a:pt x="100012" y="0"/>
                </a:lnTo>
                <a:lnTo>
                  <a:pt x="85725" y="7144"/>
                </a:lnTo>
                <a:lnTo>
                  <a:pt x="71437" y="21432"/>
                </a:lnTo>
                <a:lnTo>
                  <a:pt x="57150" y="42863"/>
                </a:lnTo>
                <a:lnTo>
                  <a:pt x="42862" y="78582"/>
                </a:lnTo>
                <a:lnTo>
                  <a:pt x="35718" y="107157"/>
                </a:lnTo>
                <a:lnTo>
                  <a:pt x="21431" y="150019"/>
                </a:lnTo>
                <a:lnTo>
                  <a:pt x="7143" y="192882"/>
                </a:lnTo>
                <a:lnTo>
                  <a:pt x="7143" y="228600"/>
                </a:lnTo>
                <a:lnTo>
                  <a:pt x="0" y="271463"/>
                </a:lnTo>
                <a:lnTo>
                  <a:pt x="0" y="307182"/>
                </a:lnTo>
                <a:lnTo>
                  <a:pt x="7143" y="335757"/>
                </a:lnTo>
                <a:lnTo>
                  <a:pt x="14287" y="364332"/>
                </a:lnTo>
                <a:lnTo>
                  <a:pt x="28575" y="385763"/>
                </a:lnTo>
                <a:lnTo>
                  <a:pt x="42862" y="400050"/>
                </a:lnTo>
                <a:lnTo>
                  <a:pt x="57150" y="407194"/>
                </a:lnTo>
                <a:lnTo>
                  <a:pt x="78581" y="407194"/>
                </a:lnTo>
                <a:lnTo>
                  <a:pt x="100012" y="400050"/>
                </a:lnTo>
                <a:lnTo>
                  <a:pt x="114300" y="385763"/>
                </a:lnTo>
                <a:lnTo>
                  <a:pt x="135731" y="371475"/>
                </a:lnTo>
                <a:lnTo>
                  <a:pt x="150018" y="350044"/>
                </a:lnTo>
                <a:lnTo>
                  <a:pt x="164306" y="328613"/>
                </a:lnTo>
                <a:lnTo>
                  <a:pt x="171450" y="314325"/>
                </a:lnTo>
                <a:lnTo>
                  <a:pt x="178593" y="292894"/>
                </a:lnTo>
                <a:lnTo>
                  <a:pt x="178593" y="278607"/>
                </a:lnTo>
                <a:lnTo>
                  <a:pt x="178593" y="271463"/>
                </a:lnTo>
                <a:lnTo>
                  <a:pt x="171450" y="264319"/>
                </a:lnTo>
                <a:lnTo>
                  <a:pt x="171450" y="264319"/>
                </a:lnTo>
                <a:lnTo>
                  <a:pt x="171450" y="278607"/>
                </a:lnTo>
                <a:lnTo>
                  <a:pt x="171450" y="292894"/>
                </a:lnTo>
                <a:lnTo>
                  <a:pt x="171450" y="314325"/>
                </a:lnTo>
                <a:lnTo>
                  <a:pt x="178593" y="335757"/>
                </a:lnTo>
                <a:lnTo>
                  <a:pt x="178593" y="364332"/>
                </a:lnTo>
                <a:lnTo>
                  <a:pt x="185737" y="385763"/>
                </a:lnTo>
                <a:lnTo>
                  <a:pt x="192881" y="400050"/>
                </a:lnTo>
                <a:lnTo>
                  <a:pt x="207168" y="407194"/>
                </a:lnTo>
                <a:lnTo>
                  <a:pt x="221456" y="407194"/>
                </a:lnTo>
                <a:lnTo>
                  <a:pt x="228600" y="400050"/>
                </a:lnTo>
                <a:lnTo>
                  <a:pt x="242887" y="392907"/>
                </a:lnTo>
                <a:lnTo>
                  <a:pt x="257175" y="378619"/>
                </a:lnTo>
                <a:lnTo>
                  <a:pt x="264318" y="357188"/>
                </a:lnTo>
                <a:lnTo>
                  <a:pt x="278606" y="342900"/>
                </a:lnTo>
                <a:lnTo>
                  <a:pt x="278606" y="314325"/>
                </a:lnTo>
                <a:lnTo>
                  <a:pt x="285750" y="292894"/>
                </a:lnTo>
                <a:lnTo>
                  <a:pt x="278606" y="271463"/>
                </a:lnTo>
                <a:lnTo>
                  <a:pt x="278606" y="250032"/>
                </a:lnTo>
                <a:lnTo>
                  <a:pt x="271462" y="235744"/>
                </a:lnTo>
                <a:lnTo>
                  <a:pt x="257175" y="221457"/>
                </a:lnTo>
                <a:lnTo>
                  <a:pt x="250031" y="214313"/>
                </a:lnTo>
                <a:lnTo>
                  <a:pt x="235743" y="221457"/>
                </a:lnTo>
                <a:lnTo>
                  <a:pt x="221456" y="228600"/>
                </a:lnTo>
                <a:lnTo>
                  <a:pt x="214312" y="242888"/>
                </a:lnTo>
                <a:lnTo>
                  <a:pt x="200025" y="257175"/>
                </a:lnTo>
                <a:lnTo>
                  <a:pt x="185737" y="285750"/>
                </a:lnTo>
                <a:lnTo>
                  <a:pt x="185737" y="307182"/>
                </a:lnTo>
                <a:lnTo>
                  <a:pt x="185737" y="328613"/>
                </a:lnTo>
                <a:lnTo>
                  <a:pt x="185737" y="350044"/>
                </a:lnTo>
                <a:lnTo>
                  <a:pt x="185737" y="364332"/>
                </a:lnTo>
                <a:lnTo>
                  <a:pt x="192881" y="378619"/>
                </a:lnTo>
                <a:lnTo>
                  <a:pt x="200025" y="385763"/>
                </a:lnTo>
                <a:lnTo>
                  <a:pt x="214312" y="385763"/>
                </a:lnTo>
                <a:lnTo>
                  <a:pt x="221456" y="385763"/>
                </a:lnTo>
                <a:lnTo>
                  <a:pt x="228600" y="378619"/>
                </a:lnTo>
                <a:lnTo>
                  <a:pt x="228600" y="37861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>
          <a:xfrm>
            <a:off x="7786688" y="3793331"/>
            <a:ext cx="250033" cy="235745"/>
          </a:xfrm>
          <a:custGeom>
            <a:avLst/>
            <a:gdLst/>
            <a:ahLst/>
            <a:cxnLst/>
            <a:rect l="0" t="0" r="0" b="0"/>
            <a:pathLst>
              <a:path w="250033" h="235745">
                <a:moveTo>
                  <a:pt x="0" y="57150"/>
                </a:moveTo>
                <a:lnTo>
                  <a:pt x="0" y="50007"/>
                </a:lnTo>
                <a:lnTo>
                  <a:pt x="7144" y="35719"/>
                </a:lnTo>
                <a:lnTo>
                  <a:pt x="7144" y="35719"/>
                </a:lnTo>
                <a:lnTo>
                  <a:pt x="14288" y="21432"/>
                </a:lnTo>
                <a:lnTo>
                  <a:pt x="21432" y="21432"/>
                </a:lnTo>
                <a:lnTo>
                  <a:pt x="28575" y="21432"/>
                </a:lnTo>
                <a:lnTo>
                  <a:pt x="35719" y="28575"/>
                </a:lnTo>
                <a:lnTo>
                  <a:pt x="42863" y="50007"/>
                </a:lnTo>
                <a:lnTo>
                  <a:pt x="50007" y="71438"/>
                </a:lnTo>
                <a:lnTo>
                  <a:pt x="50007" y="92869"/>
                </a:lnTo>
                <a:lnTo>
                  <a:pt x="57150" y="121444"/>
                </a:lnTo>
                <a:lnTo>
                  <a:pt x="57150" y="150019"/>
                </a:lnTo>
                <a:lnTo>
                  <a:pt x="57150" y="178594"/>
                </a:lnTo>
                <a:lnTo>
                  <a:pt x="57150" y="200025"/>
                </a:lnTo>
                <a:lnTo>
                  <a:pt x="57150" y="214313"/>
                </a:lnTo>
                <a:lnTo>
                  <a:pt x="57150" y="228600"/>
                </a:lnTo>
                <a:lnTo>
                  <a:pt x="57150" y="235744"/>
                </a:lnTo>
                <a:lnTo>
                  <a:pt x="50007" y="235744"/>
                </a:lnTo>
                <a:lnTo>
                  <a:pt x="50007" y="228600"/>
                </a:lnTo>
                <a:lnTo>
                  <a:pt x="50007" y="221457"/>
                </a:lnTo>
                <a:lnTo>
                  <a:pt x="50007" y="207169"/>
                </a:lnTo>
                <a:lnTo>
                  <a:pt x="57150" y="178594"/>
                </a:lnTo>
                <a:lnTo>
                  <a:pt x="57150" y="150019"/>
                </a:lnTo>
                <a:lnTo>
                  <a:pt x="57150" y="114300"/>
                </a:lnTo>
                <a:lnTo>
                  <a:pt x="64294" y="85725"/>
                </a:lnTo>
                <a:lnTo>
                  <a:pt x="71438" y="57150"/>
                </a:lnTo>
                <a:lnTo>
                  <a:pt x="85725" y="42863"/>
                </a:lnTo>
                <a:lnTo>
                  <a:pt x="92869" y="28575"/>
                </a:lnTo>
                <a:lnTo>
                  <a:pt x="100013" y="21432"/>
                </a:lnTo>
                <a:lnTo>
                  <a:pt x="114300" y="21432"/>
                </a:lnTo>
                <a:lnTo>
                  <a:pt x="121444" y="28575"/>
                </a:lnTo>
                <a:lnTo>
                  <a:pt x="128588" y="42863"/>
                </a:lnTo>
                <a:lnTo>
                  <a:pt x="135732" y="64294"/>
                </a:lnTo>
                <a:lnTo>
                  <a:pt x="142875" y="92869"/>
                </a:lnTo>
                <a:lnTo>
                  <a:pt x="142875" y="121444"/>
                </a:lnTo>
                <a:lnTo>
                  <a:pt x="150019" y="157163"/>
                </a:lnTo>
                <a:lnTo>
                  <a:pt x="150019" y="185738"/>
                </a:lnTo>
                <a:lnTo>
                  <a:pt x="142875" y="200025"/>
                </a:lnTo>
                <a:lnTo>
                  <a:pt x="142875" y="214313"/>
                </a:lnTo>
                <a:lnTo>
                  <a:pt x="142875" y="214313"/>
                </a:lnTo>
                <a:lnTo>
                  <a:pt x="142875" y="214313"/>
                </a:lnTo>
                <a:lnTo>
                  <a:pt x="150019" y="200025"/>
                </a:lnTo>
                <a:lnTo>
                  <a:pt x="157163" y="185738"/>
                </a:lnTo>
                <a:lnTo>
                  <a:pt x="157163" y="164307"/>
                </a:lnTo>
                <a:lnTo>
                  <a:pt x="164307" y="128588"/>
                </a:lnTo>
                <a:lnTo>
                  <a:pt x="178594" y="100013"/>
                </a:lnTo>
                <a:lnTo>
                  <a:pt x="185738" y="64294"/>
                </a:lnTo>
                <a:lnTo>
                  <a:pt x="192882" y="35719"/>
                </a:lnTo>
                <a:lnTo>
                  <a:pt x="200025" y="14288"/>
                </a:lnTo>
                <a:lnTo>
                  <a:pt x="207169" y="0"/>
                </a:lnTo>
                <a:lnTo>
                  <a:pt x="214313" y="0"/>
                </a:lnTo>
                <a:lnTo>
                  <a:pt x="221457" y="7144"/>
                </a:lnTo>
                <a:lnTo>
                  <a:pt x="228600" y="21432"/>
                </a:lnTo>
                <a:lnTo>
                  <a:pt x="228600" y="42863"/>
                </a:lnTo>
                <a:lnTo>
                  <a:pt x="228600" y="71438"/>
                </a:lnTo>
                <a:lnTo>
                  <a:pt x="228600" y="100013"/>
                </a:lnTo>
                <a:lnTo>
                  <a:pt x="228600" y="135732"/>
                </a:lnTo>
                <a:lnTo>
                  <a:pt x="228600" y="164307"/>
                </a:lnTo>
                <a:lnTo>
                  <a:pt x="228600" y="192882"/>
                </a:lnTo>
                <a:lnTo>
                  <a:pt x="235744" y="207169"/>
                </a:lnTo>
                <a:lnTo>
                  <a:pt x="235744" y="221457"/>
                </a:lnTo>
                <a:lnTo>
                  <a:pt x="250032" y="228600"/>
                </a:lnTo>
                <a:lnTo>
                  <a:pt x="250032" y="228600"/>
                </a:lnTo>
                <a:lnTo>
                  <a:pt x="250032" y="2286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>
          <a:xfrm>
            <a:off x="8108157" y="3750469"/>
            <a:ext cx="28576" cy="557214"/>
          </a:xfrm>
          <a:custGeom>
            <a:avLst/>
            <a:gdLst/>
            <a:ahLst/>
            <a:cxnLst/>
            <a:rect l="0" t="0" r="0" b="0"/>
            <a:pathLst>
              <a:path w="28576" h="557214">
                <a:moveTo>
                  <a:pt x="14288" y="0"/>
                </a:moveTo>
                <a:lnTo>
                  <a:pt x="14288" y="7144"/>
                </a:lnTo>
                <a:lnTo>
                  <a:pt x="7144" y="28575"/>
                </a:lnTo>
                <a:lnTo>
                  <a:pt x="7144" y="35719"/>
                </a:lnTo>
                <a:lnTo>
                  <a:pt x="7144" y="71437"/>
                </a:lnTo>
                <a:lnTo>
                  <a:pt x="7144" y="107156"/>
                </a:lnTo>
                <a:lnTo>
                  <a:pt x="0" y="142875"/>
                </a:lnTo>
                <a:lnTo>
                  <a:pt x="0" y="185737"/>
                </a:lnTo>
                <a:lnTo>
                  <a:pt x="7144" y="228600"/>
                </a:lnTo>
                <a:lnTo>
                  <a:pt x="7144" y="271462"/>
                </a:lnTo>
                <a:lnTo>
                  <a:pt x="7144" y="321469"/>
                </a:lnTo>
                <a:lnTo>
                  <a:pt x="7144" y="364331"/>
                </a:lnTo>
                <a:lnTo>
                  <a:pt x="14288" y="407194"/>
                </a:lnTo>
                <a:lnTo>
                  <a:pt x="21431" y="450056"/>
                </a:lnTo>
                <a:lnTo>
                  <a:pt x="28575" y="485775"/>
                </a:lnTo>
                <a:lnTo>
                  <a:pt x="28575" y="514350"/>
                </a:lnTo>
                <a:lnTo>
                  <a:pt x="28575" y="535781"/>
                </a:lnTo>
                <a:lnTo>
                  <a:pt x="28575" y="550069"/>
                </a:lnTo>
                <a:lnTo>
                  <a:pt x="21431" y="557213"/>
                </a:lnTo>
                <a:lnTo>
                  <a:pt x="21431" y="557213"/>
                </a:lnTo>
                <a:lnTo>
                  <a:pt x="21431" y="55721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/>
        </p:nvSpPr>
        <p:spPr>
          <a:xfrm>
            <a:off x="8079582" y="3821906"/>
            <a:ext cx="142876" cy="178595"/>
          </a:xfrm>
          <a:custGeom>
            <a:avLst/>
            <a:gdLst/>
            <a:ahLst/>
            <a:cxnLst/>
            <a:rect l="0" t="0" r="0" b="0"/>
            <a:pathLst>
              <a:path w="142876" h="178595">
                <a:moveTo>
                  <a:pt x="0" y="21432"/>
                </a:moveTo>
                <a:lnTo>
                  <a:pt x="7144" y="21432"/>
                </a:lnTo>
                <a:lnTo>
                  <a:pt x="14288" y="14288"/>
                </a:lnTo>
                <a:lnTo>
                  <a:pt x="21431" y="7144"/>
                </a:lnTo>
                <a:lnTo>
                  <a:pt x="42863" y="7144"/>
                </a:lnTo>
                <a:lnTo>
                  <a:pt x="57150" y="0"/>
                </a:lnTo>
                <a:lnTo>
                  <a:pt x="78581" y="0"/>
                </a:lnTo>
                <a:lnTo>
                  <a:pt x="100013" y="7144"/>
                </a:lnTo>
                <a:lnTo>
                  <a:pt x="114300" y="21432"/>
                </a:lnTo>
                <a:lnTo>
                  <a:pt x="128588" y="28575"/>
                </a:lnTo>
                <a:lnTo>
                  <a:pt x="135731" y="50007"/>
                </a:lnTo>
                <a:lnTo>
                  <a:pt x="142875" y="71438"/>
                </a:lnTo>
                <a:lnTo>
                  <a:pt x="142875" y="85725"/>
                </a:lnTo>
                <a:lnTo>
                  <a:pt x="135731" y="107157"/>
                </a:lnTo>
                <a:lnTo>
                  <a:pt x="135731" y="128588"/>
                </a:lnTo>
                <a:lnTo>
                  <a:pt x="121444" y="142875"/>
                </a:lnTo>
                <a:lnTo>
                  <a:pt x="107156" y="157163"/>
                </a:lnTo>
                <a:lnTo>
                  <a:pt x="92869" y="171450"/>
                </a:lnTo>
                <a:lnTo>
                  <a:pt x="78581" y="178594"/>
                </a:lnTo>
                <a:lnTo>
                  <a:pt x="64294" y="178594"/>
                </a:lnTo>
                <a:lnTo>
                  <a:pt x="50006" y="178594"/>
                </a:lnTo>
                <a:lnTo>
                  <a:pt x="35719" y="178594"/>
                </a:lnTo>
                <a:lnTo>
                  <a:pt x="28575" y="171450"/>
                </a:lnTo>
                <a:lnTo>
                  <a:pt x="21431" y="171450"/>
                </a:lnTo>
                <a:lnTo>
                  <a:pt x="21431" y="1714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/>
        </p:nvSpPr>
        <p:spPr>
          <a:xfrm>
            <a:off x="8258176" y="3793331"/>
            <a:ext cx="121445" cy="242889"/>
          </a:xfrm>
          <a:custGeom>
            <a:avLst/>
            <a:gdLst/>
            <a:ahLst/>
            <a:cxnLst/>
            <a:rect l="0" t="0" r="0" b="0"/>
            <a:pathLst>
              <a:path w="121445" h="242889">
                <a:moveTo>
                  <a:pt x="21431" y="21432"/>
                </a:moveTo>
                <a:lnTo>
                  <a:pt x="21431" y="28575"/>
                </a:lnTo>
                <a:lnTo>
                  <a:pt x="21431" y="35719"/>
                </a:lnTo>
                <a:lnTo>
                  <a:pt x="21431" y="42863"/>
                </a:lnTo>
                <a:lnTo>
                  <a:pt x="21431" y="64294"/>
                </a:lnTo>
                <a:lnTo>
                  <a:pt x="21431" y="92869"/>
                </a:lnTo>
                <a:lnTo>
                  <a:pt x="14287" y="121444"/>
                </a:lnTo>
                <a:lnTo>
                  <a:pt x="14287" y="150019"/>
                </a:lnTo>
                <a:lnTo>
                  <a:pt x="7144" y="178594"/>
                </a:lnTo>
                <a:lnTo>
                  <a:pt x="0" y="200025"/>
                </a:lnTo>
                <a:lnTo>
                  <a:pt x="0" y="221457"/>
                </a:lnTo>
                <a:lnTo>
                  <a:pt x="7144" y="228600"/>
                </a:lnTo>
                <a:lnTo>
                  <a:pt x="14287" y="235744"/>
                </a:lnTo>
                <a:lnTo>
                  <a:pt x="21431" y="242888"/>
                </a:lnTo>
                <a:lnTo>
                  <a:pt x="35719" y="242888"/>
                </a:lnTo>
                <a:lnTo>
                  <a:pt x="50006" y="235744"/>
                </a:lnTo>
                <a:lnTo>
                  <a:pt x="64294" y="228600"/>
                </a:lnTo>
                <a:lnTo>
                  <a:pt x="71437" y="221457"/>
                </a:lnTo>
                <a:lnTo>
                  <a:pt x="85725" y="200025"/>
                </a:lnTo>
                <a:lnTo>
                  <a:pt x="100012" y="185738"/>
                </a:lnTo>
                <a:lnTo>
                  <a:pt x="107156" y="164307"/>
                </a:lnTo>
                <a:lnTo>
                  <a:pt x="114300" y="135732"/>
                </a:lnTo>
                <a:lnTo>
                  <a:pt x="121444" y="114300"/>
                </a:lnTo>
                <a:lnTo>
                  <a:pt x="121444" y="92869"/>
                </a:lnTo>
                <a:lnTo>
                  <a:pt x="121444" y="64294"/>
                </a:lnTo>
                <a:lnTo>
                  <a:pt x="121444" y="42863"/>
                </a:lnTo>
                <a:lnTo>
                  <a:pt x="107156" y="28575"/>
                </a:lnTo>
                <a:lnTo>
                  <a:pt x="100012" y="14288"/>
                </a:lnTo>
                <a:lnTo>
                  <a:pt x="92869" y="7144"/>
                </a:lnTo>
                <a:lnTo>
                  <a:pt x="78581" y="0"/>
                </a:lnTo>
                <a:lnTo>
                  <a:pt x="64294" y="7144"/>
                </a:lnTo>
                <a:lnTo>
                  <a:pt x="50006" y="14288"/>
                </a:lnTo>
                <a:lnTo>
                  <a:pt x="35719" y="28575"/>
                </a:lnTo>
                <a:lnTo>
                  <a:pt x="28575" y="57150"/>
                </a:lnTo>
                <a:lnTo>
                  <a:pt x="14287" y="78582"/>
                </a:lnTo>
                <a:lnTo>
                  <a:pt x="7144" y="107157"/>
                </a:lnTo>
                <a:lnTo>
                  <a:pt x="7144" y="128588"/>
                </a:lnTo>
                <a:lnTo>
                  <a:pt x="0" y="150019"/>
                </a:lnTo>
                <a:lnTo>
                  <a:pt x="0" y="164307"/>
                </a:lnTo>
                <a:lnTo>
                  <a:pt x="0" y="171450"/>
                </a:lnTo>
                <a:lnTo>
                  <a:pt x="0" y="1714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reeform 97"/>
          <p:cNvSpPr/>
          <p:nvPr/>
        </p:nvSpPr>
        <p:spPr>
          <a:xfrm>
            <a:off x="8415338" y="3807619"/>
            <a:ext cx="314326" cy="257176"/>
          </a:xfrm>
          <a:custGeom>
            <a:avLst/>
            <a:gdLst/>
            <a:ahLst/>
            <a:cxnLst/>
            <a:rect l="0" t="0" r="0" b="0"/>
            <a:pathLst>
              <a:path w="314326" h="257176">
                <a:moveTo>
                  <a:pt x="14288" y="0"/>
                </a:moveTo>
                <a:lnTo>
                  <a:pt x="14288" y="0"/>
                </a:lnTo>
                <a:lnTo>
                  <a:pt x="14288" y="0"/>
                </a:lnTo>
                <a:lnTo>
                  <a:pt x="14288" y="7144"/>
                </a:lnTo>
                <a:lnTo>
                  <a:pt x="14288" y="14287"/>
                </a:lnTo>
                <a:lnTo>
                  <a:pt x="7144" y="28575"/>
                </a:lnTo>
                <a:lnTo>
                  <a:pt x="7144" y="50006"/>
                </a:lnTo>
                <a:lnTo>
                  <a:pt x="0" y="78581"/>
                </a:lnTo>
                <a:lnTo>
                  <a:pt x="0" y="107156"/>
                </a:lnTo>
                <a:lnTo>
                  <a:pt x="0" y="135731"/>
                </a:lnTo>
                <a:lnTo>
                  <a:pt x="0" y="164306"/>
                </a:lnTo>
                <a:lnTo>
                  <a:pt x="0" y="185737"/>
                </a:lnTo>
                <a:lnTo>
                  <a:pt x="0" y="214312"/>
                </a:lnTo>
                <a:lnTo>
                  <a:pt x="14288" y="235744"/>
                </a:lnTo>
                <a:lnTo>
                  <a:pt x="14288" y="250031"/>
                </a:lnTo>
                <a:lnTo>
                  <a:pt x="21432" y="257175"/>
                </a:lnTo>
                <a:lnTo>
                  <a:pt x="28575" y="257175"/>
                </a:lnTo>
                <a:lnTo>
                  <a:pt x="35719" y="250031"/>
                </a:lnTo>
                <a:lnTo>
                  <a:pt x="42863" y="242887"/>
                </a:lnTo>
                <a:lnTo>
                  <a:pt x="57150" y="235744"/>
                </a:lnTo>
                <a:lnTo>
                  <a:pt x="64294" y="214312"/>
                </a:lnTo>
                <a:lnTo>
                  <a:pt x="71438" y="192881"/>
                </a:lnTo>
                <a:lnTo>
                  <a:pt x="78582" y="171450"/>
                </a:lnTo>
                <a:lnTo>
                  <a:pt x="85725" y="142875"/>
                </a:lnTo>
                <a:lnTo>
                  <a:pt x="92869" y="121444"/>
                </a:lnTo>
                <a:lnTo>
                  <a:pt x="100013" y="92869"/>
                </a:lnTo>
                <a:lnTo>
                  <a:pt x="107157" y="71437"/>
                </a:lnTo>
                <a:lnTo>
                  <a:pt x="107157" y="50006"/>
                </a:lnTo>
                <a:lnTo>
                  <a:pt x="107157" y="35719"/>
                </a:lnTo>
                <a:lnTo>
                  <a:pt x="107157" y="28575"/>
                </a:lnTo>
                <a:lnTo>
                  <a:pt x="107157" y="28575"/>
                </a:lnTo>
                <a:lnTo>
                  <a:pt x="100013" y="28575"/>
                </a:lnTo>
                <a:lnTo>
                  <a:pt x="107157" y="35719"/>
                </a:lnTo>
                <a:lnTo>
                  <a:pt x="100013" y="50006"/>
                </a:lnTo>
                <a:lnTo>
                  <a:pt x="92869" y="71437"/>
                </a:lnTo>
                <a:lnTo>
                  <a:pt x="92869" y="100012"/>
                </a:lnTo>
                <a:lnTo>
                  <a:pt x="85725" y="128587"/>
                </a:lnTo>
                <a:lnTo>
                  <a:pt x="85725" y="157162"/>
                </a:lnTo>
                <a:lnTo>
                  <a:pt x="85725" y="185737"/>
                </a:lnTo>
                <a:lnTo>
                  <a:pt x="85725" y="207169"/>
                </a:lnTo>
                <a:lnTo>
                  <a:pt x="85725" y="228600"/>
                </a:lnTo>
                <a:lnTo>
                  <a:pt x="92869" y="242887"/>
                </a:lnTo>
                <a:lnTo>
                  <a:pt x="107157" y="242887"/>
                </a:lnTo>
                <a:lnTo>
                  <a:pt x="114300" y="250031"/>
                </a:lnTo>
                <a:lnTo>
                  <a:pt x="121444" y="242887"/>
                </a:lnTo>
                <a:lnTo>
                  <a:pt x="128588" y="235744"/>
                </a:lnTo>
                <a:lnTo>
                  <a:pt x="142875" y="228600"/>
                </a:lnTo>
                <a:lnTo>
                  <a:pt x="150019" y="214312"/>
                </a:lnTo>
                <a:lnTo>
                  <a:pt x="157163" y="192881"/>
                </a:lnTo>
                <a:lnTo>
                  <a:pt x="171450" y="171450"/>
                </a:lnTo>
                <a:lnTo>
                  <a:pt x="178594" y="150019"/>
                </a:lnTo>
                <a:lnTo>
                  <a:pt x="192882" y="128587"/>
                </a:lnTo>
                <a:lnTo>
                  <a:pt x="200025" y="100012"/>
                </a:lnTo>
                <a:lnTo>
                  <a:pt x="207169" y="85725"/>
                </a:lnTo>
                <a:lnTo>
                  <a:pt x="214313" y="71437"/>
                </a:lnTo>
                <a:lnTo>
                  <a:pt x="221457" y="71437"/>
                </a:lnTo>
                <a:lnTo>
                  <a:pt x="228600" y="71437"/>
                </a:lnTo>
                <a:lnTo>
                  <a:pt x="228600" y="78581"/>
                </a:lnTo>
                <a:lnTo>
                  <a:pt x="235744" y="85725"/>
                </a:lnTo>
                <a:lnTo>
                  <a:pt x="242888" y="107156"/>
                </a:lnTo>
                <a:lnTo>
                  <a:pt x="250032" y="121444"/>
                </a:lnTo>
                <a:lnTo>
                  <a:pt x="250032" y="142875"/>
                </a:lnTo>
                <a:lnTo>
                  <a:pt x="250032" y="164306"/>
                </a:lnTo>
                <a:lnTo>
                  <a:pt x="250032" y="185737"/>
                </a:lnTo>
                <a:lnTo>
                  <a:pt x="242888" y="200025"/>
                </a:lnTo>
                <a:lnTo>
                  <a:pt x="242888" y="214312"/>
                </a:lnTo>
                <a:lnTo>
                  <a:pt x="242888" y="221456"/>
                </a:lnTo>
                <a:lnTo>
                  <a:pt x="242888" y="221456"/>
                </a:lnTo>
                <a:lnTo>
                  <a:pt x="242888" y="221456"/>
                </a:lnTo>
                <a:lnTo>
                  <a:pt x="242888" y="221456"/>
                </a:lnTo>
                <a:lnTo>
                  <a:pt x="242888" y="207169"/>
                </a:lnTo>
                <a:lnTo>
                  <a:pt x="242888" y="192881"/>
                </a:lnTo>
                <a:lnTo>
                  <a:pt x="250032" y="171450"/>
                </a:lnTo>
                <a:lnTo>
                  <a:pt x="257175" y="142875"/>
                </a:lnTo>
                <a:lnTo>
                  <a:pt x="264319" y="121444"/>
                </a:lnTo>
                <a:lnTo>
                  <a:pt x="271463" y="100012"/>
                </a:lnTo>
                <a:lnTo>
                  <a:pt x="278607" y="85725"/>
                </a:lnTo>
                <a:lnTo>
                  <a:pt x="285750" y="85725"/>
                </a:lnTo>
                <a:lnTo>
                  <a:pt x="292894" y="85725"/>
                </a:lnTo>
                <a:lnTo>
                  <a:pt x="300038" y="85725"/>
                </a:lnTo>
                <a:lnTo>
                  <a:pt x="307182" y="100012"/>
                </a:lnTo>
                <a:lnTo>
                  <a:pt x="307182" y="114300"/>
                </a:lnTo>
                <a:lnTo>
                  <a:pt x="314325" y="135731"/>
                </a:lnTo>
                <a:lnTo>
                  <a:pt x="307182" y="157162"/>
                </a:lnTo>
                <a:lnTo>
                  <a:pt x="307182" y="185737"/>
                </a:lnTo>
                <a:lnTo>
                  <a:pt x="307182" y="207169"/>
                </a:lnTo>
                <a:lnTo>
                  <a:pt x="307182" y="228600"/>
                </a:lnTo>
                <a:lnTo>
                  <a:pt x="307182" y="242887"/>
                </a:lnTo>
                <a:lnTo>
                  <a:pt x="307182" y="24288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 98"/>
          <p:cNvSpPr/>
          <p:nvPr/>
        </p:nvSpPr>
        <p:spPr>
          <a:xfrm>
            <a:off x="8758238" y="3614738"/>
            <a:ext cx="178595" cy="464344"/>
          </a:xfrm>
          <a:custGeom>
            <a:avLst/>
            <a:gdLst/>
            <a:ahLst/>
            <a:cxnLst/>
            <a:rect l="0" t="0" r="0" b="0"/>
            <a:pathLst>
              <a:path w="178595" h="464344">
                <a:moveTo>
                  <a:pt x="71438" y="278606"/>
                </a:moveTo>
                <a:lnTo>
                  <a:pt x="71438" y="278606"/>
                </a:lnTo>
                <a:lnTo>
                  <a:pt x="71438" y="278606"/>
                </a:lnTo>
                <a:lnTo>
                  <a:pt x="64294" y="278606"/>
                </a:lnTo>
                <a:lnTo>
                  <a:pt x="64294" y="278606"/>
                </a:lnTo>
                <a:lnTo>
                  <a:pt x="64294" y="278606"/>
                </a:lnTo>
                <a:lnTo>
                  <a:pt x="57150" y="278606"/>
                </a:lnTo>
                <a:lnTo>
                  <a:pt x="50007" y="285750"/>
                </a:lnTo>
                <a:lnTo>
                  <a:pt x="50007" y="285750"/>
                </a:lnTo>
                <a:lnTo>
                  <a:pt x="42863" y="292893"/>
                </a:lnTo>
                <a:lnTo>
                  <a:pt x="35719" y="307181"/>
                </a:lnTo>
                <a:lnTo>
                  <a:pt x="28575" y="321468"/>
                </a:lnTo>
                <a:lnTo>
                  <a:pt x="21432" y="342900"/>
                </a:lnTo>
                <a:lnTo>
                  <a:pt x="14288" y="357187"/>
                </a:lnTo>
                <a:lnTo>
                  <a:pt x="7144" y="378618"/>
                </a:lnTo>
                <a:lnTo>
                  <a:pt x="0" y="400050"/>
                </a:lnTo>
                <a:lnTo>
                  <a:pt x="0" y="421481"/>
                </a:lnTo>
                <a:lnTo>
                  <a:pt x="0" y="442912"/>
                </a:lnTo>
                <a:lnTo>
                  <a:pt x="7144" y="450056"/>
                </a:lnTo>
                <a:lnTo>
                  <a:pt x="14288" y="464343"/>
                </a:lnTo>
                <a:lnTo>
                  <a:pt x="21432" y="464343"/>
                </a:lnTo>
                <a:lnTo>
                  <a:pt x="28575" y="464343"/>
                </a:lnTo>
                <a:lnTo>
                  <a:pt x="42863" y="464343"/>
                </a:lnTo>
                <a:lnTo>
                  <a:pt x="50007" y="450056"/>
                </a:lnTo>
                <a:lnTo>
                  <a:pt x="57150" y="435768"/>
                </a:lnTo>
                <a:lnTo>
                  <a:pt x="64294" y="414337"/>
                </a:lnTo>
                <a:lnTo>
                  <a:pt x="71438" y="392906"/>
                </a:lnTo>
                <a:lnTo>
                  <a:pt x="78582" y="357187"/>
                </a:lnTo>
                <a:lnTo>
                  <a:pt x="85725" y="321468"/>
                </a:lnTo>
                <a:lnTo>
                  <a:pt x="92869" y="285750"/>
                </a:lnTo>
                <a:lnTo>
                  <a:pt x="92869" y="242887"/>
                </a:lnTo>
                <a:lnTo>
                  <a:pt x="100013" y="200025"/>
                </a:lnTo>
                <a:lnTo>
                  <a:pt x="100013" y="157162"/>
                </a:lnTo>
                <a:lnTo>
                  <a:pt x="100013" y="114300"/>
                </a:lnTo>
                <a:lnTo>
                  <a:pt x="100013" y="78581"/>
                </a:lnTo>
                <a:lnTo>
                  <a:pt x="100013" y="50006"/>
                </a:lnTo>
                <a:lnTo>
                  <a:pt x="100013" y="28575"/>
                </a:lnTo>
                <a:lnTo>
                  <a:pt x="100013" y="14287"/>
                </a:lnTo>
                <a:lnTo>
                  <a:pt x="100013" y="7143"/>
                </a:lnTo>
                <a:lnTo>
                  <a:pt x="100013" y="0"/>
                </a:lnTo>
                <a:lnTo>
                  <a:pt x="100013" y="7143"/>
                </a:lnTo>
                <a:lnTo>
                  <a:pt x="92869" y="14287"/>
                </a:lnTo>
                <a:lnTo>
                  <a:pt x="92869" y="28575"/>
                </a:lnTo>
                <a:lnTo>
                  <a:pt x="92869" y="50006"/>
                </a:lnTo>
                <a:lnTo>
                  <a:pt x="85725" y="78581"/>
                </a:lnTo>
                <a:lnTo>
                  <a:pt x="85725" y="114300"/>
                </a:lnTo>
                <a:lnTo>
                  <a:pt x="78582" y="150018"/>
                </a:lnTo>
                <a:lnTo>
                  <a:pt x="78582" y="178593"/>
                </a:lnTo>
                <a:lnTo>
                  <a:pt x="85725" y="214312"/>
                </a:lnTo>
                <a:lnTo>
                  <a:pt x="92869" y="242887"/>
                </a:lnTo>
                <a:lnTo>
                  <a:pt x="100013" y="271462"/>
                </a:lnTo>
                <a:lnTo>
                  <a:pt x="100013" y="292893"/>
                </a:lnTo>
                <a:lnTo>
                  <a:pt x="114300" y="321468"/>
                </a:lnTo>
                <a:lnTo>
                  <a:pt x="121444" y="335756"/>
                </a:lnTo>
                <a:lnTo>
                  <a:pt x="135732" y="357187"/>
                </a:lnTo>
                <a:lnTo>
                  <a:pt x="142875" y="371475"/>
                </a:lnTo>
                <a:lnTo>
                  <a:pt x="157163" y="385762"/>
                </a:lnTo>
                <a:lnTo>
                  <a:pt x="164307" y="392906"/>
                </a:lnTo>
                <a:lnTo>
                  <a:pt x="171450" y="400050"/>
                </a:lnTo>
                <a:lnTo>
                  <a:pt x="178594" y="400050"/>
                </a:lnTo>
                <a:lnTo>
                  <a:pt x="178594" y="4000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 99"/>
          <p:cNvSpPr/>
          <p:nvPr/>
        </p:nvSpPr>
        <p:spPr>
          <a:xfrm>
            <a:off x="7250907" y="4543425"/>
            <a:ext cx="1050132" cy="2050258"/>
          </a:xfrm>
          <a:custGeom>
            <a:avLst/>
            <a:gdLst/>
            <a:ahLst/>
            <a:cxnLst/>
            <a:rect l="0" t="0" r="0" b="0"/>
            <a:pathLst>
              <a:path w="1050132" h="2050258">
                <a:moveTo>
                  <a:pt x="42863" y="157163"/>
                </a:moveTo>
                <a:lnTo>
                  <a:pt x="42863" y="157163"/>
                </a:lnTo>
                <a:lnTo>
                  <a:pt x="35719" y="157163"/>
                </a:lnTo>
                <a:lnTo>
                  <a:pt x="35719" y="157163"/>
                </a:lnTo>
                <a:lnTo>
                  <a:pt x="35719" y="157163"/>
                </a:lnTo>
                <a:lnTo>
                  <a:pt x="35719" y="164307"/>
                </a:lnTo>
                <a:lnTo>
                  <a:pt x="35719" y="178594"/>
                </a:lnTo>
                <a:lnTo>
                  <a:pt x="35719" y="200025"/>
                </a:lnTo>
                <a:lnTo>
                  <a:pt x="28575" y="228600"/>
                </a:lnTo>
                <a:lnTo>
                  <a:pt x="28575" y="264319"/>
                </a:lnTo>
                <a:lnTo>
                  <a:pt x="28575" y="300038"/>
                </a:lnTo>
                <a:lnTo>
                  <a:pt x="28575" y="335756"/>
                </a:lnTo>
                <a:lnTo>
                  <a:pt x="28575" y="378619"/>
                </a:lnTo>
                <a:lnTo>
                  <a:pt x="21431" y="421481"/>
                </a:lnTo>
                <a:lnTo>
                  <a:pt x="21431" y="471488"/>
                </a:lnTo>
                <a:lnTo>
                  <a:pt x="14288" y="514350"/>
                </a:lnTo>
                <a:lnTo>
                  <a:pt x="14288" y="564356"/>
                </a:lnTo>
                <a:lnTo>
                  <a:pt x="14288" y="614363"/>
                </a:lnTo>
                <a:lnTo>
                  <a:pt x="14288" y="671513"/>
                </a:lnTo>
                <a:lnTo>
                  <a:pt x="14288" y="728663"/>
                </a:lnTo>
                <a:lnTo>
                  <a:pt x="14288" y="785813"/>
                </a:lnTo>
                <a:lnTo>
                  <a:pt x="14288" y="842963"/>
                </a:lnTo>
                <a:lnTo>
                  <a:pt x="14288" y="900113"/>
                </a:lnTo>
                <a:lnTo>
                  <a:pt x="7144" y="957263"/>
                </a:lnTo>
                <a:lnTo>
                  <a:pt x="7144" y="1014413"/>
                </a:lnTo>
                <a:lnTo>
                  <a:pt x="7144" y="1064419"/>
                </a:lnTo>
                <a:lnTo>
                  <a:pt x="7144" y="1114425"/>
                </a:lnTo>
                <a:lnTo>
                  <a:pt x="0" y="1171575"/>
                </a:lnTo>
                <a:lnTo>
                  <a:pt x="0" y="1221581"/>
                </a:lnTo>
                <a:lnTo>
                  <a:pt x="0" y="1278731"/>
                </a:lnTo>
                <a:lnTo>
                  <a:pt x="0" y="1328738"/>
                </a:lnTo>
                <a:lnTo>
                  <a:pt x="0" y="1385888"/>
                </a:lnTo>
                <a:lnTo>
                  <a:pt x="0" y="1435894"/>
                </a:lnTo>
                <a:lnTo>
                  <a:pt x="0" y="1485900"/>
                </a:lnTo>
                <a:lnTo>
                  <a:pt x="0" y="1535906"/>
                </a:lnTo>
                <a:lnTo>
                  <a:pt x="0" y="1585913"/>
                </a:lnTo>
                <a:lnTo>
                  <a:pt x="0" y="1628775"/>
                </a:lnTo>
                <a:lnTo>
                  <a:pt x="0" y="1664494"/>
                </a:lnTo>
                <a:lnTo>
                  <a:pt x="0" y="1707356"/>
                </a:lnTo>
                <a:lnTo>
                  <a:pt x="7144" y="1743075"/>
                </a:lnTo>
                <a:lnTo>
                  <a:pt x="14288" y="1771650"/>
                </a:lnTo>
                <a:lnTo>
                  <a:pt x="14288" y="1807369"/>
                </a:lnTo>
                <a:lnTo>
                  <a:pt x="28575" y="1835944"/>
                </a:lnTo>
                <a:lnTo>
                  <a:pt x="35719" y="1864519"/>
                </a:lnTo>
                <a:lnTo>
                  <a:pt x="42863" y="1893094"/>
                </a:lnTo>
                <a:lnTo>
                  <a:pt x="57150" y="1914525"/>
                </a:lnTo>
                <a:lnTo>
                  <a:pt x="71438" y="1935956"/>
                </a:lnTo>
                <a:lnTo>
                  <a:pt x="85725" y="1957388"/>
                </a:lnTo>
                <a:lnTo>
                  <a:pt x="100013" y="1971675"/>
                </a:lnTo>
                <a:lnTo>
                  <a:pt x="114300" y="1985963"/>
                </a:lnTo>
                <a:lnTo>
                  <a:pt x="135731" y="2000250"/>
                </a:lnTo>
                <a:lnTo>
                  <a:pt x="150019" y="2007394"/>
                </a:lnTo>
                <a:lnTo>
                  <a:pt x="171450" y="2021681"/>
                </a:lnTo>
                <a:lnTo>
                  <a:pt x="185738" y="2028825"/>
                </a:lnTo>
                <a:lnTo>
                  <a:pt x="207169" y="2035969"/>
                </a:lnTo>
                <a:lnTo>
                  <a:pt x="228600" y="2043113"/>
                </a:lnTo>
                <a:lnTo>
                  <a:pt x="250031" y="2043113"/>
                </a:lnTo>
                <a:lnTo>
                  <a:pt x="271463" y="2043113"/>
                </a:lnTo>
                <a:lnTo>
                  <a:pt x="292894" y="2050257"/>
                </a:lnTo>
                <a:lnTo>
                  <a:pt x="321469" y="2050257"/>
                </a:lnTo>
                <a:lnTo>
                  <a:pt x="342900" y="2050257"/>
                </a:lnTo>
                <a:lnTo>
                  <a:pt x="371475" y="2043113"/>
                </a:lnTo>
                <a:lnTo>
                  <a:pt x="400050" y="2043113"/>
                </a:lnTo>
                <a:lnTo>
                  <a:pt x="428625" y="2043113"/>
                </a:lnTo>
                <a:lnTo>
                  <a:pt x="450056" y="2043113"/>
                </a:lnTo>
                <a:lnTo>
                  <a:pt x="485775" y="2035969"/>
                </a:lnTo>
                <a:lnTo>
                  <a:pt x="514350" y="2035969"/>
                </a:lnTo>
                <a:lnTo>
                  <a:pt x="542925" y="2028825"/>
                </a:lnTo>
                <a:lnTo>
                  <a:pt x="571500" y="2028825"/>
                </a:lnTo>
                <a:lnTo>
                  <a:pt x="600075" y="2021681"/>
                </a:lnTo>
                <a:lnTo>
                  <a:pt x="628650" y="2014538"/>
                </a:lnTo>
                <a:lnTo>
                  <a:pt x="664369" y="2007394"/>
                </a:lnTo>
                <a:lnTo>
                  <a:pt x="692944" y="2007394"/>
                </a:lnTo>
                <a:lnTo>
                  <a:pt x="721519" y="2000250"/>
                </a:lnTo>
                <a:lnTo>
                  <a:pt x="742950" y="1985963"/>
                </a:lnTo>
                <a:lnTo>
                  <a:pt x="778669" y="1978819"/>
                </a:lnTo>
                <a:lnTo>
                  <a:pt x="800100" y="1971675"/>
                </a:lnTo>
                <a:lnTo>
                  <a:pt x="821531" y="1964531"/>
                </a:lnTo>
                <a:lnTo>
                  <a:pt x="842963" y="1950244"/>
                </a:lnTo>
                <a:lnTo>
                  <a:pt x="857250" y="1935956"/>
                </a:lnTo>
                <a:lnTo>
                  <a:pt x="871538" y="1921669"/>
                </a:lnTo>
                <a:lnTo>
                  <a:pt x="885825" y="1907381"/>
                </a:lnTo>
                <a:lnTo>
                  <a:pt x="900113" y="1885950"/>
                </a:lnTo>
                <a:lnTo>
                  <a:pt x="914400" y="1864519"/>
                </a:lnTo>
                <a:lnTo>
                  <a:pt x="921544" y="1835944"/>
                </a:lnTo>
                <a:lnTo>
                  <a:pt x="928688" y="1814513"/>
                </a:lnTo>
                <a:lnTo>
                  <a:pt x="935831" y="1778794"/>
                </a:lnTo>
                <a:lnTo>
                  <a:pt x="942975" y="1750219"/>
                </a:lnTo>
                <a:lnTo>
                  <a:pt x="950119" y="1714500"/>
                </a:lnTo>
                <a:lnTo>
                  <a:pt x="950119" y="1678781"/>
                </a:lnTo>
                <a:lnTo>
                  <a:pt x="950119" y="1643063"/>
                </a:lnTo>
                <a:lnTo>
                  <a:pt x="957263" y="1607344"/>
                </a:lnTo>
                <a:lnTo>
                  <a:pt x="957263" y="1564481"/>
                </a:lnTo>
                <a:lnTo>
                  <a:pt x="957263" y="1521619"/>
                </a:lnTo>
                <a:lnTo>
                  <a:pt x="964406" y="1478756"/>
                </a:lnTo>
                <a:lnTo>
                  <a:pt x="964406" y="1428750"/>
                </a:lnTo>
                <a:lnTo>
                  <a:pt x="964406" y="1378744"/>
                </a:lnTo>
                <a:lnTo>
                  <a:pt x="971550" y="1328738"/>
                </a:lnTo>
                <a:lnTo>
                  <a:pt x="971550" y="1278731"/>
                </a:lnTo>
                <a:lnTo>
                  <a:pt x="971550" y="1228725"/>
                </a:lnTo>
                <a:lnTo>
                  <a:pt x="978694" y="1171575"/>
                </a:lnTo>
                <a:lnTo>
                  <a:pt x="985838" y="1121569"/>
                </a:lnTo>
                <a:lnTo>
                  <a:pt x="992981" y="1071563"/>
                </a:lnTo>
                <a:lnTo>
                  <a:pt x="1000125" y="1014413"/>
                </a:lnTo>
                <a:lnTo>
                  <a:pt x="1000125" y="964406"/>
                </a:lnTo>
                <a:lnTo>
                  <a:pt x="1007269" y="914400"/>
                </a:lnTo>
                <a:lnTo>
                  <a:pt x="1014413" y="864394"/>
                </a:lnTo>
                <a:lnTo>
                  <a:pt x="1021556" y="821531"/>
                </a:lnTo>
                <a:lnTo>
                  <a:pt x="1028700" y="771525"/>
                </a:lnTo>
                <a:lnTo>
                  <a:pt x="1035844" y="721519"/>
                </a:lnTo>
                <a:lnTo>
                  <a:pt x="1035844" y="678656"/>
                </a:lnTo>
                <a:lnTo>
                  <a:pt x="1035844" y="635794"/>
                </a:lnTo>
                <a:lnTo>
                  <a:pt x="1042988" y="592931"/>
                </a:lnTo>
                <a:lnTo>
                  <a:pt x="1042988" y="550069"/>
                </a:lnTo>
                <a:lnTo>
                  <a:pt x="1050131" y="507206"/>
                </a:lnTo>
                <a:lnTo>
                  <a:pt x="1050131" y="471488"/>
                </a:lnTo>
                <a:lnTo>
                  <a:pt x="1050131" y="435769"/>
                </a:lnTo>
                <a:lnTo>
                  <a:pt x="1050131" y="400050"/>
                </a:lnTo>
                <a:lnTo>
                  <a:pt x="1050131" y="364331"/>
                </a:lnTo>
                <a:lnTo>
                  <a:pt x="1050131" y="335756"/>
                </a:lnTo>
                <a:lnTo>
                  <a:pt x="1050131" y="307182"/>
                </a:lnTo>
                <a:lnTo>
                  <a:pt x="1042988" y="278607"/>
                </a:lnTo>
                <a:lnTo>
                  <a:pt x="1042988" y="257175"/>
                </a:lnTo>
                <a:lnTo>
                  <a:pt x="1035844" y="235744"/>
                </a:lnTo>
                <a:lnTo>
                  <a:pt x="1028700" y="214313"/>
                </a:lnTo>
                <a:lnTo>
                  <a:pt x="1021556" y="200025"/>
                </a:lnTo>
                <a:lnTo>
                  <a:pt x="1014413" y="178594"/>
                </a:lnTo>
                <a:lnTo>
                  <a:pt x="1007269" y="164307"/>
                </a:lnTo>
                <a:lnTo>
                  <a:pt x="1000125" y="150019"/>
                </a:lnTo>
                <a:lnTo>
                  <a:pt x="992981" y="135732"/>
                </a:lnTo>
                <a:lnTo>
                  <a:pt x="985838" y="121444"/>
                </a:lnTo>
                <a:lnTo>
                  <a:pt x="971550" y="114300"/>
                </a:lnTo>
                <a:lnTo>
                  <a:pt x="964406" y="107157"/>
                </a:lnTo>
                <a:lnTo>
                  <a:pt x="957263" y="100013"/>
                </a:lnTo>
                <a:lnTo>
                  <a:pt x="942975" y="92869"/>
                </a:lnTo>
                <a:lnTo>
                  <a:pt x="935831" y="85725"/>
                </a:lnTo>
                <a:lnTo>
                  <a:pt x="921544" y="78582"/>
                </a:lnTo>
                <a:lnTo>
                  <a:pt x="900113" y="71438"/>
                </a:lnTo>
                <a:lnTo>
                  <a:pt x="892969" y="64294"/>
                </a:lnTo>
                <a:lnTo>
                  <a:pt x="871538" y="64294"/>
                </a:lnTo>
                <a:lnTo>
                  <a:pt x="857250" y="57150"/>
                </a:lnTo>
                <a:lnTo>
                  <a:pt x="842963" y="50007"/>
                </a:lnTo>
                <a:lnTo>
                  <a:pt x="821531" y="50007"/>
                </a:lnTo>
                <a:lnTo>
                  <a:pt x="807244" y="42863"/>
                </a:lnTo>
                <a:lnTo>
                  <a:pt x="785813" y="42863"/>
                </a:lnTo>
                <a:lnTo>
                  <a:pt x="771525" y="42863"/>
                </a:lnTo>
                <a:lnTo>
                  <a:pt x="750094" y="42863"/>
                </a:lnTo>
                <a:lnTo>
                  <a:pt x="735806" y="42863"/>
                </a:lnTo>
                <a:lnTo>
                  <a:pt x="714375" y="42863"/>
                </a:lnTo>
                <a:lnTo>
                  <a:pt x="692944" y="42863"/>
                </a:lnTo>
                <a:lnTo>
                  <a:pt x="678656" y="42863"/>
                </a:lnTo>
                <a:lnTo>
                  <a:pt x="657225" y="35719"/>
                </a:lnTo>
                <a:lnTo>
                  <a:pt x="642938" y="35719"/>
                </a:lnTo>
                <a:lnTo>
                  <a:pt x="621506" y="35719"/>
                </a:lnTo>
                <a:lnTo>
                  <a:pt x="607219" y="28575"/>
                </a:lnTo>
                <a:lnTo>
                  <a:pt x="585788" y="28575"/>
                </a:lnTo>
                <a:lnTo>
                  <a:pt x="564356" y="28575"/>
                </a:lnTo>
                <a:lnTo>
                  <a:pt x="550069" y="21432"/>
                </a:lnTo>
                <a:lnTo>
                  <a:pt x="535781" y="21432"/>
                </a:lnTo>
                <a:lnTo>
                  <a:pt x="514350" y="14288"/>
                </a:lnTo>
                <a:lnTo>
                  <a:pt x="500063" y="14288"/>
                </a:lnTo>
                <a:lnTo>
                  <a:pt x="485775" y="7144"/>
                </a:lnTo>
                <a:lnTo>
                  <a:pt x="471488" y="7144"/>
                </a:lnTo>
                <a:lnTo>
                  <a:pt x="457200" y="7144"/>
                </a:lnTo>
                <a:lnTo>
                  <a:pt x="442913" y="0"/>
                </a:lnTo>
                <a:lnTo>
                  <a:pt x="428625" y="0"/>
                </a:lnTo>
                <a:lnTo>
                  <a:pt x="414338" y="0"/>
                </a:lnTo>
                <a:lnTo>
                  <a:pt x="400050" y="7144"/>
                </a:lnTo>
                <a:lnTo>
                  <a:pt x="385763" y="7144"/>
                </a:lnTo>
                <a:lnTo>
                  <a:pt x="371475" y="7144"/>
                </a:lnTo>
                <a:lnTo>
                  <a:pt x="357188" y="14288"/>
                </a:lnTo>
                <a:lnTo>
                  <a:pt x="342900" y="14288"/>
                </a:lnTo>
                <a:lnTo>
                  <a:pt x="321469" y="21432"/>
                </a:lnTo>
                <a:lnTo>
                  <a:pt x="300038" y="21432"/>
                </a:lnTo>
                <a:lnTo>
                  <a:pt x="285750" y="28575"/>
                </a:lnTo>
                <a:lnTo>
                  <a:pt x="264319" y="35719"/>
                </a:lnTo>
                <a:lnTo>
                  <a:pt x="250031" y="42863"/>
                </a:lnTo>
                <a:lnTo>
                  <a:pt x="228600" y="42863"/>
                </a:lnTo>
                <a:lnTo>
                  <a:pt x="214313" y="50007"/>
                </a:lnTo>
                <a:lnTo>
                  <a:pt x="192881" y="57150"/>
                </a:lnTo>
                <a:lnTo>
                  <a:pt x="178594" y="64294"/>
                </a:lnTo>
                <a:lnTo>
                  <a:pt x="164306" y="78582"/>
                </a:lnTo>
                <a:lnTo>
                  <a:pt x="150019" y="85725"/>
                </a:lnTo>
                <a:lnTo>
                  <a:pt x="135731" y="92869"/>
                </a:lnTo>
                <a:lnTo>
                  <a:pt x="121444" y="100013"/>
                </a:lnTo>
                <a:lnTo>
                  <a:pt x="114300" y="100013"/>
                </a:lnTo>
                <a:lnTo>
                  <a:pt x="100013" y="107157"/>
                </a:lnTo>
                <a:lnTo>
                  <a:pt x="92869" y="114300"/>
                </a:lnTo>
                <a:lnTo>
                  <a:pt x="78581" y="114300"/>
                </a:lnTo>
                <a:lnTo>
                  <a:pt x="71438" y="114300"/>
                </a:lnTo>
                <a:lnTo>
                  <a:pt x="64294" y="114300"/>
                </a:lnTo>
                <a:lnTo>
                  <a:pt x="57150" y="114300"/>
                </a:lnTo>
                <a:lnTo>
                  <a:pt x="50006" y="114300"/>
                </a:lnTo>
                <a:lnTo>
                  <a:pt x="42863" y="114300"/>
                </a:lnTo>
                <a:lnTo>
                  <a:pt x="42863" y="121444"/>
                </a:lnTo>
                <a:lnTo>
                  <a:pt x="42863" y="121444"/>
                </a:lnTo>
                <a:lnTo>
                  <a:pt x="42863" y="121444"/>
                </a:lnTo>
                <a:lnTo>
                  <a:pt x="42863" y="121444"/>
                </a:lnTo>
                <a:lnTo>
                  <a:pt x="50006" y="121444"/>
                </a:lnTo>
                <a:lnTo>
                  <a:pt x="50006" y="121444"/>
                </a:lnTo>
                <a:lnTo>
                  <a:pt x="50006" y="121444"/>
                </a:lnTo>
                <a:lnTo>
                  <a:pt x="50006" y="12144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 100"/>
          <p:cNvSpPr/>
          <p:nvPr/>
        </p:nvSpPr>
        <p:spPr>
          <a:xfrm>
            <a:off x="7522370" y="4336257"/>
            <a:ext cx="492919" cy="250032"/>
          </a:xfrm>
          <a:custGeom>
            <a:avLst/>
            <a:gdLst/>
            <a:ahLst/>
            <a:cxnLst/>
            <a:rect l="0" t="0" r="0" b="0"/>
            <a:pathLst>
              <a:path w="492919" h="250032">
                <a:moveTo>
                  <a:pt x="14287" y="250031"/>
                </a:moveTo>
                <a:lnTo>
                  <a:pt x="7143" y="235743"/>
                </a:lnTo>
                <a:lnTo>
                  <a:pt x="7143" y="228600"/>
                </a:lnTo>
                <a:lnTo>
                  <a:pt x="7143" y="228600"/>
                </a:lnTo>
                <a:lnTo>
                  <a:pt x="7143" y="214312"/>
                </a:lnTo>
                <a:lnTo>
                  <a:pt x="0" y="200025"/>
                </a:lnTo>
                <a:lnTo>
                  <a:pt x="0" y="185737"/>
                </a:lnTo>
                <a:lnTo>
                  <a:pt x="0" y="171450"/>
                </a:lnTo>
                <a:lnTo>
                  <a:pt x="0" y="157162"/>
                </a:lnTo>
                <a:lnTo>
                  <a:pt x="0" y="142875"/>
                </a:lnTo>
                <a:lnTo>
                  <a:pt x="0" y="128587"/>
                </a:lnTo>
                <a:lnTo>
                  <a:pt x="0" y="107156"/>
                </a:lnTo>
                <a:lnTo>
                  <a:pt x="0" y="92868"/>
                </a:lnTo>
                <a:lnTo>
                  <a:pt x="0" y="78581"/>
                </a:lnTo>
                <a:lnTo>
                  <a:pt x="0" y="64293"/>
                </a:lnTo>
                <a:lnTo>
                  <a:pt x="0" y="57150"/>
                </a:lnTo>
                <a:lnTo>
                  <a:pt x="7143" y="50006"/>
                </a:lnTo>
                <a:lnTo>
                  <a:pt x="7143" y="35718"/>
                </a:lnTo>
                <a:lnTo>
                  <a:pt x="7143" y="35718"/>
                </a:lnTo>
                <a:lnTo>
                  <a:pt x="7143" y="35718"/>
                </a:lnTo>
                <a:lnTo>
                  <a:pt x="14287" y="35718"/>
                </a:lnTo>
                <a:lnTo>
                  <a:pt x="14287" y="35718"/>
                </a:lnTo>
                <a:lnTo>
                  <a:pt x="21431" y="35718"/>
                </a:lnTo>
                <a:lnTo>
                  <a:pt x="21431" y="35718"/>
                </a:lnTo>
                <a:lnTo>
                  <a:pt x="35718" y="42862"/>
                </a:lnTo>
                <a:lnTo>
                  <a:pt x="42862" y="42862"/>
                </a:lnTo>
                <a:lnTo>
                  <a:pt x="57150" y="42862"/>
                </a:lnTo>
                <a:lnTo>
                  <a:pt x="64293" y="42862"/>
                </a:lnTo>
                <a:lnTo>
                  <a:pt x="85725" y="42862"/>
                </a:lnTo>
                <a:lnTo>
                  <a:pt x="100012" y="35718"/>
                </a:lnTo>
                <a:lnTo>
                  <a:pt x="121443" y="35718"/>
                </a:lnTo>
                <a:lnTo>
                  <a:pt x="135731" y="28575"/>
                </a:lnTo>
                <a:lnTo>
                  <a:pt x="157162" y="28575"/>
                </a:lnTo>
                <a:lnTo>
                  <a:pt x="178593" y="28575"/>
                </a:lnTo>
                <a:lnTo>
                  <a:pt x="207168" y="21431"/>
                </a:lnTo>
                <a:lnTo>
                  <a:pt x="228600" y="14287"/>
                </a:lnTo>
                <a:lnTo>
                  <a:pt x="257175" y="14287"/>
                </a:lnTo>
                <a:lnTo>
                  <a:pt x="285750" y="14287"/>
                </a:lnTo>
                <a:lnTo>
                  <a:pt x="307181" y="7143"/>
                </a:lnTo>
                <a:lnTo>
                  <a:pt x="335756" y="0"/>
                </a:lnTo>
                <a:lnTo>
                  <a:pt x="364331" y="0"/>
                </a:lnTo>
                <a:lnTo>
                  <a:pt x="385762" y="0"/>
                </a:lnTo>
                <a:lnTo>
                  <a:pt x="407193" y="0"/>
                </a:lnTo>
                <a:lnTo>
                  <a:pt x="428625" y="0"/>
                </a:lnTo>
                <a:lnTo>
                  <a:pt x="450056" y="0"/>
                </a:lnTo>
                <a:lnTo>
                  <a:pt x="464343" y="7143"/>
                </a:lnTo>
                <a:lnTo>
                  <a:pt x="471487" y="14287"/>
                </a:lnTo>
                <a:lnTo>
                  <a:pt x="478631" y="14287"/>
                </a:lnTo>
                <a:lnTo>
                  <a:pt x="485775" y="21431"/>
                </a:lnTo>
                <a:lnTo>
                  <a:pt x="485775" y="28575"/>
                </a:lnTo>
                <a:lnTo>
                  <a:pt x="492918" y="42862"/>
                </a:lnTo>
                <a:lnTo>
                  <a:pt x="492918" y="50006"/>
                </a:lnTo>
                <a:lnTo>
                  <a:pt x="492918" y="64293"/>
                </a:lnTo>
                <a:lnTo>
                  <a:pt x="492918" y="78581"/>
                </a:lnTo>
                <a:lnTo>
                  <a:pt x="485775" y="92868"/>
                </a:lnTo>
                <a:lnTo>
                  <a:pt x="485775" y="114300"/>
                </a:lnTo>
                <a:lnTo>
                  <a:pt x="478631" y="135731"/>
                </a:lnTo>
                <a:lnTo>
                  <a:pt x="471487" y="150018"/>
                </a:lnTo>
                <a:lnTo>
                  <a:pt x="471487" y="171450"/>
                </a:lnTo>
                <a:lnTo>
                  <a:pt x="464343" y="185737"/>
                </a:lnTo>
                <a:lnTo>
                  <a:pt x="464343" y="200025"/>
                </a:lnTo>
                <a:lnTo>
                  <a:pt x="464343" y="214312"/>
                </a:lnTo>
                <a:lnTo>
                  <a:pt x="464343" y="228600"/>
                </a:lnTo>
                <a:lnTo>
                  <a:pt x="471487" y="235743"/>
                </a:lnTo>
                <a:lnTo>
                  <a:pt x="471487" y="242887"/>
                </a:lnTo>
                <a:lnTo>
                  <a:pt x="471487" y="242887"/>
                </a:lnTo>
                <a:lnTo>
                  <a:pt x="471487" y="250031"/>
                </a:lnTo>
                <a:lnTo>
                  <a:pt x="471487" y="250031"/>
                </a:lnTo>
                <a:lnTo>
                  <a:pt x="471487" y="250031"/>
                </a:lnTo>
                <a:lnTo>
                  <a:pt x="471487" y="250031"/>
                </a:lnTo>
                <a:lnTo>
                  <a:pt x="464343" y="250031"/>
                </a:lnTo>
                <a:lnTo>
                  <a:pt x="464343" y="250031"/>
                </a:lnTo>
                <a:lnTo>
                  <a:pt x="464343" y="250031"/>
                </a:lnTo>
                <a:lnTo>
                  <a:pt x="464343" y="250031"/>
                </a:lnTo>
                <a:lnTo>
                  <a:pt x="457200" y="250031"/>
                </a:lnTo>
                <a:lnTo>
                  <a:pt x="457200" y="250031"/>
                </a:lnTo>
                <a:lnTo>
                  <a:pt x="457200" y="25003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reeform 101"/>
          <p:cNvSpPr/>
          <p:nvPr/>
        </p:nvSpPr>
        <p:spPr>
          <a:xfrm>
            <a:off x="8322470" y="4307682"/>
            <a:ext cx="235744" cy="542926"/>
          </a:xfrm>
          <a:custGeom>
            <a:avLst/>
            <a:gdLst/>
            <a:ahLst/>
            <a:cxnLst/>
            <a:rect l="0" t="0" r="0" b="0"/>
            <a:pathLst>
              <a:path w="235744" h="542926">
                <a:moveTo>
                  <a:pt x="135731" y="21431"/>
                </a:moveTo>
                <a:lnTo>
                  <a:pt x="135731" y="21431"/>
                </a:lnTo>
                <a:lnTo>
                  <a:pt x="135731" y="21431"/>
                </a:lnTo>
                <a:lnTo>
                  <a:pt x="135731" y="21431"/>
                </a:lnTo>
                <a:lnTo>
                  <a:pt x="142875" y="28575"/>
                </a:lnTo>
                <a:lnTo>
                  <a:pt x="142875" y="28575"/>
                </a:lnTo>
                <a:lnTo>
                  <a:pt x="150018" y="28575"/>
                </a:lnTo>
                <a:lnTo>
                  <a:pt x="150018" y="28575"/>
                </a:lnTo>
                <a:lnTo>
                  <a:pt x="157162" y="28575"/>
                </a:lnTo>
                <a:lnTo>
                  <a:pt x="157162" y="21431"/>
                </a:lnTo>
                <a:lnTo>
                  <a:pt x="157162" y="21431"/>
                </a:lnTo>
                <a:lnTo>
                  <a:pt x="157162" y="21431"/>
                </a:lnTo>
                <a:lnTo>
                  <a:pt x="157162" y="14287"/>
                </a:lnTo>
                <a:lnTo>
                  <a:pt x="157162" y="7143"/>
                </a:lnTo>
                <a:lnTo>
                  <a:pt x="157162" y="7143"/>
                </a:lnTo>
                <a:lnTo>
                  <a:pt x="157162" y="0"/>
                </a:lnTo>
                <a:lnTo>
                  <a:pt x="150018" y="0"/>
                </a:lnTo>
                <a:lnTo>
                  <a:pt x="142875" y="0"/>
                </a:lnTo>
                <a:lnTo>
                  <a:pt x="128587" y="0"/>
                </a:lnTo>
                <a:lnTo>
                  <a:pt x="114300" y="7143"/>
                </a:lnTo>
                <a:lnTo>
                  <a:pt x="100012" y="14287"/>
                </a:lnTo>
                <a:lnTo>
                  <a:pt x="85725" y="28575"/>
                </a:lnTo>
                <a:lnTo>
                  <a:pt x="71437" y="42862"/>
                </a:lnTo>
                <a:lnTo>
                  <a:pt x="57150" y="57150"/>
                </a:lnTo>
                <a:lnTo>
                  <a:pt x="42862" y="78581"/>
                </a:lnTo>
                <a:lnTo>
                  <a:pt x="35718" y="92868"/>
                </a:lnTo>
                <a:lnTo>
                  <a:pt x="21431" y="121443"/>
                </a:lnTo>
                <a:lnTo>
                  <a:pt x="14287" y="150018"/>
                </a:lnTo>
                <a:lnTo>
                  <a:pt x="7143" y="178593"/>
                </a:lnTo>
                <a:lnTo>
                  <a:pt x="7143" y="207168"/>
                </a:lnTo>
                <a:lnTo>
                  <a:pt x="7143" y="235743"/>
                </a:lnTo>
                <a:lnTo>
                  <a:pt x="7143" y="271462"/>
                </a:lnTo>
                <a:lnTo>
                  <a:pt x="0" y="307181"/>
                </a:lnTo>
                <a:lnTo>
                  <a:pt x="7143" y="342900"/>
                </a:lnTo>
                <a:lnTo>
                  <a:pt x="14287" y="378618"/>
                </a:lnTo>
                <a:lnTo>
                  <a:pt x="14287" y="407193"/>
                </a:lnTo>
                <a:lnTo>
                  <a:pt x="21431" y="442912"/>
                </a:lnTo>
                <a:lnTo>
                  <a:pt x="28575" y="464343"/>
                </a:lnTo>
                <a:lnTo>
                  <a:pt x="28575" y="485775"/>
                </a:lnTo>
                <a:lnTo>
                  <a:pt x="35718" y="507206"/>
                </a:lnTo>
                <a:lnTo>
                  <a:pt x="50006" y="521493"/>
                </a:lnTo>
                <a:lnTo>
                  <a:pt x="57150" y="528637"/>
                </a:lnTo>
                <a:lnTo>
                  <a:pt x="71437" y="535781"/>
                </a:lnTo>
                <a:lnTo>
                  <a:pt x="85725" y="542925"/>
                </a:lnTo>
                <a:lnTo>
                  <a:pt x="100012" y="542925"/>
                </a:lnTo>
                <a:lnTo>
                  <a:pt x="114300" y="535781"/>
                </a:lnTo>
                <a:lnTo>
                  <a:pt x="135731" y="528637"/>
                </a:lnTo>
                <a:lnTo>
                  <a:pt x="150018" y="514350"/>
                </a:lnTo>
                <a:lnTo>
                  <a:pt x="171450" y="492918"/>
                </a:lnTo>
                <a:lnTo>
                  <a:pt x="185737" y="471487"/>
                </a:lnTo>
                <a:lnTo>
                  <a:pt x="200025" y="450056"/>
                </a:lnTo>
                <a:lnTo>
                  <a:pt x="214312" y="421481"/>
                </a:lnTo>
                <a:lnTo>
                  <a:pt x="221456" y="400050"/>
                </a:lnTo>
                <a:lnTo>
                  <a:pt x="235743" y="385762"/>
                </a:lnTo>
                <a:lnTo>
                  <a:pt x="235743" y="371475"/>
                </a:lnTo>
                <a:lnTo>
                  <a:pt x="235743" y="37147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 102"/>
          <p:cNvSpPr/>
          <p:nvPr/>
        </p:nvSpPr>
        <p:spPr>
          <a:xfrm>
            <a:off x="8565357" y="4343400"/>
            <a:ext cx="207170" cy="492920"/>
          </a:xfrm>
          <a:custGeom>
            <a:avLst/>
            <a:gdLst/>
            <a:ahLst/>
            <a:cxnLst/>
            <a:rect l="0" t="0" r="0" b="0"/>
            <a:pathLst>
              <a:path w="207170" h="492920">
                <a:moveTo>
                  <a:pt x="14288" y="285750"/>
                </a:moveTo>
                <a:lnTo>
                  <a:pt x="7144" y="292894"/>
                </a:lnTo>
                <a:lnTo>
                  <a:pt x="7144" y="307182"/>
                </a:lnTo>
                <a:lnTo>
                  <a:pt x="7144" y="314325"/>
                </a:lnTo>
                <a:lnTo>
                  <a:pt x="7144" y="335757"/>
                </a:lnTo>
                <a:lnTo>
                  <a:pt x="0" y="357188"/>
                </a:lnTo>
                <a:lnTo>
                  <a:pt x="0" y="378619"/>
                </a:lnTo>
                <a:lnTo>
                  <a:pt x="0" y="400050"/>
                </a:lnTo>
                <a:lnTo>
                  <a:pt x="7144" y="421482"/>
                </a:lnTo>
                <a:lnTo>
                  <a:pt x="7144" y="442913"/>
                </a:lnTo>
                <a:lnTo>
                  <a:pt x="14288" y="457200"/>
                </a:lnTo>
                <a:lnTo>
                  <a:pt x="21431" y="471488"/>
                </a:lnTo>
                <a:lnTo>
                  <a:pt x="28575" y="485775"/>
                </a:lnTo>
                <a:lnTo>
                  <a:pt x="35719" y="485775"/>
                </a:lnTo>
                <a:lnTo>
                  <a:pt x="50006" y="492919"/>
                </a:lnTo>
                <a:lnTo>
                  <a:pt x="57150" y="485775"/>
                </a:lnTo>
                <a:lnTo>
                  <a:pt x="71438" y="485775"/>
                </a:lnTo>
                <a:lnTo>
                  <a:pt x="85725" y="471488"/>
                </a:lnTo>
                <a:lnTo>
                  <a:pt x="100013" y="457200"/>
                </a:lnTo>
                <a:lnTo>
                  <a:pt x="114300" y="435769"/>
                </a:lnTo>
                <a:lnTo>
                  <a:pt x="128588" y="414338"/>
                </a:lnTo>
                <a:lnTo>
                  <a:pt x="142875" y="392907"/>
                </a:lnTo>
                <a:lnTo>
                  <a:pt x="157163" y="357188"/>
                </a:lnTo>
                <a:lnTo>
                  <a:pt x="171450" y="328613"/>
                </a:lnTo>
                <a:lnTo>
                  <a:pt x="185738" y="292894"/>
                </a:lnTo>
                <a:lnTo>
                  <a:pt x="192881" y="257175"/>
                </a:lnTo>
                <a:lnTo>
                  <a:pt x="192881" y="221457"/>
                </a:lnTo>
                <a:lnTo>
                  <a:pt x="207169" y="178594"/>
                </a:lnTo>
                <a:lnTo>
                  <a:pt x="207169" y="142875"/>
                </a:lnTo>
                <a:lnTo>
                  <a:pt x="207169" y="107157"/>
                </a:lnTo>
                <a:lnTo>
                  <a:pt x="207169" y="78582"/>
                </a:lnTo>
                <a:lnTo>
                  <a:pt x="207169" y="57150"/>
                </a:lnTo>
                <a:lnTo>
                  <a:pt x="200025" y="35719"/>
                </a:lnTo>
                <a:lnTo>
                  <a:pt x="192881" y="14288"/>
                </a:lnTo>
                <a:lnTo>
                  <a:pt x="185738" y="7144"/>
                </a:lnTo>
                <a:lnTo>
                  <a:pt x="178594" y="0"/>
                </a:lnTo>
                <a:lnTo>
                  <a:pt x="164306" y="0"/>
                </a:lnTo>
                <a:lnTo>
                  <a:pt x="150019" y="7144"/>
                </a:lnTo>
                <a:lnTo>
                  <a:pt x="142875" y="14288"/>
                </a:lnTo>
                <a:lnTo>
                  <a:pt x="128588" y="21432"/>
                </a:lnTo>
                <a:lnTo>
                  <a:pt x="114300" y="35719"/>
                </a:lnTo>
                <a:lnTo>
                  <a:pt x="107156" y="50007"/>
                </a:lnTo>
                <a:lnTo>
                  <a:pt x="92869" y="71438"/>
                </a:lnTo>
                <a:lnTo>
                  <a:pt x="85725" y="100013"/>
                </a:lnTo>
                <a:lnTo>
                  <a:pt x="78581" y="121444"/>
                </a:lnTo>
                <a:lnTo>
                  <a:pt x="64294" y="150019"/>
                </a:lnTo>
                <a:lnTo>
                  <a:pt x="64294" y="178594"/>
                </a:lnTo>
                <a:lnTo>
                  <a:pt x="57150" y="207169"/>
                </a:lnTo>
                <a:lnTo>
                  <a:pt x="57150" y="235744"/>
                </a:lnTo>
                <a:lnTo>
                  <a:pt x="57150" y="257175"/>
                </a:lnTo>
                <a:lnTo>
                  <a:pt x="57150" y="285750"/>
                </a:lnTo>
                <a:lnTo>
                  <a:pt x="57150" y="307182"/>
                </a:lnTo>
                <a:lnTo>
                  <a:pt x="57150" y="321469"/>
                </a:lnTo>
                <a:lnTo>
                  <a:pt x="57150" y="32146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reeform 103"/>
          <p:cNvSpPr/>
          <p:nvPr/>
        </p:nvSpPr>
        <p:spPr>
          <a:xfrm>
            <a:off x="8751095" y="4750594"/>
            <a:ext cx="128588" cy="185738"/>
          </a:xfrm>
          <a:custGeom>
            <a:avLst/>
            <a:gdLst/>
            <a:ahLst/>
            <a:cxnLst/>
            <a:rect l="0" t="0" r="0" b="0"/>
            <a:pathLst>
              <a:path w="128588" h="185738">
                <a:moveTo>
                  <a:pt x="14287" y="0"/>
                </a:moveTo>
                <a:lnTo>
                  <a:pt x="14287" y="0"/>
                </a:lnTo>
                <a:lnTo>
                  <a:pt x="21431" y="0"/>
                </a:lnTo>
                <a:lnTo>
                  <a:pt x="21431" y="0"/>
                </a:lnTo>
                <a:lnTo>
                  <a:pt x="21431" y="0"/>
                </a:lnTo>
                <a:lnTo>
                  <a:pt x="28575" y="0"/>
                </a:lnTo>
                <a:lnTo>
                  <a:pt x="35718" y="7144"/>
                </a:lnTo>
                <a:lnTo>
                  <a:pt x="35718" y="7144"/>
                </a:lnTo>
                <a:lnTo>
                  <a:pt x="42862" y="21431"/>
                </a:lnTo>
                <a:lnTo>
                  <a:pt x="50006" y="28575"/>
                </a:lnTo>
                <a:lnTo>
                  <a:pt x="50006" y="42863"/>
                </a:lnTo>
                <a:lnTo>
                  <a:pt x="50006" y="57150"/>
                </a:lnTo>
                <a:lnTo>
                  <a:pt x="42862" y="71438"/>
                </a:lnTo>
                <a:lnTo>
                  <a:pt x="35718" y="92869"/>
                </a:lnTo>
                <a:lnTo>
                  <a:pt x="28575" y="107156"/>
                </a:lnTo>
                <a:lnTo>
                  <a:pt x="21431" y="128587"/>
                </a:lnTo>
                <a:lnTo>
                  <a:pt x="14287" y="142875"/>
                </a:lnTo>
                <a:lnTo>
                  <a:pt x="7143" y="157162"/>
                </a:lnTo>
                <a:lnTo>
                  <a:pt x="7143" y="164306"/>
                </a:lnTo>
                <a:lnTo>
                  <a:pt x="0" y="171450"/>
                </a:lnTo>
                <a:lnTo>
                  <a:pt x="0" y="178594"/>
                </a:lnTo>
                <a:lnTo>
                  <a:pt x="7143" y="178594"/>
                </a:lnTo>
                <a:lnTo>
                  <a:pt x="14287" y="185737"/>
                </a:lnTo>
                <a:lnTo>
                  <a:pt x="21431" y="185737"/>
                </a:lnTo>
                <a:lnTo>
                  <a:pt x="28575" y="185737"/>
                </a:lnTo>
                <a:lnTo>
                  <a:pt x="42862" y="178594"/>
                </a:lnTo>
                <a:lnTo>
                  <a:pt x="50006" y="178594"/>
                </a:lnTo>
                <a:lnTo>
                  <a:pt x="64293" y="178594"/>
                </a:lnTo>
                <a:lnTo>
                  <a:pt x="85725" y="171450"/>
                </a:lnTo>
                <a:lnTo>
                  <a:pt x="100012" y="171450"/>
                </a:lnTo>
                <a:lnTo>
                  <a:pt x="114300" y="171450"/>
                </a:lnTo>
                <a:lnTo>
                  <a:pt x="121443" y="171450"/>
                </a:lnTo>
                <a:lnTo>
                  <a:pt x="128587" y="171450"/>
                </a:lnTo>
                <a:lnTo>
                  <a:pt x="128587" y="1714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reeform 104"/>
          <p:cNvSpPr/>
          <p:nvPr/>
        </p:nvSpPr>
        <p:spPr>
          <a:xfrm>
            <a:off x="7429501" y="4950619"/>
            <a:ext cx="185738" cy="214313"/>
          </a:xfrm>
          <a:custGeom>
            <a:avLst/>
            <a:gdLst/>
            <a:ahLst/>
            <a:cxnLst/>
            <a:rect l="0" t="0" r="0" b="0"/>
            <a:pathLst>
              <a:path w="185738" h="214313">
                <a:moveTo>
                  <a:pt x="57150" y="7144"/>
                </a:moveTo>
                <a:lnTo>
                  <a:pt x="50006" y="7144"/>
                </a:lnTo>
                <a:lnTo>
                  <a:pt x="42862" y="7144"/>
                </a:lnTo>
                <a:lnTo>
                  <a:pt x="42862" y="7144"/>
                </a:lnTo>
                <a:lnTo>
                  <a:pt x="35719" y="14287"/>
                </a:lnTo>
                <a:lnTo>
                  <a:pt x="28575" y="28575"/>
                </a:lnTo>
                <a:lnTo>
                  <a:pt x="21431" y="50006"/>
                </a:lnTo>
                <a:lnTo>
                  <a:pt x="14287" y="71437"/>
                </a:lnTo>
                <a:lnTo>
                  <a:pt x="7144" y="100012"/>
                </a:lnTo>
                <a:lnTo>
                  <a:pt x="7144" y="121444"/>
                </a:lnTo>
                <a:lnTo>
                  <a:pt x="14287" y="142875"/>
                </a:lnTo>
                <a:lnTo>
                  <a:pt x="21431" y="164306"/>
                </a:lnTo>
                <a:lnTo>
                  <a:pt x="28575" y="178594"/>
                </a:lnTo>
                <a:lnTo>
                  <a:pt x="35719" y="192881"/>
                </a:lnTo>
                <a:lnTo>
                  <a:pt x="50006" y="207169"/>
                </a:lnTo>
                <a:lnTo>
                  <a:pt x="64294" y="207169"/>
                </a:lnTo>
                <a:lnTo>
                  <a:pt x="78581" y="214312"/>
                </a:lnTo>
                <a:lnTo>
                  <a:pt x="92869" y="207169"/>
                </a:lnTo>
                <a:lnTo>
                  <a:pt x="107156" y="207169"/>
                </a:lnTo>
                <a:lnTo>
                  <a:pt x="121444" y="200025"/>
                </a:lnTo>
                <a:lnTo>
                  <a:pt x="135731" y="192881"/>
                </a:lnTo>
                <a:lnTo>
                  <a:pt x="150019" y="185737"/>
                </a:lnTo>
                <a:lnTo>
                  <a:pt x="157162" y="171450"/>
                </a:lnTo>
                <a:lnTo>
                  <a:pt x="171450" y="164306"/>
                </a:lnTo>
                <a:lnTo>
                  <a:pt x="178594" y="150019"/>
                </a:lnTo>
                <a:lnTo>
                  <a:pt x="178594" y="135731"/>
                </a:lnTo>
                <a:lnTo>
                  <a:pt x="185737" y="121444"/>
                </a:lnTo>
                <a:lnTo>
                  <a:pt x="178594" y="100012"/>
                </a:lnTo>
                <a:lnTo>
                  <a:pt x="171450" y="85725"/>
                </a:lnTo>
                <a:lnTo>
                  <a:pt x="164306" y="64294"/>
                </a:lnTo>
                <a:lnTo>
                  <a:pt x="157162" y="50006"/>
                </a:lnTo>
                <a:lnTo>
                  <a:pt x="142875" y="35719"/>
                </a:lnTo>
                <a:lnTo>
                  <a:pt x="128587" y="21431"/>
                </a:lnTo>
                <a:lnTo>
                  <a:pt x="107156" y="14287"/>
                </a:lnTo>
                <a:lnTo>
                  <a:pt x="92869" y="7144"/>
                </a:lnTo>
                <a:lnTo>
                  <a:pt x="78581" y="0"/>
                </a:lnTo>
                <a:lnTo>
                  <a:pt x="64294" y="0"/>
                </a:lnTo>
                <a:lnTo>
                  <a:pt x="50006" y="0"/>
                </a:lnTo>
                <a:lnTo>
                  <a:pt x="35719" y="7144"/>
                </a:lnTo>
                <a:lnTo>
                  <a:pt x="21431" y="14287"/>
                </a:lnTo>
                <a:lnTo>
                  <a:pt x="14287" y="28575"/>
                </a:lnTo>
                <a:lnTo>
                  <a:pt x="7144" y="42862"/>
                </a:lnTo>
                <a:lnTo>
                  <a:pt x="0" y="64294"/>
                </a:lnTo>
                <a:lnTo>
                  <a:pt x="0" y="78581"/>
                </a:lnTo>
                <a:lnTo>
                  <a:pt x="0" y="107156"/>
                </a:lnTo>
                <a:lnTo>
                  <a:pt x="0" y="128587"/>
                </a:lnTo>
                <a:lnTo>
                  <a:pt x="0" y="142875"/>
                </a:lnTo>
                <a:lnTo>
                  <a:pt x="7144" y="164306"/>
                </a:lnTo>
                <a:lnTo>
                  <a:pt x="14287" y="178594"/>
                </a:lnTo>
                <a:lnTo>
                  <a:pt x="21431" y="192881"/>
                </a:lnTo>
                <a:lnTo>
                  <a:pt x="35719" y="200025"/>
                </a:lnTo>
                <a:lnTo>
                  <a:pt x="42862" y="200025"/>
                </a:lnTo>
                <a:lnTo>
                  <a:pt x="57150" y="207169"/>
                </a:lnTo>
                <a:lnTo>
                  <a:pt x="71437" y="200025"/>
                </a:lnTo>
                <a:lnTo>
                  <a:pt x="85725" y="200025"/>
                </a:lnTo>
                <a:lnTo>
                  <a:pt x="100012" y="192881"/>
                </a:lnTo>
                <a:lnTo>
                  <a:pt x="114300" y="178594"/>
                </a:lnTo>
                <a:lnTo>
                  <a:pt x="128587" y="164306"/>
                </a:lnTo>
                <a:lnTo>
                  <a:pt x="142875" y="150019"/>
                </a:lnTo>
                <a:lnTo>
                  <a:pt x="150019" y="135731"/>
                </a:lnTo>
                <a:lnTo>
                  <a:pt x="150019" y="121444"/>
                </a:lnTo>
                <a:lnTo>
                  <a:pt x="157162" y="107156"/>
                </a:lnTo>
                <a:lnTo>
                  <a:pt x="157162" y="100012"/>
                </a:lnTo>
                <a:lnTo>
                  <a:pt x="150019" y="85725"/>
                </a:lnTo>
                <a:lnTo>
                  <a:pt x="142875" y="71437"/>
                </a:lnTo>
                <a:lnTo>
                  <a:pt x="128587" y="64294"/>
                </a:lnTo>
                <a:lnTo>
                  <a:pt x="121444" y="57150"/>
                </a:lnTo>
                <a:lnTo>
                  <a:pt x="107156" y="57150"/>
                </a:lnTo>
                <a:lnTo>
                  <a:pt x="100012" y="64294"/>
                </a:lnTo>
                <a:lnTo>
                  <a:pt x="85725" y="71437"/>
                </a:lnTo>
                <a:lnTo>
                  <a:pt x="71437" y="85725"/>
                </a:lnTo>
                <a:lnTo>
                  <a:pt x="64294" y="100012"/>
                </a:lnTo>
                <a:lnTo>
                  <a:pt x="57150" y="121444"/>
                </a:lnTo>
                <a:lnTo>
                  <a:pt x="50006" y="142875"/>
                </a:lnTo>
                <a:lnTo>
                  <a:pt x="50006" y="157162"/>
                </a:lnTo>
                <a:lnTo>
                  <a:pt x="50006" y="164306"/>
                </a:lnTo>
                <a:lnTo>
                  <a:pt x="50006" y="178594"/>
                </a:lnTo>
                <a:lnTo>
                  <a:pt x="57150" y="185737"/>
                </a:lnTo>
                <a:lnTo>
                  <a:pt x="64294" y="185737"/>
                </a:lnTo>
                <a:lnTo>
                  <a:pt x="71437" y="185737"/>
                </a:lnTo>
                <a:lnTo>
                  <a:pt x="85725" y="178594"/>
                </a:lnTo>
                <a:lnTo>
                  <a:pt x="92869" y="171450"/>
                </a:lnTo>
                <a:lnTo>
                  <a:pt x="107156" y="164306"/>
                </a:lnTo>
                <a:lnTo>
                  <a:pt x="114300" y="157162"/>
                </a:lnTo>
                <a:lnTo>
                  <a:pt x="121444" y="142875"/>
                </a:lnTo>
                <a:lnTo>
                  <a:pt x="128587" y="121444"/>
                </a:lnTo>
                <a:lnTo>
                  <a:pt x="128587" y="114300"/>
                </a:lnTo>
                <a:lnTo>
                  <a:pt x="128587" y="92869"/>
                </a:lnTo>
                <a:lnTo>
                  <a:pt x="128587" y="85725"/>
                </a:lnTo>
                <a:lnTo>
                  <a:pt x="128587" y="71437"/>
                </a:lnTo>
                <a:lnTo>
                  <a:pt x="121444" y="64294"/>
                </a:lnTo>
                <a:lnTo>
                  <a:pt x="114300" y="57150"/>
                </a:lnTo>
                <a:lnTo>
                  <a:pt x="107156" y="64294"/>
                </a:lnTo>
                <a:lnTo>
                  <a:pt x="100012" y="71437"/>
                </a:lnTo>
                <a:lnTo>
                  <a:pt x="92869" y="85725"/>
                </a:lnTo>
                <a:lnTo>
                  <a:pt x="78581" y="107156"/>
                </a:lnTo>
                <a:lnTo>
                  <a:pt x="71437" y="128587"/>
                </a:lnTo>
                <a:lnTo>
                  <a:pt x="64294" y="142875"/>
                </a:lnTo>
                <a:lnTo>
                  <a:pt x="64294" y="157162"/>
                </a:lnTo>
                <a:lnTo>
                  <a:pt x="64294" y="164306"/>
                </a:lnTo>
                <a:lnTo>
                  <a:pt x="64294" y="171450"/>
                </a:lnTo>
                <a:lnTo>
                  <a:pt x="71437" y="171450"/>
                </a:lnTo>
                <a:lnTo>
                  <a:pt x="71437" y="171450"/>
                </a:lnTo>
                <a:lnTo>
                  <a:pt x="71437" y="171450"/>
                </a:lnTo>
                <a:lnTo>
                  <a:pt x="78581" y="171450"/>
                </a:lnTo>
                <a:lnTo>
                  <a:pt x="85725" y="164306"/>
                </a:lnTo>
                <a:lnTo>
                  <a:pt x="92869" y="157162"/>
                </a:lnTo>
                <a:lnTo>
                  <a:pt x="100012" y="142875"/>
                </a:lnTo>
                <a:lnTo>
                  <a:pt x="107156" y="121444"/>
                </a:lnTo>
                <a:lnTo>
                  <a:pt x="107156" y="107156"/>
                </a:lnTo>
                <a:lnTo>
                  <a:pt x="107156" y="92869"/>
                </a:lnTo>
                <a:lnTo>
                  <a:pt x="107156" y="78581"/>
                </a:lnTo>
                <a:lnTo>
                  <a:pt x="100012" y="64294"/>
                </a:lnTo>
                <a:lnTo>
                  <a:pt x="92869" y="57150"/>
                </a:lnTo>
                <a:lnTo>
                  <a:pt x="85725" y="57150"/>
                </a:lnTo>
                <a:lnTo>
                  <a:pt x="71437" y="57150"/>
                </a:lnTo>
                <a:lnTo>
                  <a:pt x="71437" y="64294"/>
                </a:lnTo>
                <a:lnTo>
                  <a:pt x="64294" y="71437"/>
                </a:lnTo>
                <a:lnTo>
                  <a:pt x="57150" y="85725"/>
                </a:lnTo>
                <a:lnTo>
                  <a:pt x="50006" y="92869"/>
                </a:lnTo>
                <a:lnTo>
                  <a:pt x="42862" y="107156"/>
                </a:lnTo>
                <a:lnTo>
                  <a:pt x="42862" y="121444"/>
                </a:lnTo>
                <a:lnTo>
                  <a:pt x="42862" y="128587"/>
                </a:lnTo>
                <a:lnTo>
                  <a:pt x="42862" y="135731"/>
                </a:lnTo>
                <a:lnTo>
                  <a:pt x="42862" y="135731"/>
                </a:lnTo>
                <a:lnTo>
                  <a:pt x="50006" y="142875"/>
                </a:lnTo>
                <a:lnTo>
                  <a:pt x="57150" y="142875"/>
                </a:lnTo>
                <a:lnTo>
                  <a:pt x="71437" y="135731"/>
                </a:lnTo>
                <a:lnTo>
                  <a:pt x="78581" y="128587"/>
                </a:lnTo>
                <a:lnTo>
                  <a:pt x="85725" y="121444"/>
                </a:lnTo>
                <a:lnTo>
                  <a:pt x="100012" y="114300"/>
                </a:lnTo>
                <a:lnTo>
                  <a:pt x="100012" y="100012"/>
                </a:lnTo>
                <a:lnTo>
                  <a:pt x="107156" y="85725"/>
                </a:lnTo>
                <a:lnTo>
                  <a:pt x="107156" y="78581"/>
                </a:lnTo>
                <a:lnTo>
                  <a:pt x="107156" y="71437"/>
                </a:lnTo>
                <a:lnTo>
                  <a:pt x="107156" y="64294"/>
                </a:lnTo>
                <a:lnTo>
                  <a:pt x="100012" y="57150"/>
                </a:lnTo>
                <a:lnTo>
                  <a:pt x="92869" y="50006"/>
                </a:lnTo>
                <a:lnTo>
                  <a:pt x="85725" y="42862"/>
                </a:lnTo>
                <a:lnTo>
                  <a:pt x="78581" y="42862"/>
                </a:lnTo>
                <a:lnTo>
                  <a:pt x="71437" y="42862"/>
                </a:lnTo>
                <a:lnTo>
                  <a:pt x="71437" y="50006"/>
                </a:lnTo>
                <a:lnTo>
                  <a:pt x="64294" y="57150"/>
                </a:lnTo>
                <a:lnTo>
                  <a:pt x="64294" y="64294"/>
                </a:lnTo>
                <a:lnTo>
                  <a:pt x="57150" y="78581"/>
                </a:lnTo>
                <a:lnTo>
                  <a:pt x="57150" y="92869"/>
                </a:lnTo>
                <a:lnTo>
                  <a:pt x="64294" y="114300"/>
                </a:lnTo>
                <a:lnTo>
                  <a:pt x="64294" y="128587"/>
                </a:lnTo>
                <a:lnTo>
                  <a:pt x="71437" y="135731"/>
                </a:lnTo>
                <a:lnTo>
                  <a:pt x="71437" y="142875"/>
                </a:lnTo>
                <a:lnTo>
                  <a:pt x="71437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reeform 105"/>
          <p:cNvSpPr/>
          <p:nvPr/>
        </p:nvSpPr>
        <p:spPr>
          <a:xfrm>
            <a:off x="7293770" y="5129213"/>
            <a:ext cx="107157" cy="100013"/>
          </a:xfrm>
          <a:custGeom>
            <a:avLst/>
            <a:gdLst/>
            <a:ahLst/>
            <a:cxnLst/>
            <a:rect l="0" t="0" r="0" b="0"/>
            <a:pathLst>
              <a:path w="107157" h="100013">
                <a:moveTo>
                  <a:pt x="50006" y="35718"/>
                </a:moveTo>
                <a:lnTo>
                  <a:pt x="50006" y="35718"/>
                </a:lnTo>
                <a:lnTo>
                  <a:pt x="42862" y="42862"/>
                </a:lnTo>
                <a:lnTo>
                  <a:pt x="42862" y="42862"/>
                </a:lnTo>
                <a:lnTo>
                  <a:pt x="35718" y="50006"/>
                </a:lnTo>
                <a:lnTo>
                  <a:pt x="35718" y="64293"/>
                </a:lnTo>
                <a:lnTo>
                  <a:pt x="28575" y="71437"/>
                </a:lnTo>
                <a:lnTo>
                  <a:pt x="28575" y="78581"/>
                </a:lnTo>
                <a:lnTo>
                  <a:pt x="35718" y="85725"/>
                </a:lnTo>
                <a:lnTo>
                  <a:pt x="42862" y="92868"/>
                </a:lnTo>
                <a:lnTo>
                  <a:pt x="50006" y="92868"/>
                </a:lnTo>
                <a:lnTo>
                  <a:pt x="64293" y="85725"/>
                </a:lnTo>
                <a:lnTo>
                  <a:pt x="78581" y="85725"/>
                </a:lnTo>
                <a:lnTo>
                  <a:pt x="85725" y="78581"/>
                </a:lnTo>
                <a:lnTo>
                  <a:pt x="92868" y="71437"/>
                </a:lnTo>
                <a:lnTo>
                  <a:pt x="100012" y="64293"/>
                </a:lnTo>
                <a:lnTo>
                  <a:pt x="107156" y="50006"/>
                </a:lnTo>
                <a:lnTo>
                  <a:pt x="107156" y="42862"/>
                </a:lnTo>
                <a:lnTo>
                  <a:pt x="107156" y="35718"/>
                </a:lnTo>
                <a:lnTo>
                  <a:pt x="107156" y="28575"/>
                </a:lnTo>
                <a:lnTo>
                  <a:pt x="107156" y="21431"/>
                </a:lnTo>
                <a:lnTo>
                  <a:pt x="100012" y="14287"/>
                </a:lnTo>
                <a:lnTo>
                  <a:pt x="92868" y="14287"/>
                </a:lnTo>
                <a:lnTo>
                  <a:pt x="78581" y="14287"/>
                </a:lnTo>
                <a:lnTo>
                  <a:pt x="71437" y="21431"/>
                </a:lnTo>
                <a:lnTo>
                  <a:pt x="57150" y="28575"/>
                </a:lnTo>
                <a:lnTo>
                  <a:pt x="35718" y="42862"/>
                </a:lnTo>
                <a:lnTo>
                  <a:pt x="28575" y="50006"/>
                </a:lnTo>
                <a:lnTo>
                  <a:pt x="14287" y="64293"/>
                </a:lnTo>
                <a:lnTo>
                  <a:pt x="7143" y="78581"/>
                </a:lnTo>
                <a:lnTo>
                  <a:pt x="7143" y="85725"/>
                </a:lnTo>
                <a:lnTo>
                  <a:pt x="14287" y="92868"/>
                </a:lnTo>
                <a:lnTo>
                  <a:pt x="21431" y="100012"/>
                </a:lnTo>
                <a:lnTo>
                  <a:pt x="28575" y="100012"/>
                </a:lnTo>
                <a:lnTo>
                  <a:pt x="35718" y="100012"/>
                </a:lnTo>
                <a:lnTo>
                  <a:pt x="50006" y="100012"/>
                </a:lnTo>
                <a:lnTo>
                  <a:pt x="57150" y="100012"/>
                </a:lnTo>
                <a:lnTo>
                  <a:pt x="71437" y="85725"/>
                </a:lnTo>
                <a:lnTo>
                  <a:pt x="78581" y="78581"/>
                </a:lnTo>
                <a:lnTo>
                  <a:pt x="85725" y="71437"/>
                </a:lnTo>
                <a:lnTo>
                  <a:pt x="92868" y="57150"/>
                </a:lnTo>
                <a:lnTo>
                  <a:pt x="100012" y="42862"/>
                </a:lnTo>
                <a:lnTo>
                  <a:pt x="100012" y="35718"/>
                </a:lnTo>
                <a:lnTo>
                  <a:pt x="92868" y="21431"/>
                </a:lnTo>
                <a:lnTo>
                  <a:pt x="92868" y="14287"/>
                </a:lnTo>
                <a:lnTo>
                  <a:pt x="78581" y="7143"/>
                </a:lnTo>
                <a:lnTo>
                  <a:pt x="71437" y="7143"/>
                </a:lnTo>
                <a:lnTo>
                  <a:pt x="57150" y="7143"/>
                </a:lnTo>
                <a:lnTo>
                  <a:pt x="42862" y="14287"/>
                </a:lnTo>
                <a:lnTo>
                  <a:pt x="28575" y="21431"/>
                </a:lnTo>
                <a:lnTo>
                  <a:pt x="14287" y="35718"/>
                </a:lnTo>
                <a:lnTo>
                  <a:pt x="7143" y="42862"/>
                </a:lnTo>
                <a:lnTo>
                  <a:pt x="0" y="57150"/>
                </a:lnTo>
                <a:lnTo>
                  <a:pt x="0" y="64293"/>
                </a:lnTo>
                <a:lnTo>
                  <a:pt x="7143" y="71437"/>
                </a:lnTo>
                <a:lnTo>
                  <a:pt x="14287" y="78581"/>
                </a:lnTo>
                <a:lnTo>
                  <a:pt x="28575" y="85725"/>
                </a:lnTo>
                <a:lnTo>
                  <a:pt x="35718" y="85725"/>
                </a:lnTo>
                <a:lnTo>
                  <a:pt x="57150" y="78581"/>
                </a:lnTo>
                <a:lnTo>
                  <a:pt x="64293" y="78581"/>
                </a:lnTo>
                <a:lnTo>
                  <a:pt x="78581" y="71437"/>
                </a:lnTo>
                <a:lnTo>
                  <a:pt x="85725" y="64293"/>
                </a:lnTo>
                <a:lnTo>
                  <a:pt x="92868" y="50006"/>
                </a:lnTo>
                <a:lnTo>
                  <a:pt x="100012" y="42862"/>
                </a:lnTo>
                <a:lnTo>
                  <a:pt x="100012" y="28575"/>
                </a:lnTo>
                <a:lnTo>
                  <a:pt x="100012" y="14287"/>
                </a:lnTo>
                <a:lnTo>
                  <a:pt x="100012" y="7143"/>
                </a:lnTo>
                <a:lnTo>
                  <a:pt x="92868" y="0"/>
                </a:lnTo>
                <a:lnTo>
                  <a:pt x="85725" y="0"/>
                </a:lnTo>
                <a:lnTo>
                  <a:pt x="71437" y="0"/>
                </a:lnTo>
                <a:lnTo>
                  <a:pt x="64293" y="7143"/>
                </a:lnTo>
                <a:lnTo>
                  <a:pt x="50006" y="7143"/>
                </a:lnTo>
                <a:lnTo>
                  <a:pt x="42862" y="21431"/>
                </a:lnTo>
                <a:lnTo>
                  <a:pt x="35718" y="28575"/>
                </a:lnTo>
                <a:lnTo>
                  <a:pt x="28575" y="42862"/>
                </a:lnTo>
                <a:lnTo>
                  <a:pt x="28575" y="57150"/>
                </a:lnTo>
                <a:lnTo>
                  <a:pt x="35718" y="64293"/>
                </a:lnTo>
                <a:lnTo>
                  <a:pt x="42862" y="71437"/>
                </a:lnTo>
                <a:lnTo>
                  <a:pt x="42862" y="78581"/>
                </a:lnTo>
                <a:lnTo>
                  <a:pt x="42862" y="7858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reeform 106"/>
          <p:cNvSpPr/>
          <p:nvPr/>
        </p:nvSpPr>
        <p:spPr>
          <a:xfrm>
            <a:off x="7608095" y="5079206"/>
            <a:ext cx="92869" cy="100014"/>
          </a:xfrm>
          <a:custGeom>
            <a:avLst/>
            <a:gdLst/>
            <a:ahLst/>
            <a:cxnLst/>
            <a:rect l="0" t="0" r="0" b="0"/>
            <a:pathLst>
              <a:path w="92869" h="100014">
                <a:moveTo>
                  <a:pt x="50006" y="14288"/>
                </a:moveTo>
                <a:lnTo>
                  <a:pt x="50006" y="14288"/>
                </a:lnTo>
                <a:lnTo>
                  <a:pt x="42862" y="14288"/>
                </a:lnTo>
                <a:lnTo>
                  <a:pt x="42862" y="21432"/>
                </a:lnTo>
                <a:lnTo>
                  <a:pt x="35718" y="21432"/>
                </a:lnTo>
                <a:lnTo>
                  <a:pt x="28575" y="35719"/>
                </a:lnTo>
                <a:lnTo>
                  <a:pt x="21431" y="42863"/>
                </a:lnTo>
                <a:lnTo>
                  <a:pt x="14287" y="57150"/>
                </a:lnTo>
                <a:lnTo>
                  <a:pt x="14287" y="64294"/>
                </a:lnTo>
                <a:lnTo>
                  <a:pt x="7143" y="78582"/>
                </a:lnTo>
                <a:lnTo>
                  <a:pt x="7143" y="85725"/>
                </a:lnTo>
                <a:lnTo>
                  <a:pt x="14287" y="92869"/>
                </a:lnTo>
                <a:lnTo>
                  <a:pt x="21431" y="92869"/>
                </a:lnTo>
                <a:lnTo>
                  <a:pt x="35718" y="92869"/>
                </a:lnTo>
                <a:lnTo>
                  <a:pt x="42862" y="92869"/>
                </a:lnTo>
                <a:lnTo>
                  <a:pt x="50006" y="92869"/>
                </a:lnTo>
                <a:lnTo>
                  <a:pt x="64293" y="85725"/>
                </a:lnTo>
                <a:lnTo>
                  <a:pt x="71437" y="78582"/>
                </a:lnTo>
                <a:lnTo>
                  <a:pt x="78581" y="71438"/>
                </a:lnTo>
                <a:lnTo>
                  <a:pt x="85725" y="57150"/>
                </a:lnTo>
                <a:lnTo>
                  <a:pt x="92868" y="42863"/>
                </a:lnTo>
                <a:lnTo>
                  <a:pt x="92868" y="35719"/>
                </a:lnTo>
                <a:lnTo>
                  <a:pt x="85725" y="28575"/>
                </a:lnTo>
                <a:lnTo>
                  <a:pt x="78581" y="21432"/>
                </a:lnTo>
                <a:lnTo>
                  <a:pt x="71437" y="21432"/>
                </a:lnTo>
                <a:lnTo>
                  <a:pt x="57150" y="21432"/>
                </a:lnTo>
                <a:lnTo>
                  <a:pt x="42862" y="21432"/>
                </a:lnTo>
                <a:lnTo>
                  <a:pt x="28575" y="35719"/>
                </a:lnTo>
                <a:lnTo>
                  <a:pt x="14287" y="42863"/>
                </a:lnTo>
                <a:lnTo>
                  <a:pt x="7143" y="57150"/>
                </a:lnTo>
                <a:lnTo>
                  <a:pt x="0" y="64294"/>
                </a:lnTo>
                <a:lnTo>
                  <a:pt x="0" y="78582"/>
                </a:lnTo>
                <a:lnTo>
                  <a:pt x="0" y="85725"/>
                </a:lnTo>
                <a:lnTo>
                  <a:pt x="7143" y="92869"/>
                </a:lnTo>
                <a:lnTo>
                  <a:pt x="21431" y="92869"/>
                </a:lnTo>
                <a:lnTo>
                  <a:pt x="35718" y="100013"/>
                </a:lnTo>
                <a:lnTo>
                  <a:pt x="42862" y="92869"/>
                </a:lnTo>
                <a:lnTo>
                  <a:pt x="57150" y="92869"/>
                </a:lnTo>
                <a:lnTo>
                  <a:pt x="71437" y="85725"/>
                </a:lnTo>
                <a:lnTo>
                  <a:pt x="78581" y="71438"/>
                </a:lnTo>
                <a:lnTo>
                  <a:pt x="85725" y="57150"/>
                </a:lnTo>
                <a:lnTo>
                  <a:pt x="85725" y="42863"/>
                </a:lnTo>
                <a:lnTo>
                  <a:pt x="92868" y="28575"/>
                </a:lnTo>
                <a:lnTo>
                  <a:pt x="85725" y="14288"/>
                </a:lnTo>
                <a:lnTo>
                  <a:pt x="78581" y="7144"/>
                </a:lnTo>
                <a:lnTo>
                  <a:pt x="71437" y="0"/>
                </a:lnTo>
                <a:lnTo>
                  <a:pt x="57150" y="0"/>
                </a:lnTo>
                <a:lnTo>
                  <a:pt x="42862" y="0"/>
                </a:lnTo>
                <a:lnTo>
                  <a:pt x="28575" y="7144"/>
                </a:lnTo>
                <a:lnTo>
                  <a:pt x="14287" y="14288"/>
                </a:lnTo>
                <a:lnTo>
                  <a:pt x="7143" y="21432"/>
                </a:lnTo>
                <a:lnTo>
                  <a:pt x="0" y="35719"/>
                </a:lnTo>
                <a:lnTo>
                  <a:pt x="0" y="42863"/>
                </a:lnTo>
                <a:lnTo>
                  <a:pt x="7143" y="50007"/>
                </a:lnTo>
                <a:lnTo>
                  <a:pt x="21431" y="57150"/>
                </a:lnTo>
                <a:lnTo>
                  <a:pt x="35718" y="64294"/>
                </a:lnTo>
                <a:lnTo>
                  <a:pt x="50006" y="71438"/>
                </a:lnTo>
                <a:lnTo>
                  <a:pt x="57150" y="71438"/>
                </a:lnTo>
                <a:lnTo>
                  <a:pt x="71437" y="71438"/>
                </a:lnTo>
                <a:lnTo>
                  <a:pt x="78581" y="64294"/>
                </a:lnTo>
                <a:lnTo>
                  <a:pt x="85725" y="57150"/>
                </a:lnTo>
                <a:lnTo>
                  <a:pt x="85725" y="57150"/>
                </a:lnTo>
                <a:lnTo>
                  <a:pt x="85725" y="50007"/>
                </a:lnTo>
                <a:lnTo>
                  <a:pt x="78581" y="50007"/>
                </a:lnTo>
                <a:lnTo>
                  <a:pt x="71437" y="50007"/>
                </a:lnTo>
                <a:lnTo>
                  <a:pt x="71437" y="50007"/>
                </a:lnTo>
                <a:lnTo>
                  <a:pt x="57150" y="57150"/>
                </a:lnTo>
                <a:lnTo>
                  <a:pt x="35718" y="64294"/>
                </a:lnTo>
                <a:lnTo>
                  <a:pt x="35718" y="64294"/>
                </a:lnTo>
                <a:lnTo>
                  <a:pt x="35718" y="6429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reeform 107"/>
          <p:cNvSpPr/>
          <p:nvPr/>
        </p:nvSpPr>
        <p:spPr>
          <a:xfrm>
            <a:off x="7550945" y="5514975"/>
            <a:ext cx="242888" cy="221457"/>
          </a:xfrm>
          <a:custGeom>
            <a:avLst/>
            <a:gdLst/>
            <a:ahLst/>
            <a:cxnLst/>
            <a:rect l="0" t="0" r="0" b="0"/>
            <a:pathLst>
              <a:path w="242888" h="221457">
                <a:moveTo>
                  <a:pt x="100012" y="50006"/>
                </a:moveTo>
                <a:lnTo>
                  <a:pt x="100012" y="50006"/>
                </a:lnTo>
                <a:lnTo>
                  <a:pt x="100012" y="42863"/>
                </a:lnTo>
                <a:lnTo>
                  <a:pt x="92868" y="42863"/>
                </a:lnTo>
                <a:lnTo>
                  <a:pt x="92868" y="42863"/>
                </a:lnTo>
                <a:lnTo>
                  <a:pt x="85725" y="42863"/>
                </a:lnTo>
                <a:lnTo>
                  <a:pt x="71437" y="50006"/>
                </a:lnTo>
                <a:lnTo>
                  <a:pt x="57150" y="57150"/>
                </a:lnTo>
                <a:lnTo>
                  <a:pt x="35718" y="71438"/>
                </a:lnTo>
                <a:lnTo>
                  <a:pt x="21431" y="85725"/>
                </a:lnTo>
                <a:lnTo>
                  <a:pt x="7143" y="107156"/>
                </a:lnTo>
                <a:lnTo>
                  <a:pt x="7143" y="121444"/>
                </a:lnTo>
                <a:lnTo>
                  <a:pt x="7143" y="142875"/>
                </a:lnTo>
                <a:lnTo>
                  <a:pt x="14287" y="164306"/>
                </a:lnTo>
                <a:lnTo>
                  <a:pt x="21431" y="185738"/>
                </a:lnTo>
                <a:lnTo>
                  <a:pt x="42862" y="200025"/>
                </a:lnTo>
                <a:lnTo>
                  <a:pt x="64293" y="207169"/>
                </a:lnTo>
                <a:lnTo>
                  <a:pt x="85725" y="221456"/>
                </a:lnTo>
                <a:lnTo>
                  <a:pt x="114300" y="221456"/>
                </a:lnTo>
                <a:lnTo>
                  <a:pt x="135731" y="221456"/>
                </a:lnTo>
                <a:lnTo>
                  <a:pt x="157162" y="221456"/>
                </a:lnTo>
                <a:lnTo>
                  <a:pt x="178593" y="214313"/>
                </a:lnTo>
                <a:lnTo>
                  <a:pt x="200025" y="200025"/>
                </a:lnTo>
                <a:lnTo>
                  <a:pt x="221456" y="185738"/>
                </a:lnTo>
                <a:lnTo>
                  <a:pt x="228600" y="164306"/>
                </a:lnTo>
                <a:lnTo>
                  <a:pt x="242887" y="135731"/>
                </a:lnTo>
                <a:lnTo>
                  <a:pt x="242887" y="114300"/>
                </a:lnTo>
                <a:lnTo>
                  <a:pt x="242887" y="85725"/>
                </a:lnTo>
                <a:lnTo>
                  <a:pt x="235743" y="64294"/>
                </a:lnTo>
                <a:lnTo>
                  <a:pt x="228600" y="50006"/>
                </a:lnTo>
                <a:lnTo>
                  <a:pt x="207168" y="35719"/>
                </a:lnTo>
                <a:lnTo>
                  <a:pt x="192881" y="14288"/>
                </a:lnTo>
                <a:lnTo>
                  <a:pt x="171450" y="7144"/>
                </a:lnTo>
                <a:lnTo>
                  <a:pt x="150018" y="0"/>
                </a:lnTo>
                <a:lnTo>
                  <a:pt x="128587" y="0"/>
                </a:lnTo>
                <a:lnTo>
                  <a:pt x="107156" y="7144"/>
                </a:lnTo>
                <a:lnTo>
                  <a:pt x="85725" y="14288"/>
                </a:lnTo>
                <a:lnTo>
                  <a:pt x="57150" y="35719"/>
                </a:lnTo>
                <a:lnTo>
                  <a:pt x="35718" y="57150"/>
                </a:lnTo>
                <a:lnTo>
                  <a:pt x="21431" y="78581"/>
                </a:lnTo>
                <a:lnTo>
                  <a:pt x="7143" y="100013"/>
                </a:lnTo>
                <a:lnTo>
                  <a:pt x="0" y="114300"/>
                </a:lnTo>
                <a:lnTo>
                  <a:pt x="0" y="135731"/>
                </a:lnTo>
                <a:lnTo>
                  <a:pt x="7143" y="157163"/>
                </a:lnTo>
                <a:lnTo>
                  <a:pt x="21431" y="164306"/>
                </a:lnTo>
                <a:lnTo>
                  <a:pt x="35718" y="178594"/>
                </a:lnTo>
                <a:lnTo>
                  <a:pt x="57150" y="178594"/>
                </a:lnTo>
                <a:lnTo>
                  <a:pt x="78581" y="185738"/>
                </a:lnTo>
                <a:lnTo>
                  <a:pt x="100012" y="178594"/>
                </a:lnTo>
                <a:lnTo>
                  <a:pt x="121443" y="178594"/>
                </a:lnTo>
                <a:lnTo>
                  <a:pt x="142875" y="164306"/>
                </a:lnTo>
                <a:lnTo>
                  <a:pt x="164306" y="150019"/>
                </a:lnTo>
                <a:lnTo>
                  <a:pt x="178593" y="135731"/>
                </a:lnTo>
                <a:lnTo>
                  <a:pt x="192881" y="121444"/>
                </a:lnTo>
                <a:lnTo>
                  <a:pt x="200025" y="100013"/>
                </a:lnTo>
                <a:lnTo>
                  <a:pt x="200025" y="85725"/>
                </a:lnTo>
                <a:lnTo>
                  <a:pt x="200025" y="64294"/>
                </a:lnTo>
                <a:lnTo>
                  <a:pt x="185737" y="57150"/>
                </a:lnTo>
                <a:lnTo>
                  <a:pt x="171450" y="42863"/>
                </a:lnTo>
                <a:lnTo>
                  <a:pt x="150018" y="35719"/>
                </a:lnTo>
                <a:lnTo>
                  <a:pt x="128587" y="35719"/>
                </a:lnTo>
                <a:lnTo>
                  <a:pt x="100012" y="35719"/>
                </a:lnTo>
                <a:lnTo>
                  <a:pt x="78581" y="42863"/>
                </a:lnTo>
                <a:lnTo>
                  <a:pt x="57150" y="57150"/>
                </a:lnTo>
                <a:lnTo>
                  <a:pt x="35718" y="71438"/>
                </a:lnTo>
                <a:lnTo>
                  <a:pt x="28575" y="85725"/>
                </a:lnTo>
                <a:lnTo>
                  <a:pt x="21431" y="107156"/>
                </a:lnTo>
                <a:lnTo>
                  <a:pt x="21431" y="121444"/>
                </a:lnTo>
                <a:lnTo>
                  <a:pt x="28575" y="135731"/>
                </a:lnTo>
                <a:lnTo>
                  <a:pt x="42862" y="150019"/>
                </a:lnTo>
                <a:lnTo>
                  <a:pt x="57150" y="164306"/>
                </a:lnTo>
                <a:lnTo>
                  <a:pt x="78581" y="164306"/>
                </a:lnTo>
                <a:lnTo>
                  <a:pt x="100012" y="171450"/>
                </a:lnTo>
                <a:lnTo>
                  <a:pt x="121443" y="164306"/>
                </a:lnTo>
                <a:lnTo>
                  <a:pt x="135731" y="164306"/>
                </a:lnTo>
                <a:lnTo>
                  <a:pt x="157162" y="157163"/>
                </a:lnTo>
                <a:lnTo>
                  <a:pt x="164306" y="142875"/>
                </a:lnTo>
                <a:lnTo>
                  <a:pt x="178593" y="128588"/>
                </a:lnTo>
                <a:lnTo>
                  <a:pt x="185737" y="114300"/>
                </a:lnTo>
                <a:lnTo>
                  <a:pt x="185737" y="107156"/>
                </a:lnTo>
                <a:lnTo>
                  <a:pt x="178593" y="92869"/>
                </a:lnTo>
                <a:lnTo>
                  <a:pt x="171450" y="85725"/>
                </a:lnTo>
                <a:lnTo>
                  <a:pt x="157162" y="85725"/>
                </a:lnTo>
                <a:lnTo>
                  <a:pt x="135731" y="85725"/>
                </a:lnTo>
                <a:lnTo>
                  <a:pt x="114300" y="92869"/>
                </a:lnTo>
                <a:lnTo>
                  <a:pt x="92868" y="100013"/>
                </a:lnTo>
                <a:lnTo>
                  <a:pt x="78581" y="107156"/>
                </a:lnTo>
                <a:lnTo>
                  <a:pt x="57150" y="121444"/>
                </a:lnTo>
                <a:lnTo>
                  <a:pt x="50006" y="135731"/>
                </a:lnTo>
                <a:lnTo>
                  <a:pt x="50006" y="150019"/>
                </a:lnTo>
                <a:lnTo>
                  <a:pt x="50006" y="164306"/>
                </a:lnTo>
                <a:lnTo>
                  <a:pt x="64293" y="171450"/>
                </a:lnTo>
                <a:lnTo>
                  <a:pt x="85725" y="178594"/>
                </a:lnTo>
                <a:lnTo>
                  <a:pt x="100012" y="178594"/>
                </a:lnTo>
                <a:lnTo>
                  <a:pt x="128587" y="178594"/>
                </a:lnTo>
                <a:lnTo>
                  <a:pt x="142875" y="171450"/>
                </a:lnTo>
                <a:lnTo>
                  <a:pt x="164306" y="164306"/>
                </a:lnTo>
                <a:lnTo>
                  <a:pt x="178593" y="157163"/>
                </a:lnTo>
                <a:lnTo>
                  <a:pt x="192881" y="142875"/>
                </a:lnTo>
                <a:lnTo>
                  <a:pt x="200025" y="128588"/>
                </a:lnTo>
                <a:lnTo>
                  <a:pt x="207168" y="114300"/>
                </a:lnTo>
                <a:lnTo>
                  <a:pt x="200025" y="107156"/>
                </a:lnTo>
                <a:lnTo>
                  <a:pt x="200025" y="100013"/>
                </a:lnTo>
                <a:lnTo>
                  <a:pt x="178593" y="92869"/>
                </a:lnTo>
                <a:lnTo>
                  <a:pt x="164306" y="100013"/>
                </a:lnTo>
                <a:lnTo>
                  <a:pt x="135731" y="107156"/>
                </a:lnTo>
                <a:lnTo>
                  <a:pt x="107156" y="114300"/>
                </a:lnTo>
                <a:lnTo>
                  <a:pt x="92868" y="128588"/>
                </a:lnTo>
                <a:lnTo>
                  <a:pt x="71437" y="142875"/>
                </a:lnTo>
                <a:lnTo>
                  <a:pt x="64293" y="157163"/>
                </a:lnTo>
                <a:lnTo>
                  <a:pt x="57150" y="164306"/>
                </a:lnTo>
                <a:lnTo>
                  <a:pt x="64293" y="171450"/>
                </a:lnTo>
                <a:lnTo>
                  <a:pt x="78581" y="178594"/>
                </a:lnTo>
                <a:lnTo>
                  <a:pt x="92868" y="185738"/>
                </a:lnTo>
                <a:lnTo>
                  <a:pt x="107156" y="185738"/>
                </a:lnTo>
                <a:lnTo>
                  <a:pt x="128587" y="178594"/>
                </a:lnTo>
                <a:lnTo>
                  <a:pt x="142875" y="178594"/>
                </a:lnTo>
                <a:lnTo>
                  <a:pt x="157162" y="171450"/>
                </a:lnTo>
                <a:lnTo>
                  <a:pt x="171450" y="157163"/>
                </a:lnTo>
                <a:lnTo>
                  <a:pt x="185737" y="142875"/>
                </a:lnTo>
                <a:lnTo>
                  <a:pt x="185737" y="135731"/>
                </a:lnTo>
                <a:lnTo>
                  <a:pt x="192881" y="128588"/>
                </a:lnTo>
                <a:lnTo>
                  <a:pt x="185737" y="121444"/>
                </a:lnTo>
                <a:lnTo>
                  <a:pt x="178593" y="121444"/>
                </a:lnTo>
                <a:lnTo>
                  <a:pt x="157162" y="121444"/>
                </a:lnTo>
                <a:lnTo>
                  <a:pt x="135731" y="121444"/>
                </a:lnTo>
                <a:lnTo>
                  <a:pt x="121443" y="128588"/>
                </a:lnTo>
                <a:lnTo>
                  <a:pt x="100012" y="135731"/>
                </a:lnTo>
                <a:lnTo>
                  <a:pt x="92868" y="142875"/>
                </a:lnTo>
                <a:lnTo>
                  <a:pt x="85725" y="157163"/>
                </a:lnTo>
                <a:lnTo>
                  <a:pt x="85725" y="164306"/>
                </a:lnTo>
                <a:lnTo>
                  <a:pt x="92868" y="171450"/>
                </a:lnTo>
                <a:lnTo>
                  <a:pt x="100012" y="171450"/>
                </a:lnTo>
                <a:lnTo>
                  <a:pt x="107156" y="178594"/>
                </a:lnTo>
                <a:lnTo>
                  <a:pt x="121443" y="178594"/>
                </a:lnTo>
                <a:lnTo>
                  <a:pt x="135731" y="171450"/>
                </a:lnTo>
                <a:lnTo>
                  <a:pt x="157162" y="164306"/>
                </a:lnTo>
                <a:lnTo>
                  <a:pt x="164306" y="150019"/>
                </a:lnTo>
                <a:lnTo>
                  <a:pt x="185737" y="135731"/>
                </a:lnTo>
                <a:lnTo>
                  <a:pt x="192881" y="121444"/>
                </a:lnTo>
                <a:lnTo>
                  <a:pt x="200025" y="100013"/>
                </a:lnTo>
                <a:lnTo>
                  <a:pt x="200025" y="85725"/>
                </a:lnTo>
                <a:lnTo>
                  <a:pt x="192881" y="78581"/>
                </a:lnTo>
                <a:lnTo>
                  <a:pt x="178593" y="64294"/>
                </a:lnTo>
                <a:lnTo>
                  <a:pt x="164306" y="64294"/>
                </a:lnTo>
                <a:lnTo>
                  <a:pt x="135731" y="64294"/>
                </a:lnTo>
                <a:lnTo>
                  <a:pt x="114300" y="71438"/>
                </a:lnTo>
                <a:lnTo>
                  <a:pt x="92868" y="78581"/>
                </a:lnTo>
                <a:lnTo>
                  <a:pt x="78581" y="85725"/>
                </a:lnTo>
                <a:lnTo>
                  <a:pt x="71437" y="100013"/>
                </a:lnTo>
                <a:lnTo>
                  <a:pt x="71437" y="107156"/>
                </a:lnTo>
                <a:lnTo>
                  <a:pt x="78581" y="114300"/>
                </a:lnTo>
                <a:lnTo>
                  <a:pt x="85725" y="121444"/>
                </a:lnTo>
                <a:lnTo>
                  <a:pt x="92868" y="128588"/>
                </a:lnTo>
                <a:lnTo>
                  <a:pt x="107156" y="135731"/>
                </a:lnTo>
                <a:lnTo>
                  <a:pt x="121443" y="135731"/>
                </a:lnTo>
                <a:lnTo>
                  <a:pt x="128587" y="135731"/>
                </a:lnTo>
                <a:lnTo>
                  <a:pt x="135731" y="135731"/>
                </a:lnTo>
                <a:lnTo>
                  <a:pt x="142875" y="135731"/>
                </a:lnTo>
                <a:lnTo>
                  <a:pt x="150018" y="128588"/>
                </a:lnTo>
                <a:lnTo>
                  <a:pt x="157162" y="128588"/>
                </a:lnTo>
                <a:lnTo>
                  <a:pt x="157162" y="121444"/>
                </a:lnTo>
                <a:lnTo>
                  <a:pt x="157162" y="121444"/>
                </a:lnTo>
                <a:lnTo>
                  <a:pt x="150018" y="114300"/>
                </a:lnTo>
                <a:lnTo>
                  <a:pt x="150018" y="1143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reeform 108"/>
          <p:cNvSpPr/>
          <p:nvPr/>
        </p:nvSpPr>
        <p:spPr>
          <a:xfrm>
            <a:off x="7415213" y="5664994"/>
            <a:ext cx="142876" cy="135732"/>
          </a:xfrm>
          <a:custGeom>
            <a:avLst/>
            <a:gdLst/>
            <a:ahLst/>
            <a:cxnLst/>
            <a:rect l="0" t="0" r="0" b="0"/>
            <a:pathLst>
              <a:path w="142876" h="135732">
                <a:moveTo>
                  <a:pt x="71438" y="35719"/>
                </a:moveTo>
                <a:lnTo>
                  <a:pt x="71438" y="35719"/>
                </a:lnTo>
                <a:lnTo>
                  <a:pt x="71438" y="35719"/>
                </a:lnTo>
                <a:lnTo>
                  <a:pt x="71438" y="35719"/>
                </a:lnTo>
                <a:lnTo>
                  <a:pt x="78582" y="35719"/>
                </a:lnTo>
                <a:lnTo>
                  <a:pt x="71438" y="35719"/>
                </a:lnTo>
                <a:lnTo>
                  <a:pt x="71438" y="35719"/>
                </a:lnTo>
                <a:lnTo>
                  <a:pt x="71438" y="42862"/>
                </a:lnTo>
                <a:lnTo>
                  <a:pt x="64294" y="50006"/>
                </a:lnTo>
                <a:lnTo>
                  <a:pt x="57150" y="57150"/>
                </a:lnTo>
                <a:lnTo>
                  <a:pt x="50007" y="64294"/>
                </a:lnTo>
                <a:lnTo>
                  <a:pt x="42863" y="78581"/>
                </a:lnTo>
                <a:lnTo>
                  <a:pt x="42863" y="85725"/>
                </a:lnTo>
                <a:lnTo>
                  <a:pt x="42863" y="92869"/>
                </a:lnTo>
                <a:lnTo>
                  <a:pt x="50007" y="100012"/>
                </a:lnTo>
                <a:lnTo>
                  <a:pt x="64294" y="100012"/>
                </a:lnTo>
                <a:lnTo>
                  <a:pt x="78582" y="107156"/>
                </a:lnTo>
                <a:lnTo>
                  <a:pt x="92869" y="100012"/>
                </a:lnTo>
                <a:lnTo>
                  <a:pt x="100013" y="100012"/>
                </a:lnTo>
                <a:lnTo>
                  <a:pt x="114300" y="92869"/>
                </a:lnTo>
                <a:lnTo>
                  <a:pt x="121444" y="85725"/>
                </a:lnTo>
                <a:lnTo>
                  <a:pt x="128588" y="78581"/>
                </a:lnTo>
                <a:lnTo>
                  <a:pt x="135732" y="71437"/>
                </a:lnTo>
                <a:lnTo>
                  <a:pt x="142875" y="57150"/>
                </a:lnTo>
                <a:lnTo>
                  <a:pt x="142875" y="42862"/>
                </a:lnTo>
                <a:lnTo>
                  <a:pt x="142875" y="28575"/>
                </a:lnTo>
                <a:lnTo>
                  <a:pt x="135732" y="21431"/>
                </a:lnTo>
                <a:lnTo>
                  <a:pt x="121444" y="7144"/>
                </a:lnTo>
                <a:lnTo>
                  <a:pt x="107157" y="0"/>
                </a:lnTo>
                <a:lnTo>
                  <a:pt x="92869" y="0"/>
                </a:lnTo>
                <a:lnTo>
                  <a:pt x="78582" y="0"/>
                </a:lnTo>
                <a:lnTo>
                  <a:pt x="57150" y="0"/>
                </a:lnTo>
                <a:lnTo>
                  <a:pt x="42863" y="7144"/>
                </a:lnTo>
                <a:lnTo>
                  <a:pt x="28575" y="21431"/>
                </a:lnTo>
                <a:lnTo>
                  <a:pt x="14288" y="28575"/>
                </a:lnTo>
                <a:lnTo>
                  <a:pt x="7144" y="42862"/>
                </a:lnTo>
                <a:lnTo>
                  <a:pt x="7144" y="57150"/>
                </a:lnTo>
                <a:lnTo>
                  <a:pt x="0" y="71437"/>
                </a:lnTo>
                <a:lnTo>
                  <a:pt x="7144" y="78581"/>
                </a:lnTo>
                <a:lnTo>
                  <a:pt x="14288" y="92869"/>
                </a:lnTo>
                <a:lnTo>
                  <a:pt x="21432" y="100012"/>
                </a:lnTo>
                <a:lnTo>
                  <a:pt x="35719" y="100012"/>
                </a:lnTo>
                <a:lnTo>
                  <a:pt x="42863" y="107156"/>
                </a:lnTo>
                <a:lnTo>
                  <a:pt x="50007" y="100012"/>
                </a:lnTo>
                <a:lnTo>
                  <a:pt x="64294" y="100012"/>
                </a:lnTo>
                <a:lnTo>
                  <a:pt x="64294" y="100012"/>
                </a:lnTo>
                <a:lnTo>
                  <a:pt x="71438" y="85725"/>
                </a:lnTo>
                <a:lnTo>
                  <a:pt x="71438" y="78581"/>
                </a:lnTo>
                <a:lnTo>
                  <a:pt x="71438" y="71437"/>
                </a:lnTo>
                <a:lnTo>
                  <a:pt x="71438" y="64294"/>
                </a:lnTo>
                <a:lnTo>
                  <a:pt x="71438" y="57150"/>
                </a:lnTo>
                <a:lnTo>
                  <a:pt x="64294" y="50006"/>
                </a:lnTo>
                <a:lnTo>
                  <a:pt x="64294" y="50006"/>
                </a:lnTo>
                <a:lnTo>
                  <a:pt x="50007" y="50006"/>
                </a:lnTo>
                <a:lnTo>
                  <a:pt x="42863" y="50006"/>
                </a:lnTo>
                <a:lnTo>
                  <a:pt x="28575" y="57150"/>
                </a:lnTo>
                <a:lnTo>
                  <a:pt x="14288" y="71437"/>
                </a:lnTo>
                <a:lnTo>
                  <a:pt x="14288" y="78581"/>
                </a:lnTo>
                <a:lnTo>
                  <a:pt x="7144" y="85725"/>
                </a:lnTo>
                <a:lnTo>
                  <a:pt x="14288" y="100012"/>
                </a:lnTo>
                <a:lnTo>
                  <a:pt x="14288" y="107156"/>
                </a:lnTo>
                <a:lnTo>
                  <a:pt x="28575" y="114300"/>
                </a:lnTo>
                <a:lnTo>
                  <a:pt x="42863" y="114300"/>
                </a:lnTo>
                <a:lnTo>
                  <a:pt x="57150" y="114300"/>
                </a:lnTo>
                <a:lnTo>
                  <a:pt x="71438" y="114300"/>
                </a:lnTo>
                <a:lnTo>
                  <a:pt x="85725" y="114300"/>
                </a:lnTo>
                <a:lnTo>
                  <a:pt x="85725" y="107156"/>
                </a:lnTo>
                <a:lnTo>
                  <a:pt x="92869" y="100012"/>
                </a:lnTo>
                <a:lnTo>
                  <a:pt x="100013" y="85725"/>
                </a:lnTo>
                <a:lnTo>
                  <a:pt x="100013" y="78581"/>
                </a:lnTo>
                <a:lnTo>
                  <a:pt x="100013" y="71437"/>
                </a:lnTo>
                <a:lnTo>
                  <a:pt x="92869" y="64294"/>
                </a:lnTo>
                <a:lnTo>
                  <a:pt x="85725" y="57150"/>
                </a:lnTo>
                <a:lnTo>
                  <a:pt x="78582" y="57150"/>
                </a:lnTo>
                <a:lnTo>
                  <a:pt x="64294" y="57150"/>
                </a:lnTo>
                <a:lnTo>
                  <a:pt x="50007" y="64294"/>
                </a:lnTo>
                <a:lnTo>
                  <a:pt x="35719" y="71437"/>
                </a:lnTo>
                <a:lnTo>
                  <a:pt x="21432" y="78581"/>
                </a:lnTo>
                <a:lnTo>
                  <a:pt x="21432" y="85725"/>
                </a:lnTo>
                <a:lnTo>
                  <a:pt x="21432" y="100012"/>
                </a:lnTo>
                <a:lnTo>
                  <a:pt x="21432" y="107156"/>
                </a:lnTo>
                <a:lnTo>
                  <a:pt x="35719" y="114300"/>
                </a:lnTo>
                <a:lnTo>
                  <a:pt x="42863" y="121444"/>
                </a:lnTo>
                <a:lnTo>
                  <a:pt x="50007" y="128587"/>
                </a:lnTo>
                <a:lnTo>
                  <a:pt x="57150" y="128587"/>
                </a:lnTo>
                <a:lnTo>
                  <a:pt x="64294" y="135731"/>
                </a:lnTo>
                <a:lnTo>
                  <a:pt x="64294" y="13573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 109"/>
          <p:cNvSpPr/>
          <p:nvPr/>
        </p:nvSpPr>
        <p:spPr>
          <a:xfrm>
            <a:off x="7765257" y="5672138"/>
            <a:ext cx="92870" cy="107157"/>
          </a:xfrm>
          <a:custGeom>
            <a:avLst/>
            <a:gdLst/>
            <a:ahLst/>
            <a:cxnLst/>
            <a:rect l="0" t="0" r="0" b="0"/>
            <a:pathLst>
              <a:path w="92870" h="107157">
                <a:moveTo>
                  <a:pt x="92869" y="28575"/>
                </a:moveTo>
                <a:lnTo>
                  <a:pt x="85725" y="28575"/>
                </a:lnTo>
                <a:lnTo>
                  <a:pt x="78581" y="28575"/>
                </a:lnTo>
                <a:lnTo>
                  <a:pt x="78581" y="28575"/>
                </a:lnTo>
                <a:lnTo>
                  <a:pt x="71438" y="28575"/>
                </a:lnTo>
                <a:lnTo>
                  <a:pt x="57150" y="35718"/>
                </a:lnTo>
                <a:lnTo>
                  <a:pt x="50006" y="42862"/>
                </a:lnTo>
                <a:lnTo>
                  <a:pt x="35719" y="50006"/>
                </a:lnTo>
                <a:lnTo>
                  <a:pt x="28575" y="64293"/>
                </a:lnTo>
                <a:lnTo>
                  <a:pt x="28575" y="71437"/>
                </a:lnTo>
                <a:lnTo>
                  <a:pt x="21431" y="78581"/>
                </a:lnTo>
                <a:lnTo>
                  <a:pt x="21431" y="92868"/>
                </a:lnTo>
                <a:lnTo>
                  <a:pt x="28575" y="92868"/>
                </a:lnTo>
                <a:lnTo>
                  <a:pt x="35719" y="100012"/>
                </a:lnTo>
                <a:lnTo>
                  <a:pt x="42863" y="100012"/>
                </a:lnTo>
                <a:lnTo>
                  <a:pt x="50006" y="107156"/>
                </a:lnTo>
                <a:lnTo>
                  <a:pt x="57150" y="100012"/>
                </a:lnTo>
                <a:lnTo>
                  <a:pt x="64294" y="100012"/>
                </a:lnTo>
                <a:lnTo>
                  <a:pt x="71438" y="92868"/>
                </a:lnTo>
                <a:lnTo>
                  <a:pt x="78581" y="78581"/>
                </a:lnTo>
                <a:lnTo>
                  <a:pt x="85725" y="71437"/>
                </a:lnTo>
                <a:lnTo>
                  <a:pt x="92869" y="57150"/>
                </a:lnTo>
                <a:lnTo>
                  <a:pt x="92869" y="42862"/>
                </a:lnTo>
                <a:lnTo>
                  <a:pt x="92869" y="35718"/>
                </a:lnTo>
                <a:lnTo>
                  <a:pt x="92869" y="21431"/>
                </a:lnTo>
                <a:lnTo>
                  <a:pt x="85725" y="14287"/>
                </a:lnTo>
                <a:lnTo>
                  <a:pt x="71438" y="7143"/>
                </a:lnTo>
                <a:lnTo>
                  <a:pt x="64294" y="7143"/>
                </a:lnTo>
                <a:lnTo>
                  <a:pt x="50006" y="7143"/>
                </a:lnTo>
                <a:lnTo>
                  <a:pt x="35719" y="14287"/>
                </a:lnTo>
                <a:lnTo>
                  <a:pt x="21431" y="21431"/>
                </a:lnTo>
                <a:lnTo>
                  <a:pt x="14288" y="35718"/>
                </a:lnTo>
                <a:lnTo>
                  <a:pt x="0" y="42862"/>
                </a:lnTo>
                <a:lnTo>
                  <a:pt x="0" y="57150"/>
                </a:lnTo>
                <a:lnTo>
                  <a:pt x="0" y="64293"/>
                </a:lnTo>
                <a:lnTo>
                  <a:pt x="7144" y="78581"/>
                </a:lnTo>
                <a:lnTo>
                  <a:pt x="14288" y="85725"/>
                </a:lnTo>
                <a:lnTo>
                  <a:pt x="21431" y="85725"/>
                </a:lnTo>
                <a:lnTo>
                  <a:pt x="35719" y="85725"/>
                </a:lnTo>
                <a:lnTo>
                  <a:pt x="42863" y="85725"/>
                </a:lnTo>
                <a:lnTo>
                  <a:pt x="50006" y="78581"/>
                </a:lnTo>
                <a:lnTo>
                  <a:pt x="57150" y="71437"/>
                </a:lnTo>
                <a:lnTo>
                  <a:pt x="64294" y="64293"/>
                </a:lnTo>
                <a:lnTo>
                  <a:pt x="71438" y="50006"/>
                </a:lnTo>
                <a:lnTo>
                  <a:pt x="78581" y="35718"/>
                </a:lnTo>
                <a:lnTo>
                  <a:pt x="85725" y="21431"/>
                </a:lnTo>
                <a:lnTo>
                  <a:pt x="85725" y="7143"/>
                </a:lnTo>
                <a:lnTo>
                  <a:pt x="85725" y="0"/>
                </a:lnTo>
                <a:lnTo>
                  <a:pt x="78581" y="0"/>
                </a:lnTo>
                <a:lnTo>
                  <a:pt x="71438" y="0"/>
                </a:lnTo>
                <a:lnTo>
                  <a:pt x="57150" y="0"/>
                </a:lnTo>
                <a:lnTo>
                  <a:pt x="50006" y="7143"/>
                </a:lnTo>
                <a:lnTo>
                  <a:pt x="42863" y="14287"/>
                </a:lnTo>
                <a:lnTo>
                  <a:pt x="28575" y="21431"/>
                </a:lnTo>
                <a:lnTo>
                  <a:pt x="21431" y="28575"/>
                </a:lnTo>
                <a:lnTo>
                  <a:pt x="21431" y="35718"/>
                </a:lnTo>
                <a:lnTo>
                  <a:pt x="21431" y="3571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Freeform 110"/>
          <p:cNvSpPr/>
          <p:nvPr/>
        </p:nvSpPr>
        <p:spPr>
          <a:xfrm>
            <a:off x="6157913" y="5486400"/>
            <a:ext cx="1042989" cy="207170"/>
          </a:xfrm>
          <a:custGeom>
            <a:avLst/>
            <a:gdLst/>
            <a:ahLst/>
            <a:cxnLst/>
            <a:rect l="0" t="0" r="0" b="0"/>
            <a:pathLst>
              <a:path w="1042989" h="207170">
                <a:moveTo>
                  <a:pt x="0" y="64294"/>
                </a:moveTo>
                <a:lnTo>
                  <a:pt x="0" y="64294"/>
                </a:lnTo>
                <a:lnTo>
                  <a:pt x="7144" y="64294"/>
                </a:lnTo>
                <a:lnTo>
                  <a:pt x="14288" y="64294"/>
                </a:lnTo>
                <a:lnTo>
                  <a:pt x="21432" y="64294"/>
                </a:lnTo>
                <a:lnTo>
                  <a:pt x="42863" y="64294"/>
                </a:lnTo>
                <a:lnTo>
                  <a:pt x="64294" y="64294"/>
                </a:lnTo>
                <a:lnTo>
                  <a:pt x="92869" y="64294"/>
                </a:lnTo>
                <a:lnTo>
                  <a:pt x="121444" y="71438"/>
                </a:lnTo>
                <a:lnTo>
                  <a:pt x="157163" y="71438"/>
                </a:lnTo>
                <a:lnTo>
                  <a:pt x="192882" y="71438"/>
                </a:lnTo>
                <a:lnTo>
                  <a:pt x="228600" y="71438"/>
                </a:lnTo>
                <a:lnTo>
                  <a:pt x="264319" y="71438"/>
                </a:lnTo>
                <a:lnTo>
                  <a:pt x="307182" y="71438"/>
                </a:lnTo>
                <a:lnTo>
                  <a:pt x="342900" y="71438"/>
                </a:lnTo>
                <a:lnTo>
                  <a:pt x="385763" y="71438"/>
                </a:lnTo>
                <a:lnTo>
                  <a:pt x="428625" y="78581"/>
                </a:lnTo>
                <a:lnTo>
                  <a:pt x="478632" y="85725"/>
                </a:lnTo>
                <a:lnTo>
                  <a:pt x="521494" y="85725"/>
                </a:lnTo>
                <a:lnTo>
                  <a:pt x="564357" y="85725"/>
                </a:lnTo>
                <a:lnTo>
                  <a:pt x="607219" y="92869"/>
                </a:lnTo>
                <a:lnTo>
                  <a:pt x="650082" y="92869"/>
                </a:lnTo>
                <a:lnTo>
                  <a:pt x="685800" y="100013"/>
                </a:lnTo>
                <a:lnTo>
                  <a:pt x="721519" y="100013"/>
                </a:lnTo>
                <a:lnTo>
                  <a:pt x="757238" y="107156"/>
                </a:lnTo>
                <a:lnTo>
                  <a:pt x="792957" y="107156"/>
                </a:lnTo>
                <a:lnTo>
                  <a:pt x="814388" y="114300"/>
                </a:lnTo>
                <a:lnTo>
                  <a:pt x="842963" y="114300"/>
                </a:lnTo>
                <a:lnTo>
                  <a:pt x="864394" y="114300"/>
                </a:lnTo>
                <a:lnTo>
                  <a:pt x="885825" y="114300"/>
                </a:lnTo>
                <a:lnTo>
                  <a:pt x="900113" y="114300"/>
                </a:lnTo>
                <a:lnTo>
                  <a:pt x="914400" y="114300"/>
                </a:lnTo>
                <a:lnTo>
                  <a:pt x="921544" y="114300"/>
                </a:lnTo>
                <a:lnTo>
                  <a:pt x="935832" y="114300"/>
                </a:lnTo>
                <a:lnTo>
                  <a:pt x="935832" y="114300"/>
                </a:lnTo>
                <a:lnTo>
                  <a:pt x="942975" y="114300"/>
                </a:lnTo>
                <a:lnTo>
                  <a:pt x="942975" y="114300"/>
                </a:lnTo>
                <a:lnTo>
                  <a:pt x="942975" y="114300"/>
                </a:lnTo>
                <a:lnTo>
                  <a:pt x="950119" y="114300"/>
                </a:lnTo>
                <a:lnTo>
                  <a:pt x="950119" y="121444"/>
                </a:lnTo>
                <a:lnTo>
                  <a:pt x="950119" y="121444"/>
                </a:lnTo>
                <a:lnTo>
                  <a:pt x="950119" y="121444"/>
                </a:lnTo>
                <a:lnTo>
                  <a:pt x="942975" y="128588"/>
                </a:lnTo>
                <a:lnTo>
                  <a:pt x="942975" y="128588"/>
                </a:lnTo>
                <a:lnTo>
                  <a:pt x="942975" y="128588"/>
                </a:lnTo>
                <a:lnTo>
                  <a:pt x="942975" y="135731"/>
                </a:lnTo>
                <a:lnTo>
                  <a:pt x="942975" y="135731"/>
                </a:lnTo>
                <a:lnTo>
                  <a:pt x="942975" y="135731"/>
                </a:lnTo>
                <a:lnTo>
                  <a:pt x="942975" y="142875"/>
                </a:lnTo>
                <a:lnTo>
                  <a:pt x="942975" y="142875"/>
                </a:lnTo>
                <a:lnTo>
                  <a:pt x="942975" y="142875"/>
                </a:lnTo>
                <a:lnTo>
                  <a:pt x="942975" y="142875"/>
                </a:lnTo>
                <a:lnTo>
                  <a:pt x="942975" y="142875"/>
                </a:lnTo>
                <a:lnTo>
                  <a:pt x="942975" y="142875"/>
                </a:lnTo>
                <a:lnTo>
                  <a:pt x="942975" y="142875"/>
                </a:lnTo>
                <a:lnTo>
                  <a:pt x="942975" y="142875"/>
                </a:lnTo>
                <a:lnTo>
                  <a:pt x="950119" y="135731"/>
                </a:lnTo>
                <a:lnTo>
                  <a:pt x="950119" y="135731"/>
                </a:lnTo>
                <a:lnTo>
                  <a:pt x="957263" y="128588"/>
                </a:lnTo>
                <a:lnTo>
                  <a:pt x="964407" y="128588"/>
                </a:lnTo>
                <a:lnTo>
                  <a:pt x="971550" y="121444"/>
                </a:lnTo>
                <a:lnTo>
                  <a:pt x="978694" y="114300"/>
                </a:lnTo>
                <a:lnTo>
                  <a:pt x="985838" y="114300"/>
                </a:lnTo>
                <a:lnTo>
                  <a:pt x="1000125" y="114300"/>
                </a:lnTo>
                <a:lnTo>
                  <a:pt x="1007269" y="107156"/>
                </a:lnTo>
                <a:lnTo>
                  <a:pt x="1014413" y="107156"/>
                </a:lnTo>
                <a:lnTo>
                  <a:pt x="1014413" y="107156"/>
                </a:lnTo>
                <a:lnTo>
                  <a:pt x="1021557" y="107156"/>
                </a:lnTo>
                <a:lnTo>
                  <a:pt x="1021557" y="107156"/>
                </a:lnTo>
                <a:lnTo>
                  <a:pt x="1021557" y="107156"/>
                </a:lnTo>
                <a:lnTo>
                  <a:pt x="1021557" y="107156"/>
                </a:lnTo>
                <a:lnTo>
                  <a:pt x="1021557" y="107156"/>
                </a:lnTo>
                <a:lnTo>
                  <a:pt x="1021557" y="114300"/>
                </a:lnTo>
                <a:lnTo>
                  <a:pt x="1014413" y="114300"/>
                </a:lnTo>
                <a:lnTo>
                  <a:pt x="1007269" y="121444"/>
                </a:lnTo>
                <a:lnTo>
                  <a:pt x="992982" y="128588"/>
                </a:lnTo>
                <a:lnTo>
                  <a:pt x="978694" y="135731"/>
                </a:lnTo>
                <a:lnTo>
                  <a:pt x="957263" y="150019"/>
                </a:lnTo>
                <a:lnTo>
                  <a:pt x="942975" y="157163"/>
                </a:lnTo>
                <a:lnTo>
                  <a:pt x="928688" y="164306"/>
                </a:lnTo>
                <a:lnTo>
                  <a:pt x="914400" y="171450"/>
                </a:lnTo>
                <a:lnTo>
                  <a:pt x="907257" y="178594"/>
                </a:lnTo>
                <a:lnTo>
                  <a:pt x="907257" y="185738"/>
                </a:lnTo>
                <a:lnTo>
                  <a:pt x="900113" y="192881"/>
                </a:lnTo>
                <a:lnTo>
                  <a:pt x="900113" y="200025"/>
                </a:lnTo>
                <a:lnTo>
                  <a:pt x="900113" y="200025"/>
                </a:lnTo>
                <a:lnTo>
                  <a:pt x="900113" y="207169"/>
                </a:lnTo>
                <a:lnTo>
                  <a:pt x="907257" y="207169"/>
                </a:lnTo>
                <a:lnTo>
                  <a:pt x="907257" y="207169"/>
                </a:lnTo>
                <a:lnTo>
                  <a:pt x="914400" y="207169"/>
                </a:lnTo>
                <a:lnTo>
                  <a:pt x="914400" y="200025"/>
                </a:lnTo>
                <a:lnTo>
                  <a:pt x="921544" y="192881"/>
                </a:lnTo>
                <a:lnTo>
                  <a:pt x="921544" y="178594"/>
                </a:lnTo>
                <a:lnTo>
                  <a:pt x="928688" y="164306"/>
                </a:lnTo>
                <a:lnTo>
                  <a:pt x="928688" y="142875"/>
                </a:lnTo>
                <a:lnTo>
                  <a:pt x="928688" y="121444"/>
                </a:lnTo>
                <a:lnTo>
                  <a:pt x="921544" y="100013"/>
                </a:lnTo>
                <a:lnTo>
                  <a:pt x="914400" y="78581"/>
                </a:lnTo>
                <a:lnTo>
                  <a:pt x="900113" y="57150"/>
                </a:lnTo>
                <a:lnTo>
                  <a:pt x="878682" y="42863"/>
                </a:lnTo>
                <a:lnTo>
                  <a:pt x="864394" y="28575"/>
                </a:lnTo>
                <a:lnTo>
                  <a:pt x="842963" y="14288"/>
                </a:lnTo>
                <a:lnTo>
                  <a:pt x="828675" y="7144"/>
                </a:lnTo>
                <a:lnTo>
                  <a:pt x="807244" y="0"/>
                </a:lnTo>
                <a:lnTo>
                  <a:pt x="807244" y="0"/>
                </a:lnTo>
                <a:lnTo>
                  <a:pt x="800100" y="0"/>
                </a:lnTo>
                <a:lnTo>
                  <a:pt x="800100" y="0"/>
                </a:lnTo>
                <a:lnTo>
                  <a:pt x="807244" y="7144"/>
                </a:lnTo>
                <a:lnTo>
                  <a:pt x="807244" y="14288"/>
                </a:lnTo>
                <a:lnTo>
                  <a:pt x="821532" y="21431"/>
                </a:lnTo>
                <a:lnTo>
                  <a:pt x="842963" y="28575"/>
                </a:lnTo>
                <a:lnTo>
                  <a:pt x="864394" y="42863"/>
                </a:lnTo>
                <a:lnTo>
                  <a:pt x="885825" y="50006"/>
                </a:lnTo>
                <a:lnTo>
                  <a:pt x="914400" y="57150"/>
                </a:lnTo>
                <a:lnTo>
                  <a:pt x="942975" y="64294"/>
                </a:lnTo>
                <a:lnTo>
                  <a:pt x="971550" y="71438"/>
                </a:lnTo>
                <a:lnTo>
                  <a:pt x="992982" y="78581"/>
                </a:lnTo>
                <a:lnTo>
                  <a:pt x="1014413" y="78581"/>
                </a:lnTo>
                <a:lnTo>
                  <a:pt x="1028700" y="85725"/>
                </a:lnTo>
                <a:lnTo>
                  <a:pt x="1035844" y="85725"/>
                </a:lnTo>
                <a:lnTo>
                  <a:pt x="1042988" y="92869"/>
                </a:lnTo>
                <a:lnTo>
                  <a:pt x="1042988" y="9286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reeform 111"/>
          <p:cNvSpPr/>
          <p:nvPr/>
        </p:nvSpPr>
        <p:spPr>
          <a:xfrm>
            <a:off x="5793582" y="5629275"/>
            <a:ext cx="1135857" cy="328614"/>
          </a:xfrm>
          <a:custGeom>
            <a:avLst/>
            <a:gdLst/>
            <a:ahLst/>
            <a:cxnLst/>
            <a:rect l="0" t="0" r="0" b="0"/>
            <a:pathLst>
              <a:path w="1135857" h="328614">
                <a:moveTo>
                  <a:pt x="57150" y="50006"/>
                </a:moveTo>
                <a:lnTo>
                  <a:pt x="57150" y="50006"/>
                </a:lnTo>
                <a:lnTo>
                  <a:pt x="57150" y="50006"/>
                </a:lnTo>
                <a:lnTo>
                  <a:pt x="57150" y="57150"/>
                </a:lnTo>
                <a:lnTo>
                  <a:pt x="64294" y="64294"/>
                </a:lnTo>
                <a:lnTo>
                  <a:pt x="64294" y="71438"/>
                </a:lnTo>
                <a:lnTo>
                  <a:pt x="64294" y="92869"/>
                </a:lnTo>
                <a:lnTo>
                  <a:pt x="64294" y="114300"/>
                </a:lnTo>
                <a:lnTo>
                  <a:pt x="57150" y="135731"/>
                </a:lnTo>
                <a:lnTo>
                  <a:pt x="57150" y="157163"/>
                </a:lnTo>
                <a:lnTo>
                  <a:pt x="50006" y="185738"/>
                </a:lnTo>
                <a:lnTo>
                  <a:pt x="42863" y="214313"/>
                </a:lnTo>
                <a:lnTo>
                  <a:pt x="35719" y="235744"/>
                </a:lnTo>
                <a:lnTo>
                  <a:pt x="28575" y="250031"/>
                </a:lnTo>
                <a:lnTo>
                  <a:pt x="21431" y="264319"/>
                </a:lnTo>
                <a:lnTo>
                  <a:pt x="14288" y="271463"/>
                </a:lnTo>
                <a:lnTo>
                  <a:pt x="7144" y="278606"/>
                </a:lnTo>
                <a:lnTo>
                  <a:pt x="7144" y="278606"/>
                </a:lnTo>
                <a:lnTo>
                  <a:pt x="0" y="278606"/>
                </a:lnTo>
                <a:lnTo>
                  <a:pt x="0" y="271463"/>
                </a:lnTo>
                <a:lnTo>
                  <a:pt x="0" y="257175"/>
                </a:lnTo>
                <a:lnTo>
                  <a:pt x="0" y="242888"/>
                </a:lnTo>
                <a:lnTo>
                  <a:pt x="7144" y="221456"/>
                </a:lnTo>
                <a:lnTo>
                  <a:pt x="14288" y="200025"/>
                </a:lnTo>
                <a:lnTo>
                  <a:pt x="21431" y="178594"/>
                </a:lnTo>
                <a:lnTo>
                  <a:pt x="28575" y="157163"/>
                </a:lnTo>
                <a:lnTo>
                  <a:pt x="42863" y="142875"/>
                </a:lnTo>
                <a:lnTo>
                  <a:pt x="57150" y="121444"/>
                </a:lnTo>
                <a:lnTo>
                  <a:pt x="64294" y="114300"/>
                </a:lnTo>
                <a:lnTo>
                  <a:pt x="78581" y="107156"/>
                </a:lnTo>
                <a:lnTo>
                  <a:pt x="92869" y="100013"/>
                </a:lnTo>
                <a:lnTo>
                  <a:pt x="100013" y="100013"/>
                </a:lnTo>
                <a:lnTo>
                  <a:pt x="107156" y="107156"/>
                </a:lnTo>
                <a:lnTo>
                  <a:pt x="114300" y="114300"/>
                </a:lnTo>
                <a:lnTo>
                  <a:pt x="121444" y="128588"/>
                </a:lnTo>
                <a:lnTo>
                  <a:pt x="128588" y="150019"/>
                </a:lnTo>
                <a:lnTo>
                  <a:pt x="128588" y="171450"/>
                </a:lnTo>
                <a:lnTo>
                  <a:pt x="128588" y="192881"/>
                </a:lnTo>
                <a:lnTo>
                  <a:pt x="128588" y="221456"/>
                </a:lnTo>
                <a:lnTo>
                  <a:pt x="121444" y="250031"/>
                </a:lnTo>
                <a:lnTo>
                  <a:pt x="121444" y="271463"/>
                </a:lnTo>
                <a:lnTo>
                  <a:pt x="114300" y="292894"/>
                </a:lnTo>
                <a:lnTo>
                  <a:pt x="114300" y="300038"/>
                </a:lnTo>
                <a:lnTo>
                  <a:pt x="114300" y="307181"/>
                </a:lnTo>
                <a:lnTo>
                  <a:pt x="114300" y="314325"/>
                </a:lnTo>
                <a:lnTo>
                  <a:pt x="114300" y="307181"/>
                </a:lnTo>
                <a:lnTo>
                  <a:pt x="114300" y="300038"/>
                </a:lnTo>
                <a:lnTo>
                  <a:pt x="114300" y="292894"/>
                </a:lnTo>
                <a:lnTo>
                  <a:pt x="121444" y="271463"/>
                </a:lnTo>
                <a:lnTo>
                  <a:pt x="128588" y="242888"/>
                </a:lnTo>
                <a:lnTo>
                  <a:pt x="135731" y="221456"/>
                </a:lnTo>
                <a:lnTo>
                  <a:pt x="142875" y="192881"/>
                </a:lnTo>
                <a:lnTo>
                  <a:pt x="157163" y="171450"/>
                </a:lnTo>
                <a:lnTo>
                  <a:pt x="164306" y="150019"/>
                </a:lnTo>
                <a:lnTo>
                  <a:pt x="171450" y="135731"/>
                </a:lnTo>
                <a:lnTo>
                  <a:pt x="178594" y="121444"/>
                </a:lnTo>
                <a:lnTo>
                  <a:pt x="185738" y="114300"/>
                </a:lnTo>
                <a:lnTo>
                  <a:pt x="192881" y="114300"/>
                </a:lnTo>
                <a:lnTo>
                  <a:pt x="192881" y="114300"/>
                </a:lnTo>
                <a:lnTo>
                  <a:pt x="192881" y="121444"/>
                </a:lnTo>
                <a:lnTo>
                  <a:pt x="192881" y="135731"/>
                </a:lnTo>
                <a:lnTo>
                  <a:pt x="192881" y="157163"/>
                </a:lnTo>
                <a:lnTo>
                  <a:pt x="185738" y="178594"/>
                </a:lnTo>
                <a:lnTo>
                  <a:pt x="178594" y="200025"/>
                </a:lnTo>
                <a:lnTo>
                  <a:pt x="178594" y="221456"/>
                </a:lnTo>
                <a:lnTo>
                  <a:pt x="171450" y="242888"/>
                </a:lnTo>
                <a:lnTo>
                  <a:pt x="178594" y="257175"/>
                </a:lnTo>
                <a:lnTo>
                  <a:pt x="178594" y="271463"/>
                </a:lnTo>
                <a:lnTo>
                  <a:pt x="185738" y="271463"/>
                </a:lnTo>
                <a:lnTo>
                  <a:pt x="192881" y="271463"/>
                </a:lnTo>
                <a:lnTo>
                  <a:pt x="207169" y="271463"/>
                </a:lnTo>
                <a:lnTo>
                  <a:pt x="214313" y="264319"/>
                </a:lnTo>
                <a:lnTo>
                  <a:pt x="228600" y="250031"/>
                </a:lnTo>
                <a:lnTo>
                  <a:pt x="242888" y="235744"/>
                </a:lnTo>
                <a:lnTo>
                  <a:pt x="250031" y="221456"/>
                </a:lnTo>
                <a:lnTo>
                  <a:pt x="264319" y="207169"/>
                </a:lnTo>
                <a:lnTo>
                  <a:pt x="271463" y="192881"/>
                </a:lnTo>
                <a:lnTo>
                  <a:pt x="271463" y="178594"/>
                </a:lnTo>
                <a:lnTo>
                  <a:pt x="278606" y="171450"/>
                </a:lnTo>
                <a:lnTo>
                  <a:pt x="278606" y="164306"/>
                </a:lnTo>
                <a:lnTo>
                  <a:pt x="278606" y="164306"/>
                </a:lnTo>
                <a:lnTo>
                  <a:pt x="278606" y="171450"/>
                </a:lnTo>
                <a:lnTo>
                  <a:pt x="278606" y="178594"/>
                </a:lnTo>
                <a:lnTo>
                  <a:pt x="278606" y="192881"/>
                </a:lnTo>
                <a:lnTo>
                  <a:pt x="271463" y="207169"/>
                </a:lnTo>
                <a:lnTo>
                  <a:pt x="264319" y="228600"/>
                </a:lnTo>
                <a:lnTo>
                  <a:pt x="257175" y="250031"/>
                </a:lnTo>
                <a:lnTo>
                  <a:pt x="257175" y="264319"/>
                </a:lnTo>
                <a:lnTo>
                  <a:pt x="257175" y="278606"/>
                </a:lnTo>
                <a:lnTo>
                  <a:pt x="264319" y="285750"/>
                </a:lnTo>
                <a:lnTo>
                  <a:pt x="271463" y="285750"/>
                </a:lnTo>
                <a:lnTo>
                  <a:pt x="285750" y="292894"/>
                </a:lnTo>
                <a:lnTo>
                  <a:pt x="292894" y="285750"/>
                </a:lnTo>
                <a:lnTo>
                  <a:pt x="307181" y="278606"/>
                </a:lnTo>
                <a:lnTo>
                  <a:pt x="314325" y="271463"/>
                </a:lnTo>
                <a:lnTo>
                  <a:pt x="321469" y="257175"/>
                </a:lnTo>
                <a:lnTo>
                  <a:pt x="328613" y="242888"/>
                </a:lnTo>
                <a:lnTo>
                  <a:pt x="328613" y="221456"/>
                </a:lnTo>
                <a:lnTo>
                  <a:pt x="328613" y="200025"/>
                </a:lnTo>
                <a:lnTo>
                  <a:pt x="328613" y="178594"/>
                </a:lnTo>
                <a:lnTo>
                  <a:pt x="328613" y="157163"/>
                </a:lnTo>
                <a:lnTo>
                  <a:pt x="321469" y="150019"/>
                </a:lnTo>
                <a:lnTo>
                  <a:pt x="314325" y="135731"/>
                </a:lnTo>
                <a:lnTo>
                  <a:pt x="300038" y="128588"/>
                </a:lnTo>
                <a:lnTo>
                  <a:pt x="292894" y="128588"/>
                </a:lnTo>
                <a:lnTo>
                  <a:pt x="278606" y="142875"/>
                </a:lnTo>
                <a:lnTo>
                  <a:pt x="271463" y="150019"/>
                </a:lnTo>
                <a:lnTo>
                  <a:pt x="257175" y="171450"/>
                </a:lnTo>
                <a:lnTo>
                  <a:pt x="250031" y="185738"/>
                </a:lnTo>
                <a:lnTo>
                  <a:pt x="242888" y="207169"/>
                </a:lnTo>
                <a:lnTo>
                  <a:pt x="242888" y="221456"/>
                </a:lnTo>
                <a:lnTo>
                  <a:pt x="242888" y="235744"/>
                </a:lnTo>
                <a:lnTo>
                  <a:pt x="250031" y="250031"/>
                </a:lnTo>
                <a:lnTo>
                  <a:pt x="257175" y="257175"/>
                </a:lnTo>
                <a:lnTo>
                  <a:pt x="271463" y="264319"/>
                </a:lnTo>
                <a:lnTo>
                  <a:pt x="285750" y="271463"/>
                </a:lnTo>
                <a:lnTo>
                  <a:pt x="307181" y="264319"/>
                </a:lnTo>
                <a:lnTo>
                  <a:pt x="321469" y="257175"/>
                </a:lnTo>
                <a:lnTo>
                  <a:pt x="342900" y="250031"/>
                </a:lnTo>
                <a:lnTo>
                  <a:pt x="364331" y="235744"/>
                </a:lnTo>
                <a:lnTo>
                  <a:pt x="385763" y="214313"/>
                </a:lnTo>
                <a:lnTo>
                  <a:pt x="407194" y="192881"/>
                </a:lnTo>
                <a:lnTo>
                  <a:pt x="421481" y="171450"/>
                </a:lnTo>
                <a:lnTo>
                  <a:pt x="442913" y="142875"/>
                </a:lnTo>
                <a:lnTo>
                  <a:pt x="457200" y="121444"/>
                </a:lnTo>
                <a:lnTo>
                  <a:pt x="464344" y="92869"/>
                </a:lnTo>
                <a:lnTo>
                  <a:pt x="471488" y="71438"/>
                </a:lnTo>
                <a:lnTo>
                  <a:pt x="478631" y="50006"/>
                </a:lnTo>
                <a:lnTo>
                  <a:pt x="485775" y="28575"/>
                </a:lnTo>
                <a:lnTo>
                  <a:pt x="485775" y="14288"/>
                </a:lnTo>
                <a:lnTo>
                  <a:pt x="478631" y="7144"/>
                </a:lnTo>
                <a:lnTo>
                  <a:pt x="478631" y="0"/>
                </a:lnTo>
                <a:lnTo>
                  <a:pt x="464344" y="0"/>
                </a:lnTo>
                <a:lnTo>
                  <a:pt x="457200" y="7144"/>
                </a:lnTo>
                <a:lnTo>
                  <a:pt x="450056" y="21431"/>
                </a:lnTo>
                <a:lnTo>
                  <a:pt x="435769" y="42863"/>
                </a:lnTo>
                <a:lnTo>
                  <a:pt x="421481" y="64294"/>
                </a:lnTo>
                <a:lnTo>
                  <a:pt x="414338" y="92869"/>
                </a:lnTo>
                <a:lnTo>
                  <a:pt x="400050" y="114300"/>
                </a:lnTo>
                <a:lnTo>
                  <a:pt x="392906" y="142875"/>
                </a:lnTo>
                <a:lnTo>
                  <a:pt x="392906" y="171450"/>
                </a:lnTo>
                <a:lnTo>
                  <a:pt x="385763" y="200025"/>
                </a:lnTo>
                <a:lnTo>
                  <a:pt x="385763" y="221456"/>
                </a:lnTo>
                <a:lnTo>
                  <a:pt x="385763" y="242888"/>
                </a:lnTo>
                <a:lnTo>
                  <a:pt x="392906" y="257175"/>
                </a:lnTo>
                <a:lnTo>
                  <a:pt x="400050" y="271463"/>
                </a:lnTo>
                <a:lnTo>
                  <a:pt x="407194" y="278606"/>
                </a:lnTo>
                <a:lnTo>
                  <a:pt x="421481" y="278606"/>
                </a:lnTo>
                <a:lnTo>
                  <a:pt x="435769" y="278606"/>
                </a:lnTo>
                <a:lnTo>
                  <a:pt x="450056" y="271463"/>
                </a:lnTo>
                <a:lnTo>
                  <a:pt x="457200" y="264319"/>
                </a:lnTo>
                <a:lnTo>
                  <a:pt x="471488" y="250031"/>
                </a:lnTo>
                <a:lnTo>
                  <a:pt x="485775" y="235744"/>
                </a:lnTo>
                <a:lnTo>
                  <a:pt x="500063" y="221456"/>
                </a:lnTo>
                <a:lnTo>
                  <a:pt x="507206" y="200025"/>
                </a:lnTo>
                <a:lnTo>
                  <a:pt x="514350" y="178594"/>
                </a:lnTo>
                <a:lnTo>
                  <a:pt x="521494" y="157163"/>
                </a:lnTo>
                <a:lnTo>
                  <a:pt x="528638" y="142875"/>
                </a:lnTo>
                <a:lnTo>
                  <a:pt x="528638" y="128588"/>
                </a:lnTo>
                <a:lnTo>
                  <a:pt x="528638" y="121444"/>
                </a:lnTo>
                <a:lnTo>
                  <a:pt x="521494" y="121444"/>
                </a:lnTo>
                <a:lnTo>
                  <a:pt x="514350" y="114300"/>
                </a:lnTo>
                <a:lnTo>
                  <a:pt x="507206" y="121444"/>
                </a:lnTo>
                <a:lnTo>
                  <a:pt x="500063" y="128588"/>
                </a:lnTo>
                <a:lnTo>
                  <a:pt x="485775" y="142875"/>
                </a:lnTo>
                <a:lnTo>
                  <a:pt x="478631" y="164306"/>
                </a:lnTo>
                <a:lnTo>
                  <a:pt x="464344" y="185738"/>
                </a:lnTo>
                <a:lnTo>
                  <a:pt x="457200" y="207169"/>
                </a:lnTo>
                <a:lnTo>
                  <a:pt x="457200" y="228600"/>
                </a:lnTo>
                <a:lnTo>
                  <a:pt x="457200" y="242888"/>
                </a:lnTo>
                <a:lnTo>
                  <a:pt x="457200" y="257175"/>
                </a:lnTo>
                <a:lnTo>
                  <a:pt x="464344" y="264319"/>
                </a:lnTo>
                <a:lnTo>
                  <a:pt x="478631" y="271463"/>
                </a:lnTo>
                <a:lnTo>
                  <a:pt x="492919" y="278606"/>
                </a:lnTo>
                <a:lnTo>
                  <a:pt x="507206" y="271463"/>
                </a:lnTo>
                <a:lnTo>
                  <a:pt x="521494" y="264319"/>
                </a:lnTo>
                <a:lnTo>
                  <a:pt x="542925" y="257175"/>
                </a:lnTo>
                <a:lnTo>
                  <a:pt x="564356" y="250031"/>
                </a:lnTo>
                <a:lnTo>
                  <a:pt x="578644" y="235744"/>
                </a:lnTo>
                <a:lnTo>
                  <a:pt x="592931" y="221456"/>
                </a:lnTo>
                <a:lnTo>
                  <a:pt x="607219" y="200025"/>
                </a:lnTo>
                <a:lnTo>
                  <a:pt x="621506" y="185738"/>
                </a:lnTo>
                <a:lnTo>
                  <a:pt x="635794" y="171450"/>
                </a:lnTo>
                <a:lnTo>
                  <a:pt x="642938" y="164306"/>
                </a:lnTo>
                <a:lnTo>
                  <a:pt x="650081" y="157163"/>
                </a:lnTo>
                <a:lnTo>
                  <a:pt x="650081" y="157163"/>
                </a:lnTo>
                <a:lnTo>
                  <a:pt x="650081" y="164306"/>
                </a:lnTo>
                <a:lnTo>
                  <a:pt x="650081" y="171450"/>
                </a:lnTo>
                <a:lnTo>
                  <a:pt x="650081" y="178594"/>
                </a:lnTo>
                <a:lnTo>
                  <a:pt x="650081" y="192881"/>
                </a:lnTo>
                <a:lnTo>
                  <a:pt x="642938" y="200025"/>
                </a:lnTo>
                <a:lnTo>
                  <a:pt x="642938" y="207169"/>
                </a:lnTo>
                <a:lnTo>
                  <a:pt x="642938" y="214313"/>
                </a:lnTo>
                <a:lnTo>
                  <a:pt x="650081" y="214313"/>
                </a:lnTo>
                <a:lnTo>
                  <a:pt x="650081" y="214313"/>
                </a:lnTo>
                <a:lnTo>
                  <a:pt x="657225" y="207169"/>
                </a:lnTo>
                <a:lnTo>
                  <a:pt x="657225" y="207169"/>
                </a:lnTo>
                <a:lnTo>
                  <a:pt x="664369" y="192881"/>
                </a:lnTo>
                <a:lnTo>
                  <a:pt x="664369" y="185738"/>
                </a:lnTo>
                <a:lnTo>
                  <a:pt x="657225" y="178594"/>
                </a:lnTo>
                <a:lnTo>
                  <a:pt x="657225" y="164306"/>
                </a:lnTo>
                <a:lnTo>
                  <a:pt x="650081" y="157163"/>
                </a:lnTo>
                <a:lnTo>
                  <a:pt x="642938" y="157163"/>
                </a:lnTo>
                <a:lnTo>
                  <a:pt x="635794" y="150019"/>
                </a:lnTo>
                <a:lnTo>
                  <a:pt x="628650" y="157163"/>
                </a:lnTo>
                <a:lnTo>
                  <a:pt x="621506" y="164306"/>
                </a:lnTo>
                <a:lnTo>
                  <a:pt x="607219" y="178594"/>
                </a:lnTo>
                <a:lnTo>
                  <a:pt x="600075" y="192881"/>
                </a:lnTo>
                <a:lnTo>
                  <a:pt x="592931" y="207169"/>
                </a:lnTo>
                <a:lnTo>
                  <a:pt x="585788" y="228600"/>
                </a:lnTo>
                <a:lnTo>
                  <a:pt x="578644" y="242888"/>
                </a:lnTo>
                <a:lnTo>
                  <a:pt x="578644" y="264319"/>
                </a:lnTo>
                <a:lnTo>
                  <a:pt x="585788" y="271463"/>
                </a:lnTo>
                <a:lnTo>
                  <a:pt x="592931" y="278606"/>
                </a:lnTo>
                <a:lnTo>
                  <a:pt x="607219" y="285750"/>
                </a:lnTo>
                <a:lnTo>
                  <a:pt x="621506" y="285750"/>
                </a:lnTo>
                <a:lnTo>
                  <a:pt x="635794" y="285750"/>
                </a:lnTo>
                <a:lnTo>
                  <a:pt x="650081" y="278606"/>
                </a:lnTo>
                <a:lnTo>
                  <a:pt x="671513" y="264319"/>
                </a:lnTo>
                <a:lnTo>
                  <a:pt x="685800" y="257175"/>
                </a:lnTo>
                <a:lnTo>
                  <a:pt x="700088" y="242888"/>
                </a:lnTo>
                <a:lnTo>
                  <a:pt x="707231" y="228600"/>
                </a:lnTo>
                <a:lnTo>
                  <a:pt x="714375" y="214313"/>
                </a:lnTo>
                <a:lnTo>
                  <a:pt x="728663" y="192881"/>
                </a:lnTo>
                <a:lnTo>
                  <a:pt x="735806" y="185738"/>
                </a:lnTo>
                <a:lnTo>
                  <a:pt x="735806" y="171450"/>
                </a:lnTo>
                <a:lnTo>
                  <a:pt x="742950" y="164306"/>
                </a:lnTo>
                <a:lnTo>
                  <a:pt x="742950" y="164306"/>
                </a:lnTo>
                <a:lnTo>
                  <a:pt x="735806" y="164306"/>
                </a:lnTo>
                <a:lnTo>
                  <a:pt x="735806" y="171450"/>
                </a:lnTo>
                <a:lnTo>
                  <a:pt x="728663" y="185738"/>
                </a:lnTo>
                <a:lnTo>
                  <a:pt x="721519" y="200025"/>
                </a:lnTo>
                <a:lnTo>
                  <a:pt x="714375" y="221456"/>
                </a:lnTo>
                <a:lnTo>
                  <a:pt x="707231" y="242888"/>
                </a:lnTo>
                <a:lnTo>
                  <a:pt x="707231" y="257175"/>
                </a:lnTo>
                <a:lnTo>
                  <a:pt x="707231" y="271463"/>
                </a:lnTo>
                <a:lnTo>
                  <a:pt x="714375" y="285750"/>
                </a:lnTo>
                <a:lnTo>
                  <a:pt x="721519" y="285750"/>
                </a:lnTo>
                <a:lnTo>
                  <a:pt x="735806" y="285750"/>
                </a:lnTo>
                <a:lnTo>
                  <a:pt x="742950" y="285750"/>
                </a:lnTo>
                <a:lnTo>
                  <a:pt x="757238" y="278606"/>
                </a:lnTo>
                <a:lnTo>
                  <a:pt x="771525" y="271463"/>
                </a:lnTo>
                <a:lnTo>
                  <a:pt x="778669" y="264319"/>
                </a:lnTo>
                <a:lnTo>
                  <a:pt x="792956" y="250031"/>
                </a:lnTo>
                <a:lnTo>
                  <a:pt x="800100" y="235744"/>
                </a:lnTo>
                <a:lnTo>
                  <a:pt x="807244" y="221456"/>
                </a:lnTo>
                <a:lnTo>
                  <a:pt x="807244" y="207169"/>
                </a:lnTo>
                <a:lnTo>
                  <a:pt x="807244" y="192881"/>
                </a:lnTo>
                <a:lnTo>
                  <a:pt x="814388" y="185738"/>
                </a:lnTo>
                <a:lnTo>
                  <a:pt x="807244" y="185738"/>
                </a:lnTo>
                <a:lnTo>
                  <a:pt x="807244" y="185738"/>
                </a:lnTo>
                <a:lnTo>
                  <a:pt x="807244" y="185738"/>
                </a:lnTo>
                <a:lnTo>
                  <a:pt x="800100" y="200025"/>
                </a:lnTo>
                <a:lnTo>
                  <a:pt x="792956" y="214313"/>
                </a:lnTo>
                <a:lnTo>
                  <a:pt x="785813" y="235744"/>
                </a:lnTo>
                <a:lnTo>
                  <a:pt x="778669" y="250031"/>
                </a:lnTo>
                <a:lnTo>
                  <a:pt x="778669" y="271463"/>
                </a:lnTo>
                <a:lnTo>
                  <a:pt x="778669" y="285750"/>
                </a:lnTo>
                <a:lnTo>
                  <a:pt x="785813" y="292894"/>
                </a:lnTo>
                <a:lnTo>
                  <a:pt x="792956" y="292894"/>
                </a:lnTo>
                <a:lnTo>
                  <a:pt x="800100" y="300038"/>
                </a:lnTo>
                <a:lnTo>
                  <a:pt x="814388" y="292894"/>
                </a:lnTo>
                <a:lnTo>
                  <a:pt x="828675" y="292894"/>
                </a:lnTo>
                <a:lnTo>
                  <a:pt x="850106" y="278606"/>
                </a:lnTo>
                <a:lnTo>
                  <a:pt x="871538" y="264319"/>
                </a:lnTo>
                <a:lnTo>
                  <a:pt x="885825" y="250031"/>
                </a:lnTo>
                <a:lnTo>
                  <a:pt x="900113" y="221456"/>
                </a:lnTo>
                <a:lnTo>
                  <a:pt x="921544" y="200025"/>
                </a:lnTo>
                <a:lnTo>
                  <a:pt x="935831" y="171450"/>
                </a:lnTo>
                <a:lnTo>
                  <a:pt x="950119" y="142875"/>
                </a:lnTo>
                <a:lnTo>
                  <a:pt x="964406" y="114300"/>
                </a:lnTo>
                <a:lnTo>
                  <a:pt x="971550" y="92869"/>
                </a:lnTo>
                <a:lnTo>
                  <a:pt x="985838" y="71438"/>
                </a:lnTo>
                <a:lnTo>
                  <a:pt x="985838" y="57150"/>
                </a:lnTo>
                <a:lnTo>
                  <a:pt x="992981" y="50006"/>
                </a:lnTo>
                <a:lnTo>
                  <a:pt x="985838" y="42863"/>
                </a:lnTo>
                <a:lnTo>
                  <a:pt x="985838" y="42863"/>
                </a:lnTo>
                <a:lnTo>
                  <a:pt x="985838" y="42863"/>
                </a:lnTo>
                <a:lnTo>
                  <a:pt x="978694" y="50006"/>
                </a:lnTo>
                <a:lnTo>
                  <a:pt x="964406" y="64294"/>
                </a:lnTo>
                <a:lnTo>
                  <a:pt x="957263" y="78581"/>
                </a:lnTo>
                <a:lnTo>
                  <a:pt x="950119" y="100013"/>
                </a:lnTo>
                <a:lnTo>
                  <a:pt x="935831" y="121444"/>
                </a:lnTo>
                <a:lnTo>
                  <a:pt x="928688" y="150019"/>
                </a:lnTo>
                <a:lnTo>
                  <a:pt x="914400" y="178594"/>
                </a:lnTo>
                <a:lnTo>
                  <a:pt x="914400" y="207169"/>
                </a:lnTo>
                <a:lnTo>
                  <a:pt x="907256" y="235744"/>
                </a:lnTo>
                <a:lnTo>
                  <a:pt x="907256" y="257175"/>
                </a:lnTo>
                <a:lnTo>
                  <a:pt x="907256" y="278606"/>
                </a:lnTo>
                <a:lnTo>
                  <a:pt x="914400" y="300038"/>
                </a:lnTo>
                <a:lnTo>
                  <a:pt x="921544" y="314325"/>
                </a:lnTo>
                <a:lnTo>
                  <a:pt x="928688" y="321469"/>
                </a:lnTo>
                <a:lnTo>
                  <a:pt x="942975" y="321469"/>
                </a:lnTo>
                <a:lnTo>
                  <a:pt x="957263" y="321469"/>
                </a:lnTo>
                <a:lnTo>
                  <a:pt x="971550" y="314325"/>
                </a:lnTo>
                <a:lnTo>
                  <a:pt x="985838" y="307181"/>
                </a:lnTo>
                <a:lnTo>
                  <a:pt x="1000125" y="292894"/>
                </a:lnTo>
                <a:lnTo>
                  <a:pt x="1014413" y="271463"/>
                </a:lnTo>
                <a:lnTo>
                  <a:pt x="1028700" y="250031"/>
                </a:lnTo>
                <a:lnTo>
                  <a:pt x="1042988" y="228600"/>
                </a:lnTo>
                <a:lnTo>
                  <a:pt x="1050131" y="207169"/>
                </a:lnTo>
                <a:lnTo>
                  <a:pt x="1057275" y="192881"/>
                </a:lnTo>
                <a:lnTo>
                  <a:pt x="1057275" y="185738"/>
                </a:lnTo>
                <a:lnTo>
                  <a:pt x="1057275" y="178594"/>
                </a:lnTo>
                <a:lnTo>
                  <a:pt x="1050131" y="171450"/>
                </a:lnTo>
                <a:lnTo>
                  <a:pt x="1042988" y="171450"/>
                </a:lnTo>
                <a:lnTo>
                  <a:pt x="1035844" y="178594"/>
                </a:lnTo>
                <a:lnTo>
                  <a:pt x="1021556" y="192881"/>
                </a:lnTo>
                <a:lnTo>
                  <a:pt x="1007269" y="207169"/>
                </a:lnTo>
                <a:lnTo>
                  <a:pt x="992981" y="221456"/>
                </a:lnTo>
                <a:lnTo>
                  <a:pt x="985838" y="242888"/>
                </a:lnTo>
                <a:lnTo>
                  <a:pt x="978694" y="264319"/>
                </a:lnTo>
                <a:lnTo>
                  <a:pt x="971550" y="285750"/>
                </a:lnTo>
                <a:lnTo>
                  <a:pt x="971550" y="300038"/>
                </a:lnTo>
                <a:lnTo>
                  <a:pt x="978694" y="314325"/>
                </a:lnTo>
                <a:lnTo>
                  <a:pt x="985838" y="321469"/>
                </a:lnTo>
                <a:lnTo>
                  <a:pt x="992981" y="321469"/>
                </a:lnTo>
                <a:lnTo>
                  <a:pt x="1007269" y="328613"/>
                </a:lnTo>
                <a:lnTo>
                  <a:pt x="1028700" y="321469"/>
                </a:lnTo>
                <a:lnTo>
                  <a:pt x="1042988" y="321469"/>
                </a:lnTo>
                <a:lnTo>
                  <a:pt x="1057275" y="307181"/>
                </a:lnTo>
                <a:lnTo>
                  <a:pt x="1078706" y="300038"/>
                </a:lnTo>
                <a:lnTo>
                  <a:pt x="1092994" y="285750"/>
                </a:lnTo>
                <a:lnTo>
                  <a:pt x="1100138" y="278606"/>
                </a:lnTo>
                <a:lnTo>
                  <a:pt x="1114425" y="264319"/>
                </a:lnTo>
                <a:lnTo>
                  <a:pt x="1121569" y="250031"/>
                </a:lnTo>
                <a:lnTo>
                  <a:pt x="1128713" y="242888"/>
                </a:lnTo>
                <a:lnTo>
                  <a:pt x="1128713" y="235744"/>
                </a:lnTo>
                <a:lnTo>
                  <a:pt x="1135856" y="235744"/>
                </a:lnTo>
                <a:lnTo>
                  <a:pt x="1135856" y="235744"/>
                </a:lnTo>
                <a:lnTo>
                  <a:pt x="1135856" y="235744"/>
                </a:lnTo>
                <a:lnTo>
                  <a:pt x="1135856" y="235744"/>
                </a:lnTo>
                <a:lnTo>
                  <a:pt x="1135856" y="23574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89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/>
                <a:r>
                  <a:rPr lang="en-US" b="1" dirty="0" smtClean="0">
                    <a:solidFill>
                      <a:schemeClr val="tx1"/>
                    </a:solidFill>
                  </a:rPr>
                  <a:t>1. Write and balance chemical equation for the reaction.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b="1" dirty="0">
                    <a:solidFill>
                      <a:schemeClr val="tx1"/>
                    </a:solidFill>
                  </a:rPr>
                  <a:t>CaCO</a:t>
                </a:r>
                <a:r>
                  <a:rPr lang="en-US" b="1" baseline="-25000" dirty="0">
                    <a:solidFill>
                      <a:schemeClr val="tx1"/>
                    </a:solidFill>
                  </a:rPr>
                  <a:t>3(s)­</a:t>
                </a:r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</a:rPr>
                  <a:t>CaO</a:t>
                </a:r>
                <a:r>
                  <a:rPr lang="en-US" b="1" baseline="-25000" dirty="0">
                    <a:solidFill>
                      <a:schemeClr val="tx1"/>
                    </a:solidFill>
                  </a:rPr>
                  <a:t>(s)</a:t>
                </a:r>
                <a:r>
                  <a:rPr lang="en-US" b="1" dirty="0">
                    <a:solidFill>
                      <a:schemeClr val="tx1"/>
                    </a:solidFill>
                  </a:rPr>
                  <a:t> + CO</a:t>
                </a:r>
                <a:r>
                  <a:rPr lang="en-US" b="1" baseline="-25000" dirty="0">
                    <a:solidFill>
                      <a:schemeClr val="tx1"/>
                    </a:solidFill>
                  </a:rPr>
                  <a:t>2(g)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b="1" dirty="0">
                    <a:solidFill>
                      <a:schemeClr val="tx1"/>
                    </a:solidFill>
                  </a:rPr>
                  <a:t> 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lvl="0"/>
                <a:r>
                  <a:rPr lang="en-US" b="1" dirty="0" smtClean="0">
                    <a:solidFill>
                      <a:schemeClr val="tx1"/>
                    </a:solidFill>
                  </a:rPr>
                  <a:t>2. Find </a:t>
                </a:r>
                <a:r>
                  <a:rPr lang="en-US" b="1" dirty="0">
                    <a:solidFill>
                      <a:schemeClr val="tx1"/>
                    </a:solidFill>
                  </a:rPr>
                  <a:t>theoretical yield </a:t>
                </a:r>
                <a:r>
                  <a:rPr lang="en-US" b="1" dirty="0" err="1">
                    <a:solidFill>
                      <a:schemeClr val="tx1"/>
                    </a:solidFill>
                  </a:rPr>
                  <a:t>CaO</a:t>
                </a:r>
                <a:r>
                  <a:rPr lang="en-US" b="1" dirty="0">
                    <a:solidFill>
                      <a:schemeClr val="tx1"/>
                    </a:solidFill>
                  </a:rPr>
                  <a:t>.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b="1" dirty="0">
                    <a:solidFill>
                      <a:schemeClr val="tx1"/>
                    </a:solidFill>
                  </a:rPr>
                  <a:t>Convert mass CaCO</a:t>
                </a:r>
                <a:r>
                  <a:rPr lang="en-US" b="1" baseline="-25000" dirty="0">
                    <a:solidFill>
                      <a:schemeClr val="tx1"/>
                    </a:solidFill>
                  </a:rPr>
                  <a:t>3</a:t>
                </a:r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</a:rPr>
                  <a:t>mol</a:t>
                </a:r>
                <a:r>
                  <a:rPr lang="en-US" b="1" dirty="0">
                    <a:solidFill>
                      <a:schemeClr val="tx1"/>
                    </a:solidFill>
                  </a:rPr>
                  <a:t> CaCO</a:t>
                </a:r>
                <a:r>
                  <a:rPr lang="en-US" b="1" baseline="-25000" dirty="0">
                    <a:solidFill>
                      <a:schemeClr val="tx1"/>
                    </a:solidFill>
                  </a:rPr>
                  <a:t>3</a:t>
                </a:r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</a:rPr>
                  <a:t>mol</a:t>
                </a:r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</a:rPr>
                  <a:t>CaO</a:t>
                </a:r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mass </a:t>
                </a:r>
                <a:r>
                  <a:rPr lang="en-US" b="1" dirty="0" err="1">
                    <a:solidFill>
                      <a:schemeClr val="tx1"/>
                    </a:solidFill>
                  </a:rPr>
                  <a:t>CaO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b="1" dirty="0">
                    <a:solidFill>
                      <a:schemeClr val="tx1"/>
                    </a:solidFill>
                  </a:rPr>
                  <a:t> 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b="1" dirty="0" smtClean="0">
                    <a:solidFill>
                      <a:schemeClr val="tx1"/>
                    </a:solidFill>
                  </a:rPr>
                  <a:t>1 </a:t>
                </a:r>
                <a:r>
                  <a:rPr lang="en-US" b="1" dirty="0" err="1">
                    <a:solidFill>
                      <a:schemeClr val="tx1"/>
                    </a:solidFill>
                  </a:rPr>
                  <a:t>mol</a:t>
                </a:r>
                <a:r>
                  <a:rPr lang="en-US" b="1" dirty="0">
                    <a:solidFill>
                      <a:schemeClr val="tx1"/>
                    </a:solidFill>
                  </a:rPr>
                  <a:t> CaCO</a:t>
                </a:r>
                <a:r>
                  <a:rPr lang="en-US" b="1" baseline="-25000" dirty="0">
                    <a:solidFill>
                      <a:schemeClr val="tx1"/>
                    </a:solidFill>
                  </a:rPr>
                  <a:t>3</a:t>
                </a:r>
                <a:r>
                  <a:rPr lang="en-US" b="1" dirty="0">
                    <a:solidFill>
                      <a:schemeClr val="tx1"/>
                    </a:solidFill>
                  </a:rPr>
                  <a:t> = 100.1 g 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CaCO</a:t>
                </a:r>
                <a:r>
                  <a:rPr lang="en-US" b="1" baseline="-25000" dirty="0" smtClean="0">
                    <a:solidFill>
                      <a:schemeClr val="tx1"/>
                    </a:solidFill>
                  </a:rPr>
                  <a:t>3   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molar mass CaCO</a:t>
                </a:r>
                <a:r>
                  <a:rPr lang="en-US" b="1" baseline="-25000" dirty="0" smtClean="0">
                    <a:solidFill>
                      <a:schemeClr val="tx1"/>
                    </a:solidFill>
                  </a:rPr>
                  <a:t>3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b="1" dirty="0">
                    <a:solidFill>
                      <a:schemeClr val="tx1"/>
                    </a:solidFill>
                  </a:rPr>
                  <a:t>1 </a:t>
                </a:r>
                <a:r>
                  <a:rPr lang="en-US" b="1" dirty="0" err="1">
                    <a:solidFill>
                      <a:schemeClr val="tx1"/>
                    </a:solidFill>
                  </a:rPr>
                  <a:t>mol</a:t>
                </a:r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</a:rPr>
                  <a:t>CaO</a:t>
                </a:r>
                <a:r>
                  <a:rPr lang="en-US" b="1" dirty="0">
                    <a:solidFill>
                      <a:schemeClr val="tx1"/>
                    </a:solidFill>
                  </a:rPr>
                  <a:t> = 56.1 g </a:t>
                </a:r>
                <a:r>
                  <a:rPr lang="en-US" b="1" dirty="0" err="1" smtClean="0">
                    <a:solidFill>
                      <a:schemeClr val="tx1"/>
                    </a:solidFill>
                  </a:rPr>
                  <a:t>CaO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    molar mass </a:t>
                </a:r>
                <a:r>
                  <a:rPr lang="en-US" b="1" dirty="0" err="1" smtClean="0">
                    <a:solidFill>
                      <a:schemeClr val="tx1"/>
                    </a:solidFill>
                  </a:rPr>
                  <a:t>CaO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116" b="-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5638800" y="3048000"/>
            <a:ext cx="16002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Mole ratio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400800" y="3657600"/>
            <a:ext cx="76200" cy="3048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53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752600"/>
                <a:ext cx="8686800" cy="48006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𝑪𝒂𝑪𝑶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num>
                      <m:den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𝒎𝒐𝒍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𝑪𝒂𝑪𝑶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num>
                      <m:den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𝑪𝒂𝑪𝑶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den>
                    </m:f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𝒎𝒐𝒍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𝑪𝒂𝑶</m:t>
                        </m:r>
                      </m:num>
                      <m:den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𝒎𝒐𝒍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𝑪𝒂𝑪𝑶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den>
                    </m:f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𝟓𝟔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𝑪𝒂𝑶</m:t>
                        </m:r>
                      </m:num>
                      <m:den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𝒎𝒐𝒍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𝑪𝒂𝑶</m:t>
                        </m:r>
                      </m:den>
                    </m:f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𝟏𝟑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𝑪𝒂𝑶</m:t>
                    </m:r>
                  </m:oMath>
                </a14:m>
                <a:endParaRPr lang="en-US" b="1" dirty="0" smtClean="0">
                  <a:solidFill>
                    <a:schemeClr val="tx1"/>
                  </a:solidFill>
                </a:endParaRPr>
              </a:p>
              <a:p>
                <a:endParaRPr lang="en-US" b="1" dirty="0">
                  <a:solidFill>
                    <a:schemeClr val="tx1"/>
                  </a:solidFill>
                </a:endParaRPr>
              </a:p>
              <a:p>
                <a:r>
                  <a:rPr lang="en-US" b="1" dirty="0">
                    <a:solidFill>
                      <a:schemeClr val="tx1"/>
                    </a:solidFill>
                  </a:rPr>
                  <a:t>Theoretical yield </a:t>
                </a:r>
                <a:r>
                  <a:rPr lang="en-US" b="1" dirty="0" err="1">
                    <a:solidFill>
                      <a:schemeClr val="tx1"/>
                    </a:solidFill>
                  </a:rPr>
                  <a:t>CaO</a:t>
                </a:r>
                <a:r>
                  <a:rPr lang="en-US" b="1" dirty="0">
                    <a:solidFill>
                      <a:schemeClr val="tx1"/>
                    </a:solidFill>
                  </a:rPr>
                  <a:t> = 13.9 g </a:t>
                </a:r>
                <a:r>
                  <a:rPr lang="en-US" b="1" dirty="0" err="1" smtClean="0">
                    <a:solidFill>
                      <a:schemeClr val="tx1"/>
                    </a:solidFill>
                  </a:rPr>
                  <a:t>CaO</a:t>
                </a:r>
                <a:endParaRPr lang="en-US" b="1" dirty="0" smtClean="0">
                  <a:solidFill>
                    <a:schemeClr val="tx1"/>
                  </a:solidFill>
                </a:endParaRPr>
              </a:p>
              <a:p>
                <a:endParaRPr lang="en-US" b="1" dirty="0" smtClean="0">
                  <a:solidFill>
                    <a:schemeClr val="tx1"/>
                  </a:solidFill>
                </a:endParaRPr>
              </a:p>
              <a:p>
                <a:endParaRPr lang="en-US" b="1" dirty="0">
                  <a:solidFill>
                    <a:schemeClr val="tx1"/>
                  </a:solidFill>
                </a:endParaRPr>
              </a:p>
              <a:p>
                <a:endParaRPr lang="en-US" b="1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𝑷𝒆𝒓𝒄𝒆𝒏𝒕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𝒚𝒊𝒆𝒍𝒅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𝑪𝒂𝑶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𝑪𝒂𝑶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𝑪𝒂𝑶</m:t>
                        </m:r>
                      </m:den>
                    </m:f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∙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𝟏𝟎𝟎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% =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𝟗𝟒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752600"/>
                <a:ext cx="8686800" cy="480060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5181600" y="3505200"/>
            <a:ext cx="3048000" cy="9906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Actual yield, given in the  problem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029200" y="5486400"/>
            <a:ext cx="3505200" cy="1143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Theoretical yield, calculated from balanced equation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191000" y="3962400"/>
            <a:ext cx="990600" cy="6858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2"/>
          </p:cNvCxnSpPr>
          <p:nvPr/>
        </p:nvCxnSpPr>
        <p:spPr>
          <a:xfrm flipH="1" flipV="1">
            <a:off x="4267200" y="5334000"/>
            <a:ext cx="762000" cy="7239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24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Atomic Mass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128" y="1752600"/>
            <a:ext cx="8260672" cy="47244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The mass of even the largest atom is incredibly small.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These values are inconveniently small and impractical to work with.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Scientists use relative masses of atoms.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64359011"/>
                  </p:ext>
                </p:extLst>
              </p:nvPr>
            </p:nvGraphicFramePr>
            <p:xfrm>
              <a:off x="1066800" y="2590800"/>
              <a:ext cx="6781800" cy="228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60600"/>
                    <a:gridCol w="2260600"/>
                    <a:gridCol w="22606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Element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Element Symbol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Atomic mass in grams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Fluorine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/>
                            <a:t>F</a:t>
                          </a:r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3.155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  <a:r>
                            <a:rPr lang="en-US" sz="2400" b="1" baseline="30000" dirty="0" smtClean="0">
                              <a:solidFill>
                                <a:schemeClr val="tx1"/>
                              </a:solidFill>
                            </a:rPr>
                            <a:t>-23</a:t>
                          </a:r>
                          <a:r>
                            <a:rPr lang="en-US" sz="2400" b="1" baseline="-2500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g</a:t>
                          </a:r>
                        </a:p>
                        <a:p>
                          <a:endParaRPr lang="en-US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Arsenic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/>
                            <a:t>As</a:t>
                          </a:r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1.244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  <a:r>
                            <a:rPr lang="en-US" sz="2400" b="1" baseline="30000" dirty="0" smtClean="0">
                              <a:solidFill>
                                <a:schemeClr val="tx1"/>
                              </a:solidFill>
                            </a:rPr>
                            <a:t>-22</a:t>
                          </a:r>
                          <a:r>
                            <a:rPr lang="en-US" sz="2400" b="1" baseline="-2500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</a:rPr>
                            <a:t>g</a:t>
                          </a:r>
                        </a:p>
                        <a:p>
                          <a:endParaRPr lang="en-US" sz="2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64359011"/>
                  </p:ext>
                </p:extLst>
              </p:nvPr>
            </p:nvGraphicFramePr>
            <p:xfrm>
              <a:off x="1066800" y="2590800"/>
              <a:ext cx="6781800" cy="228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60600"/>
                    <a:gridCol w="2260600"/>
                    <a:gridCol w="2260600"/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Element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Element Symbol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Atomic mass in grams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Fluorine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/>
                            <a:t>F</a:t>
                          </a:r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539" t="-81481" r="-1078" b="-102222"/>
                          </a:stretch>
                        </a:blipFill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Arsenic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/>
                            <a:t>As</a:t>
                          </a:r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539" t="-181481" r="-1078" b="-222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4609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Atomic mass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232" y="2057400"/>
            <a:ext cx="8229600" cy="4373563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23837060"/>
                  </p:ext>
                </p:extLst>
              </p:nvPr>
            </p:nvGraphicFramePr>
            <p:xfrm>
              <a:off x="426128" y="2057400"/>
              <a:ext cx="8229600" cy="286972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76400"/>
                    <a:gridCol w="2895600"/>
                    <a:gridCol w="2272004"/>
                    <a:gridCol w="1385596"/>
                  </a:tblGrid>
                  <a:tr h="44545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/>
                            <a:t>Substance</a:t>
                          </a:r>
                          <a:endParaRPr 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/>
                            <a:t>Atomic  mass in grams</a:t>
                          </a:r>
                          <a:endParaRPr 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/>
                            <a:t>Mass #</a:t>
                          </a:r>
                          <a:endParaRPr 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dirty="0" smtClean="0"/>
                            <a:t>Atomic mass in </a:t>
                          </a:r>
                          <a:r>
                            <a:rPr lang="en-US" sz="2000" b="1" dirty="0" err="1" smtClean="0"/>
                            <a:t>amu</a:t>
                          </a:r>
                          <a:endParaRPr lang="en-US" sz="2000" b="1" dirty="0" smtClean="0"/>
                        </a:p>
                        <a:p>
                          <a:pPr algn="ctr"/>
                          <a:endParaRPr lang="en-US" sz="2000" b="1" dirty="0"/>
                        </a:p>
                      </a:txBody>
                      <a:tcPr/>
                    </a:tc>
                  </a:tr>
                  <a:tr h="7795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solidFill>
                                <a:schemeClr val="tx1"/>
                              </a:solidFill>
                            </a:rPr>
                            <a:t>Fluorine-19</a:t>
                          </a:r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 smtClean="0">
                              <a:solidFill>
                                <a:schemeClr val="tx1"/>
                              </a:solidFill>
                            </a:rPr>
                            <a:t>3.155</a:t>
                          </a:r>
                          <a14:m>
                            <m:oMath xmlns:m="http://schemas.openxmlformats.org/officeDocument/2006/math">
                              <m:r>
                                <a:rPr lang="en-US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US" b="1" dirty="0" smtClean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  <a:r>
                            <a:rPr lang="en-US" b="1" baseline="30000" dirty="0" smtClean="0">
                              <a:solidFill>
                                <a:schemeClr val="tx1"/>
                              </a:solidFill>
                            </a:rPr>
                            <a:t>-23</a:t>
                          </a:r>
                          <a:r>
                            <a:rPr lang="en-US" b="1" baseline="-2500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b="1" dirty="0" smtClean="0">
                              <a:solidFill>
                                <a:schemeClr val="tx1"/>
                              </a:solidFill>
                            </a:rPr>
                            <a:t>g</a:t>
                          </a:r>
                        </a:p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solidFill>
                                <a:schemeClr val="tx1"/>
                              </a:solidFill>
                            </a:rPr>
                            <a:t>9p +9n = 19 </a:t>
                          </a:r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 smtClean="0">
                              <a:solidFill>
                                <a:schemeClr val="tx1"/>
                              </a:solidFill>
                            </a:rPr>
                            <a:t>19 </a:t>
                          </a:r>
                          <a:r>
                            <a:rPr lang="en-US" b="1" dirty="0" err="1" smtClean="0">
                              <a:solidFill>
                                <a:schemeClr val="tx1"/>
                              </a:solidFill>
                            </a:rPr>
                            <a:t>amu</a:t>
                          </a:r>
                          <a:endParaRPr lang="en-US" b="1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7795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solidFill>
                                <a:schemeClr val="tx1"/>
                              </a:solidFill>
                            </a:rPr>
                            <a:t>Arsenic</a:t>
                          </a:r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 smtClean="0">
                              <a:solidFill>
                                <a:schemeClr val="tx1"/>
                              </a:solidFill>
                            </a:rPr>
                            <a:t>1.244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US" b="1" dirty="0" smtClean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  <a:r>
                            <a:rPr lang="en-US" b="1" baseline="30000" dirty="0" smtClean="0">
                              <a:solidFill>
                                <a:schemeClr val="tx1"/>
                              </a:solidFill>
                            </a:rPr>
                            <a:t>-22</a:t>
                          </a:r>
                          <a:r>
                            <a:rPr lang="en-US" b="1" baseline="-2500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g</a:t>
                          </a:r>
                        </a:p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solidFill>
                                <a:schemeClr val="tx1"/>
                              </a:solidFill>
                            </a:rPr>
                            <a:t> 33p</a:t>
                          </a:r>
                          <a:r>
                            <a:rPr lang="en-US" b="1" baseline="0" dirty="0" smtClean="0">
                              <a:solidFill>
                                <a:schemeClr val="tx1"/>
                              </a:solidFill>
                            </a:rPr>
                            <a:t> +42n =75</a:t>
                          </a:r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 smtClean="0">
                              <a:solidFill>
                                <a:schemeClr val="tx1"/>
                              </a:solidFill>
                            </a:rPr>
                            <a:t>75 </a:t>
                          </a:r>
                          <a:r>
                            <a:rPr lang="en-US" b="1" dirty="0" err="1" smtClean="0">
                              <a:solidFill>
                                <a:schemeClr val="tx1"/>
                              </a:solidFill>
                            </a:rPr>
                            <a:t>amu</a:t>
                          </a:r>
                          <a:endParaRPr lang="en-US" b="1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23837060"/>
                  </p:ext>
                </p:extLst>
              </p:nvPr>
            </p:nvGraphicFramePr>
            <p:xfrm>
              <a:off x="426128" y="2057400"/>
              <a:ext cx="8229600" cy="286972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76400"/>
                    <a:gridCol w="2895600"/>
                    <a:gridCol w="2272004"/>
                    <a:gridCol w="1385596"/>
                  </a:tblGrid>
                  <a:tr h="1310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/>
                            <a:t>Substance</a:t>
                          </a:r>
                          <a:endParaRPr 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/>
                            <a:t>Atomic  mass in grams</a:t>
                          </a:r>
                          <a:endParaRPr 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/>
                            <a:t>Mass #</a:t>
                          </a:r>
                          <a:endParaRPr 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dirty="0" smtClean="0"/>
                            <a:t>Atomic mass in </a:t>
                          </a:r>
                          <a:r>
                            <a:rPr lang="en-US" sz="2000" b="1" dirty="0" err="1" smtClean="0"/>
                            <a:t>amu</a:t>
                          </a:r>
                          <a:endParaRPr lang="en-US" sz="2000" b="1" dirty="0" smtClean="0"/>
                        </a:p>
                        <a:p>
                          <a:pPr algn="ctr"/>
                          <a:endParaRPr lang="en-US" sz="2000" b="1" dirty="0"/>
                        </a:p>
                      </a:txBody>
                      <a:tcPr/>
                    </a:tc>
                  </a:tr>
                  <a:tr h="7795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solidFill>
                                <a:schemeClr val="tx1"/>
                              </a:solidFill>
                            </a:rPr>
                            <a:t>Fluorine-19</a:t>
                          </a:r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57983" t="-172656" r="-127101" b="-101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solidFill>
                                <a:schemeClr val="tx1"/>
                              </a:solidFill>
                            </a:rPr>
                            <a:t>9p +9n = 19 </a:t>
                          </a:r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 smtClean="0">
                              <a:solidFill>
                                <a:schemeClr val="tx1"/>
                              </a:solidFill>
                            </a:rPr>
                            <a:t>19 </a:t>
                          </a:r>
                          <a:r>
                            <a:rPr lang="en-US" b="1" dirty="0" err="1" smtClean="0">
                              <a:solidFill>
                                <a:schemeClr val="tx1"/>
                              </a:solidFill>
                            </a:rPr>
                            <a:t>amu</a:t>
                          </a:r>
                          <a:endParaRPr lang="en-US" b="1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7795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solidFill>
                                <a:schemeClr val="tx1"/>
                              </a:solidFill>
                            </a:rPr>
                            <a:t>Arsenic</a:t>
                          </a:r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57983" t="-272656" r="-127101" b="-1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solidFill>
                                <a:schemeClr val="tx1"/>
                              </a:solidFill>
                            </a:rPr>
                            <a:t> 33p</a:t>
                          </a:r>
                          <a:r>
                            <a:rPr lang="en-US" b="1" baseline="0" dirty="0" smtClean="0">
                              <a:solidFill>
                                <a:schemeClr val="tx1"/>
                              </a:solidFill>
                            </a:rPr>
                            <a:t> +42n =75</a:t>
                          </a:r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 smtClean="0">
                              <a:solidFill>
                                <a:schemeClr val="tx1"/>
                              </a:solidFill>
                            </a:rPr>
                            <a:t>75 </a:t>
                          </a:r>
                          <a:r>
                            <a:rPr lang="en-US" b="1" dirty="0" err="1" smtClean="0">
                              <a:solidFill>
                                <a:schemeClr val="tx1"/>
                              </a:solidFill>
                            </a:rPr>
                            <a:t>amu</a:t>
                          </a:r>
                          <a:endParaRPr lang="en-US" b="1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4866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Atomic Mass ns </a:t>
            </a:r>
            <a:r>
              <a:rPr lang="en-US" dirty="0" err="1" smtClean="0"/>
              <a:t>amu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752600"/>
                <a:ext cx="8382000" cy="4373563"/>
              </a:xfrm>
            </p:spPr>
            <p:txBody>
              <a:bodyPr/>
              <a:lstStyle/>
              <a:p>
                <a:r>
                  <a:rPr lang="en-US" sz="2000" b="1" dirty="0">
                    <a:solidFill>
                      <a:schemeClr val="tx1"/>
                    </a:solidFill>
                  </a:rPr>
                  <a:t>Atomic </a:t>
                </a:r>
                <a:r>
                  <a:rPr lang="en-US" sz="2000" b="1" dirty="0" smtClean="0">
                    <a:solidFill>
                      <a:schemeClr val="tx1"/>
                    </a:solidFill>
                  </a:rPr>
                  <a:t>mass shown in the Periodic Table 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is a relative quantity.</a:t>
                </a:r>
              </a:p>
              <a:p>
                <a:r>
                  <a:rPr lang="en-US" sz="2000" b="1" dirty="0">
                    <a:solidFill>
                      <a:schemeClr val="tx1"/>
                    </a:solidFill>
                  </a:rPr>
                  <a:t>Mass of all elements is expressed in atomic mass units.</a:t>
                </a:r>
              </a:p>
              <a:p>
                <a:r>
                  <a:rPr lang="en-US" sz="2000" b="1" dirty="0">
                    <a:solidFill>
                      <a:schemeClr val="tx1"/>
                    </a:solidFill>
                  </a:rPr>
                  <a:t>Atomic mass unit is defined as 1/12 of mass of carbon-12 (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sub>
                      <m:sup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sup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sPre>
                  </m:oMath>
                </a14:m>
                <a:r>
                  <a:rPr lang="en-US" sz="2000" b="1" dirty="0">
                    <a:solidFill>
                      <a:schemeClr val="tx1"/>
                    </a:solidFill>
                  </a:rPr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752600"/>
                <a:ext cx="8382000" cy="4373563"/>
              </a:xfrm>
              <a:blipFill rotWithShape="0">
                <a:blip r:embed="rId2"/>
                <a:stretch>
                  <a:fillRect t="-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44205385"/>
                  </p:ext>
                </p:extLst>
              </p:nvPr>
            </p:nvGraphicFramePr>
            <p:xfrm>
              <a:off x="1066800" y="3276598"/>
              <a:ext cx="6858000" cy="284956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86000"/>
                    <a:gridCol w="2286000"/>
                    <a:gridCol w="2286000"/>
                  </a:tblGrid>
                  <a:tr h="7123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Atomic particles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Mass in </a:t>
                          </a:r>
                          <a:r>
                            <a:rPr lang="en-US" dirty="0" err="1" smtClean="0"/>
                            <a:t>amu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Actual mass in grams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7123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Proton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1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 smtClean="0"/>
                            <a:t>1.67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US" b="1" dirty="0" smtClean="0"/>
                            <a:t>10</a:t>
                          </a:r>
                          <a:r>
                            <a:rPr lang="en-US" b="1" baseline="30000" dirty="0" smtClean="0"/>
                            <a:t>-24</a:t>
                          </a:r>
                          <a:r>
                            <a:rPr lang="en-US" b="1" baseline="-25000" dirty="0" smtClean="0"/>
                            <a:t> </a:t>
                          </a:r>
                          <a:r>
                            <a:rPr lang="en-US" b="1" dirty="0" smtClean="0"/>
                            <a:t>g</a:t>
                          </a:r>
                        </a:p>
                        <a:p>
                          <a:pPr algn="ctr"/>
                          <a:endParaRPr lang="en-US" b="1" dirty="0"/>
                        </a:p>
                      </a:txBody>
                      <a:tcPr/>
                    </a:tc>
                  </a:tr>
                  <a:tr h="7123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Neutron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1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 smtClean="0"/>
                            <a:t>1.67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US" b="1" dirty="0" smtClean="0"/>
                            <a:t>10</a:t>
                          </a:r>
                          <a:r>
                            <a:rPr lang="en-US" b="1" baseline="30000" dirty="0" smtClean="0"/>
                            <a:t>-24</a:t>
                          </a:r>
                          <a:r>
                            <a:rPr lang="en-US" b="1" baseline="-25000" dirty="0" smtClean="0"/>
                            <a:t> </a:t>
                          </a:r>
                          <a:r>
                            <a:rPr lang="en-US" b="1" dirty="0" smtClean="0"/>
                            <a:t>g</a:t>
                          </a:r>
                          <a:endParaRPr lang="en-US" b="1" dirty="0"/>
                        </a:p>
                        <a:p>
                          <a:pPr algn="ctr"/>
                          <a:endParaRPr lang="en-US" b="1" dirty="0"/>
                        </a:p>
                      </a:txBody>
                      <a:tcPr/>
                    </a:tc>
                  </a:tr>
                  <a:tr h="7123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Electron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0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 smtClean="0"/>
                            <a:t>9.11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US" b="1" dirty="0" smtClean="0"/>
                            <a:t>10</a:t>
                          </a:r>
                          <a:r>
                            <a:rPr lang="en-US" b="1" baseline="30000" dirty="0" smtClean="0"/>
                            <a:t>-28</a:t>
                          </a:r>
                          <a:r>
                            <a:rPr lang="en-US" b="1" baseline="-25000" dirty="0" smtClean="0"/>
                            <a:t> </a:t>
                          </a:r>
                          <a:r>
                            <a:rPr lang="en-US" b="1" dirty="0" smtClean="0"/>
                            <a:t>g</a:t>
                          </a:r>
                        </a:p>
                        <a:p>
                          <a:pPr algn="ctr"/>
                          <a:endParaRPr lang="en-US" b="1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44205385"/>
                  </p:ext>
                </p:extLst>
              </p:nvPr>
            </p:nvGraphicFramePr>
            <p:xfrm>
              <a:off x="1066800" y="3276598"/>
              <a:ext cx="6858000" cy="284956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86000"/>
                    <a:gridCol w="2286000"/>
                    <a:gridCol w="2286000"/>
                  </a:tblGrid>
                  <a:tr h="7123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Atomic particles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Mass in </a:t>
                          </a:r>
                          <a:r>
                            <a:rPr lang="en-US" dirty="0" err="1" smtClean="0"/>
                            <a:t>amu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Actual mass in grams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7123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Proton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1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00533" t="-104274" r="-1333" b="-202564"/>
                          </a:stretch>
                        </a:blipFill>
                      </a:tcPr>
                    </a:tc>
                  </a:tr>
                  <a:tr h="7123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Neutron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1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00533" t="-204274" r="-1333" b="-102564"/>
                          </a:stretch>
                        </a:blipFill>
                      </a:tcPr>
                    </a:tc>
                  </a:tr>
                  <a:tr h="7123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Electron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0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00533" t="-304274" r="-1333" b="-256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8198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Atomic Mass in AMU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879567711"/>
                  </p:ext>
                </p:extLst>
              </p:nvPr>
            </p:nvGraphicFramePr>
            <p:xfrm>
              <a:off x="426128" y="1752600"/>
              <a:ext cx="8260672" cy="3581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65168"/>
                    <a:gridCol w="2065168"/>
                    <a:gridCol w="2065168"/>
                    <a:gridCol w="2065168"/>
                  </a:tblGrid>
                  <a:tr h="119380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Most abundant isotope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Mass #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Relative atomic mass </a:t>
                          </a:r>
                          <a:r>
                            <a:rPr lang="en-US" sz="2000" b="1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in </a:t>
                          </a:r>
                          <a:r>
                            <a:rPr lang="en-US" sz="2000" b="1" dirty="0" err="1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amu</a:t>
                          </a:r>
                          <a:r>
                            <a:rPr lang="en-US" sz="2000" b="1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Actual mass in  grams</a:t>
                          </a:r>
                        </a:p>
                      </a:txBody>
                      <a:tcPr marL="68580" marR="68580" marT="0" marB="0"/>
                    </a:tc>
                  </a:tr>
                  <a:tr h="119380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Carbon-12</a:t>
                          </a: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b="1" dirty="0" smtClean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US" sz="20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en-US" sz="2000" b="1" i="1"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𝟔</m:t>
                                    </m:r>
                                  </m:sub>
                                  <m:sup>
                                    <m:r>
                                      <a:rPr lang="en-US" sz="2000" b="1" i="1"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𝟏𝟐</m:t>
                                    </m:r>
                                  </m:sup>
                                  <m:e>
                                    <m:r>
                                      <a:rPr lang="en-US" sz="2000" b="1" i="1"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𝑪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en-US" sz="2000" b="1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b="1" dirty="0" smtClean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6p </a:t>
                          </a:r>
                          <a:r>
                            <a:rPr lang="en-US" sz="2000" b="1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+ </a:t>
                          </a:r>
                          <a:r>
                            <a:rPr lang="en-US" sz="2000" b="1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6n = </a:t>
                          </a:r>
                          <a:r>
                            <a:rPr lang="en-US" sz="2000" b="1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b="1" dirty="0" smtClean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 </a:t>
                          </a:r>
                          <a:r>
                            <a:rPr lang="en-US" sz="2000" b="1" dirty="0" err="1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amu</a:t>
                          </a:r>
                          <a:endParaRPr lang="en-US" sz="2000" b="1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b="1" dirty="0" smtClean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2.00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US" sz="2000" b="1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r>
                            <a:rPr lang="en-US" sz="2000" b="1" baseline="30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-23</a:t>
                          </a:r>
                          <a:r>
                            <a:rPr lang="en-US" sz="2000" b="1" baseline="-25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1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g</a:t>
                          </a:r>
                        </a:p>
                      </a:txBody>
                      <a:tcPr marL="68580" marR="68580" marT="0" marB="0"/>
                    </a:tc>
                  </a:tr>
                  <a:tr h="119380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Hydrogen-1</a:t>
                          </a: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b="1" dirty="0" smtClean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US" sz="20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en-US" sz="2000" b="1" i="1"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en-US" sz="2000" b="1" i="1"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sup>
                                  <m:e>
                                    <m:r>
                                      <a:rPr lang="en-US" sz="2000" b="1" i="1"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𝑯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en-US" sz="2000" b="1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b="1" dirty="0" smtClean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1p + 0n = </a:t>
                          </a:r>
                          <a:r>
                            <a:rPr lang="en-US" sz="2000" b="1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b="1" dirty="0" smtClean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 </a:t>
                          </a:r>
                          <a:r>
                            <a:rPr lang="en-US" sz="2000" b="1" dirty="0" err="1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amu</a:t>
                          </a:r>
                          <a:endParaRPr lang="en-US" sz="2000" b="1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b="1" dirty="0" smtClean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1.67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US" sz="2000" b="1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r>
                            <a:rPr lang="en-US" sz="2000" b="1" baseline="30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-24</a:t>
                          </a:r>
                          <a:r>
                            <a:rPr lang="en-US" sz="2000" b="1" baseline="-25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1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g</a:t>
                          </a: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879567711"/>
                  </p:ext>
                </p:extLst>
              </p:nvPr>
            </p:nvGraphicFramePr>
            <p:xfrm>
              <a:off x="426128" y="1752600"/>
              <a:ext cx="8260672" cy="3581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65168"/>
                    <a:gridCol w="2065168"/>
                    <a:gridCol w="2065168"/>
                    <a:gridCol w="2065168"/>
                  </a:tblGrid>
                  <a:tr h="119380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Most abundant isotope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Mass #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Relative atomic mass </a:t>
                          </a:r>
                          <a:r>
                            <a:rPr lang="en-US" sz="2000" b="1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in </a:t>
                          </a:r>
                          <a:r>
                            <a:rPr lang="en-US" sz="2000" b="1" dirty="0" err="1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amu</a:t>
                          </a:r>
                          <a:r>
                            <a:rPr lang="en-US" sz="2000" b="1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Actual mass in  grams</a:t>
                          </a:r>
                        </a:p>
                      </a:txBody>
                      <a:tcPr marL="68580" marR="68580" marT="0" marB="0"/>
                    </a:tc>
                  </a:tr>
                  <a:tr h="1193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295" t="-107692" r="-299705" b="-1005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b="1" dirty="0" smtClean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6p </a:t>
                          </a:r>
                          <a:r>
                            <a:rPr lang="en-US" sz="2000" b="1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+ </a:t>
                          </a:r>
                          <a:r>
                            <a:rPr lang="en-US" sz="2000" b="1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6n = </a:t>
                          </a:r>
                          <a:r>
                            <a:rPr lang="en-US" sz="2000" b="1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b="1" dirty="0" smtClean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 </a:t>
                          </a:r>
                          <a:r>
                            <a:rPr lang="en-US" sz="2000" b="1" dirty="0" err="1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amu</a:t>
                          </a:r>
                          <a:endParaRPr lang="en-US" sz="2000" b="1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300000" t="-107692" b="-100513"/>
                          </a:stretch>
                        </a:blipFill>
                      </a:tcPr>
                    </a:tc>
                  </a:tr>
                  <a:tr h="1193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295" t="-206633" r="-2997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b="1" dirty="0" smtClean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1p + 0n = </a:t>
                          </a:r>
                          <a:r>
                            <a:rPr lang="en-US" sz="2000" b="1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b="1" dirty="0" smtClean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 </a:t>
                          </a:r>
                          <a:r>
                            <a:rPr lang="en-US" sz="2000" b="1" dirty="0" err="1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amu</a:t>
                          </a:r>
                          <a:endParaRPr lang="en-US" sz="2000" b="1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300000" t="-20663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0830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Atomic Mass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Average atomic </a:t>
            </a:r>
            <a:r>
              <a:rPr lang="en-US" b="1" dirty="0">
                <a:solidFill>
                  <a:schemeClr val="tx1"/>
                </a:solidFill>
              </a:rPr>
              <a:t>mass takes into consideration all existing isotopes of an element.</a:t>
            </a:r>
          </a:p>
          <a:p>
            <a:r>
              <a:rPr lang="en-US" b="1" dirty="0">
                <a:solidFill>
                  <a:schemeClr val="tx1"/>
                </a:solidFill>
              </a:rPr>
              <a:t>Atomic mass of an element is an average of atomic mass of its isotopes.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82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Atomic  mass in </a:t>
            </a:r>
            <a:r>
              <a:rPr lang="en-US" dirty="0" err="1" smtClean="0"/>
              <a:t>amu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4958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Atomic mass is mass of one atom of an element expressed in atomic mass units.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Atomic mass of each element is indicated in Periodic Table.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733800"/>
            <a:ext cx="3220528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28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we calculate the formula mass of CO</a:t>
            </a:r>
            <a:r>
              <a:rPr lang="en-US" baseline="-25000" dirty="0" smtClean="0"/>
              <a:t>2</a:t>
            </a:r>
            <a:r>
              <a:rPr lang="en-US" dirty="0" smtClean="0"/>
              <a:t> molecule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128" y="1752600"/>
            <a:ext cx="8260672" cy="46482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Molecule of CO</a:t>
            </a:r>
            <a:r>
              <a:rPr lang="en-US" b="1" baseline="-25000" dirty="0" smtClean="0">
                <a:solidFill>
                  <a:schemeClr val="tx1"/>
                </a:solidFill>
              </a:rPr>
              <a:t>2</a:t>
            </a:r>
            <a:r>
              <a:rPr lang="en-US" b="1" dirty="0" smtClean="0">
                <a:solidFill>
                  <a:schemeClr val="tx1"/>
                </a:solidFill>
              </a:rPr>
              <a:t> has: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1 atom of carbon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2 atoms of oxygen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72000" y="1776484"/>
            <a:ext cx="2133600" cy="2514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CO</a:t>
            </a:r>
            <a:r>
              <a:rPr lang="en-US" sz="3600" b="1" baseline="-25000" dirty="0" smtClean="0"/>
              <a:t>2</a:t>
            </a:r>
            <a:endParaRPr lang="en-US" sz="36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2438400" y="4595885"/>
            <a:ext cx="62484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12.01 </a:t>
            </a:r>
            <a:r>
              <a:rPr lang="en-US" sz="2400" b="1" dirty="0" err="1" smtClean="0">
                <a:solidFill>
                  <a:schemeClr val="tx1"/>
                </a:solidFill>
              </a:rPr>
              <a:t>amu</a:t>
            </a:r>
            <a:r>
              <a:rPr lang="en-US" sz="2400" b="1" dirty="0" smtClean="0">
                <a:solidFill>
                  <a:schemeClr val="tx1"/>
                </a:solidFill>
              </a:rPr>
              <a:t> + 16.00 </a:t>
            </a:r>
            <a:r>
              <a:rPr lang="en-US" sz="2400" b="1" dirty="0" err="1" smtClean="0">
                <a:solidFill>
                  <a:schemeClr val="tx1"/>
                </a:solidFill>
              </a:rPr>
              <a:t>amu</a:t>
            </a:r>
            <a:r>
              <a:rPr lang="en-US" sz="2400" b="1" dirty="0" smtClean="0">
                <a:solidFill>
                  <a:schemeClr val="tx1"/>
                </a:solidFill>
              </a:rPr>
              <a:t> x 2 = 44.01 </a:t>
            </a:r>
            <a:r>
              <a:rPr lang="en-US" sz="2400" b="1" dirty="0" err="1" smtClean="0">
                <a:solidFill>
                  <a:schemeClr val="tx1"/>
                </a:solidFill>
              </a:rPr>
              <a:t>amu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048000" y="3352800"/>
            <a:ext cx="2133600" cy="16002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876800" y="3352802"/>
            <a:ext cx="838200" cy="160019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96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Conversions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26128" y="1752600"/>
                <a:ext cx="8413072" cy="4800600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chemeClr val="tx1"/>
                    </a:solidFill>
                  </a:rPr>
                  <a:t>1 dollar = 4 quarters = 10 dimes = 20 nickels = 100 pennies</a:t>
                </a:r>
              </a:p>
              <a:p>
                <a:pPr algn="ctr"/>
                <a:r>
                  <a:rPr lang="en-US" sz="2000" b="1" dirty="0" smtClean="0">
                    <a:solidFill>
                      <a:schemeClr val="tx1"/>
                    </a:solidFill>
                  </a:rPr>
                  <a:t>These are all expressions of the same amount of money</a:t>
                </a:r>
              </a:p>
              <a:p>
                <a:pPr algn="ctr"/>
                <a:endParaRPr lang="en-US" sz="2000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000" b="1" dirty="0" smtClean="0">
                    <a:solidFill>
                      <a:schemeClr val="tx1"/>
                    </a:solidFill>
                  </a:rPr>
                  <a:t>When two measurements are equivalent (mean the same quantity), a ratio of the two measurements equals 1.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𝒅𝒐𝒍𝒍𝒂𝒓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𝒅𝒐𝒍𝒍𝒂𝒓</m:t>
                        </m:r>
                      </m:den>
                    </m:f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𝒒𝒖𝒂𝒕𝒆𝒓𝒔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𝒅𝒊𝒎𝒆𝒔</m:t>
                        </m:r>
                      </m:den>
                    </m:f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2800" b="1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sz="2800" b="1" dirty="0" smtClean="0">
                  <a:solidFill>
                    <a:schemeClr val="tx1"/>
                  </a:solidFill>
                </a:endParaRPr>
              </a:p>
              <a:p>
                <a:r>
                  <a:rPr lang="en-US" sz="2000" b="1" dirty="0" smtClean="0">
                    <a:solidFill>
                      <a:schemeClr val="tx1"/>
                    </a:solidFill>
                  </a:rPr>
                  <a:t>Conversion factor</a:t>
                </a:r>
              </a:p>
              <a:p>
                <a:r>
                  <a:rPr lang="en-US" sz="2000" b="1" dirty="0" smtClean="0">
                    <a:solidFill>
                      <a:schemeClr val="tx1"/>
                    </a:solidFill>
                  </a:rPr>
                  <a:t> is a ratio of two equivalent measurements.</a:t>
                </a:r>
              </a:p>
              <a:p>
                <a:r>
                  <a:rPr lang="en-US" sz="2000" b="1" dirty="0">
                    <a:solidFill>
                      <a:schemeClr val="tx1"/>
                    </a:solidFill>
                  </a:rPr>
                  <a:t>helps to convert a measurement into different units of measurement.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6128" y="1752600"/>
                <a:ext cx="8413072" cy="4800600"/>
              </a:xfrm>
              <a:blipFill rotWithShape="1">
                <a:blip r:embed="rId2"/>
                <a:stretch>
                  <a:fillRect t="-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6096000" y="4114800"/>
            <a:ext cx="26670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Conversion factor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>
          <a:xfrm flipH="1" flipV="1">
            <a:off x="5638800" y="4343400"/>
            <a:ext cx="457200" cy="1143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74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Formula Mass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altLang="en-US" sz="3300" b="1" u="sng" dirty="0">
                <a:solidFill>
                  <a:schemeClr val="tx1"/>
                </a:solidFill>
                <a:latin typeface="Arial" panose="020B0604020202020204" pitchFamily="34" charset="0"/>
              </a:rPr>
              <a:t>Formula </a:t>
            </a:r>
            <a:r>
              <a:rPr lang="en-US" altLang="en-US" sz="3300" b="1" u="sng" dirty="0" smtClean="0">
                <a:solidFill>
                  <a:schemeClr val="tx1"/>
                </a:solidFill>
                <a:latin typeface="Arial" panose="020B0604020202020204" pitchFamily="34" charset="0"/>
              </a:rPr>
              <a:t>Mass</a:t>
            </a:r>
          </a:p>
          <a:p>
            <a:pPr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endParaRPr lang="en-US" altLang="en-US" sz="3300" b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1028700" lvl="2" indent="-4572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altLang="en-US" sz="28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Mass of a representative particle in </a:t>
            </a:r>
            <a:r>
              <a:rPr lang="en-US" alt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amu</a:t>
            </a:r>
            <a:endParaRPr lang="en-US" altLang="en-US" sz="2800" b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1028700" lvl="2" indent="-4572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 typeface="Courier New" panose="02070309020205020404" pitchFamily="49" charset="0"/>
              <a:buChar char="o"/>
            </a:pPr>
            <a:endParaRPr lang="en-US" altLang="en-US" sz="3200" b="1" dirty="0">
              <a:solidFill>
                <a:schemeClr val="tx1"/>
              </a:solidFill>
            </a:endParaRPr>
          </a:p>
          <a:p>
            <a:pPr marL="1028700" lvl="2" indent="-4572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The sum of the </a:t>
            </a:r>
            <a:r>
              <a:rPr lang="en-US" altLang="en-US" sz="28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relative atomic 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masses of all atoms in a </a:t>
            </a:r>
            <a:r>
              <a:rPr lang="en-US" altLang="en-US" sz="28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representative particle of a substance.</a:t>
            </a:r>
            <a:endParaRPr lang="en-US" altLang="en-US" sz="2800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30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Calculating the Formula mass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What is the formula mass for SO</a:t>
            </a:r>
            <a:r>
              <a:rPr lang="en-US" altLang="en-US" sz="3200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?</a:t>
            </a:r>
            <a:endParaRPr lang="en-US" altLang="en-US" sz="2400" dirty="0"/>
          </a:p>
          <a:p>
            <a:pPr lvl="2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</a:rPr>
              <a:t>S: 1 atom x 32.1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</a:rPr>
              <a:t>amu</a:t>
            </a:r>
            <a:endParaRPr lang="en-US" altLang="en-US" dirty="0"/>
          </a:p>
          <a:p>
            <a:pPr lvl="2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</a:rPr>
              <a:t>O: 2 atoms x 16.0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</a:rPr>
              <a:t>amu</a:t>
            </a:r>
            <a:endParaRPr lang="en-US" altLang="en-US" dirty="0"/>
          </a:p>
          <a:p>
            <a:pPr lvl="2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 "/>
            </a:pPr>
            <a:endParaRPr lang="en-US" altLang="en-US" sz="28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2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 "/>
            </a:pP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</a:rPr>
              <a:t>Formula Mass = 32.1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</a:rPr>
              <a:t>amu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</a:rPr>
              <a:t> + 32.0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</a:rPr>
              <a:t>amu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</a:rPr>
              <a:t>= 64.1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</a:rPr>
              <a:t>amu</a:t>
            </a:r>
            <a:endParaRPr lang="en-US" altLang="en-US" sz="28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1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 we need any special units to measure quantities in chemistry?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752600"/>
                <a:ext cx="8458200" cy="4724400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Fe</a:t>
                </a:r>
                <a:r>
                  <a:rPr lang="en-US" b="1" baseline="-25000" dirty="0" smtClean="0">
                    <a:solidFill>
                      <a:schemeClr val="tx1"/>
                    </a:solidFill>
                  </a:rPr>
                  <a:t>2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O</a:t>
                </a:r>
                <a:r>
                  <a:rPr lang="en-US" b="1" baseline="-25000" dirty="0" smtClean="0">
                    <a:solidFill>
                      <a:schemeClr val="tx1"/>
                    </a:solidFill>
                  </a:rPr>
                  <a:t>3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 + 3CO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</a:rPr>
                  <a:t> 2Fe + 3CO</a:t>
                </a:r>
                <a:r>
                  <a:rPr lang="en-US" b="1" baseline="-25000" dirty="0" smtClean="0">
                    <a:solidFill>
                      <a:schemeClr val="tx1"/>
                    </a:solidFill>
                  </a:rPr>
                  <a:t>2</a:t>
                </a:r>
                <a:endParaRPr lang="en-US" b="1" baseline="-250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2Fe</a:t>
                </a:r>
                <a:r>
                  <a:rPr lang="en-US" b="1" baseline="-25000" dirty="0" smtClean="0">
                    <a:solidFill>
                      <a:schemeClr val="tx1"/>
                    </a:solidFill>
                  </a:rPr>
                  <a:t>2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O</a:t>
                </a:r>
                <a:r>
                  <a:rPr lang="en-US" b="1" baseline="-25000" dirty="0" smtClean="0">
                    <a:solidFill>
                      <a:schemeClr val="tx1"/>
                    </a:solidFill>
                  </a:rPr>
                  <a:t>3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b="1" dirty="0">
                    <a:solidFill>
                      <a:schemeClr val="tx1"/>
                    </a:solidFill>
                  </a:rPr>
                  <a:t>+ 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6CO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4Fe </a:t>
                </a:r>
                <a:r>
                  <a:rPr lang="en-US" b="1" dirty="0">
                    <a:solidFill>
                      <a:schemeClr val="tx1"/>
                    </a:solidFill>
                  </a:rPr>
                  <a:t>+ 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6CO</a:t>
                </a:r>
                <a:r>
                  <a:rPr lang="en-US" b="1" baseline="-25000" dirty="0" smtClean="0">
                    <a:solidFill>
                      <a:schemeClr val="tx1"/>
                    </a:solidFill>
                  </a:rPr>
                  <a:t>2</a:t>
                </a:r>
                <a:endParaRPr lang="en-US" b="1" baseline="-250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4Fe</a:t>
                </a:r>
                <a:r>
                  <a:rPr lang="en-US" b="1" baseline="-25000" dirty="0" smtClean="0">
                    <a:solidFill>
                      <a:schemeClr val="tx1"/>
                    </a:solidFill>
                  </a:rPr>
                  <a:t>2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O</a:t>
                </a:r>
                <a:r>
                  <a:rPr lang="en-US" b="1" baseline="-25000" dirty="0" smtClean="0">
                    <a:solidFill>
                      <a:schemeClr val="tx1"/>
                    </a:solidFill>
                  </a:rPr>
                  <a:t>3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b="1" dirty="0">
                    <a:solidFill>
                      <a:schemeClr val="tx1"/>
                    </a:solidFill>
                  </a:rPr>
                  <a:t>+ 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12CO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8Fe </a:t>
                </a:r>
                <a:r>
                  <a:rPr lang="en-US" b="1" dirty="0">
                    <a:solidFill>
                      <a:schemeClr val="tx1"/>
                    </a:solidFill>
                  </a:rPr>
                  <a:t>+ 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12CO</a:t>
                </a:r>
                <a:r>
                  <a:rPr lang="en-US" b="1" baseline="-25000" dirty="0" smtClean="0">
                    <a:solidFill>
                      <a:schemeClr val="tx1"/>
                    </a:solidFill>
                  </a:rPr>
                  <a:t>2</a:t>
                </a:r>
                <a:endParaRPr lang="en-US" b="1" baseline="-250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100Fe</a:t>
                </a:r>
                <a:r>
                  <a:rPr lang="en-US" b="1" baseline="-25000" dirty="0" smtClean="0">
                    <a:solidFill>
                      <a:schemeClr val="tx1"/>
                    </a:solidFill>
                  </a:rPr>
                  <a:t>2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O</a:t>
                </a:r>
                <a:r>
                  <a:rPr lang="en-US" b="1" baseline="-25000" dirty="0" smtClean="0">
                    <a:solidFill>
                      <a:schemeClr val="tx1"/>
                    </a:solidFill>
                  </a:rPr>
                  <a:t>3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b="1" dirty="0">
                    <a:solidFill>
                      <a:schemeClr val="tx1"/>
                    </a:solidFill>
                  </a:rPr>
                  <a:t>+ 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300CO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200Fe </a:t>
                </a:r>
                <a:r>
                  <a:rPr lang="en-US" b="1" dirty="0">
                    <a:solidFill>
                      <a:schemeClr val="tx1"/>
                    </a:solidFill>
                  </a:rPr>
                  <a:t>+ 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300CO</a:t>
                </a:r>
                <a:r>
                  <a:rPr lang="en-US" b="1" baseline="-25000" dirty="0" smtClean="0">
                    <a:solidFill>
                      <a:schemeClr val="tx1"/>
                    </a:solidFill>
                  </a:rPr>
                  <a:t>2</a:t>
                </a:r>
                <a:endParaRPr lang="en-US" b="1" baseline="-250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4000Fe</a:t>
                </a:r>
                <a:r>
                  <a:rPr lang="en-US" b="1" baseline="-25000" dirty="0" smtClean="0">
                    <a:solidFill>
                      <a:schemeClr val="tx1"/>
                    </a:solidFill>
                  </a:rPr>
                  <a:t>2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O</a:t>
                </a:r>
                <a:r>
                  <a:rPr lang="en-US" b="1" baseline="-25000" dirty="0" smtClean="0">
                    <a:solidFill>
                      <a:schemeClr val="tx1"/>
                    </a:solidFill>
                  </a:rPr>
                  <a:t>3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b="1" dirty="0">
                    <a:solidFill>
                      <a:schemeClr val="tx1"/>
                    </a:solidFill>
                  </a:rPr>
                  <a:t>+ 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12000CO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8000Fe </a:t>
                </a:r>
                <a:r>
                  <a:rPr lang="en-US" b="1" dirty="0">
                    <a:solidFill>
                      <a:schemeClr val="tx1"/>
                    </a:solidFill>
                  </a:rPr>
                  <a:t>+ 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12000CO</a:t>
                </a:r>
                <a:r>
                  <a:rPr lang="en-US" b="1" baseline="-25000" dirty="0" smtClean="0">
                    <a:solidFill>
                      <a:schemeClr val="tx1"/>
                    </a:solidFill>
                  </a:rPr>
                  <a:t>2</a:t>
                </a:r>
              </a:p>
              <a:p>
                <a:pPr algn="ctr"/>
                <a:endParaRPr lang="en-US" b="1" baseline="-250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How can we count the representative particles?</a:t>
                </a:r>
              </a:p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Scientists came up with a number that is always constant regardless of  the object (molecules, atoms, etc.).</a:t>
                </a:r>
              </a:p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This  number is similar to a dozen concept.</a:t>
                </a:r>
                <a:endParaRPr lang="en-US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752600"/>
                <a:ext cx="8458200" cy="4724400"/>
              </a:xfrm>
              <a:blipFill rotWithShape="1">
                <a:blip r:embed="rId2"/>
                <a:stretch>
                  <a:fillRect t="-1032" r="-1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631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mole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u="sng" dirty="0" smtClean="0">
                    <a:solidFill>
                      <a:schemeClr val="tx1"/>
                    </a:solidFill>
                  </a:rPr>
                  <a:t>A mole 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is an SI (System International) unit for a </a:t>
                </a:r>
                <a:r>
                  <a:rPr lang="en-US" b="1" u="sng" dirty="0" smtClean="0">
                    <a:solidFill>
                      <a:schemeClr val="tx1"/>
                    </a:solidFill>
                  </a:rPr>
                  <a:t>chemical  amount of substance. </a:t>
                </a:r>
              </a:p>
              <a:p>
                <a:endParaRPr lang="en-US" b="1" dirty="0" smtClean="0">
                  <a:solidFill>
                    <a:schemeClr val="tx1"/>
                  </a:solidFill>
                </a:endParaRPr>
              </a:p>
              <a:p>
                <a:r>
                  <a:rPr lang="en-US" b="1" u="sng" dirty="0" smtClean="0">
                    <a:solidFill>
                      <a:schemeClr val="tx1"/>
                    </a:solidFill>
                  </a:rPr>
                  <a:t>One mole of any substance contains 6.02</a:t>
                </a:r>
                <a14:m>
                  <m:oMath xmlns:m="http://schemas.openxmlformats.org/officeDocument/2006/math">
                    <m:r>
                      <a:rPr lang="en-US" b="1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b="1" u="sng" dirty="0" smtClean="0">
                    <a:solidFill>
                      <a:schemeClr val="tx1"/>
                    </a:solidFill>
                  </a:rPr>
                  <a:t>10</a:t>
                </a:r>
                <a:r>
                  <a:rPr lang="en-US" b="1" u="sng" baseline="30000" dirty="0" smtClean="0">
                    <a:solidFill>
                      <a:schemeClr val="tx1"/>
                    </a:solidFill>
                  </a:rPr>
                  <a:t>23</a:t>
                </a:r>
                <a:r>
                  <a:rPr lang="en-US" b="1" u="sng" dirty="0" smtClean="0">
                    <a:solidFill>
                      <a:schemeClr val="tx1"/>
                    </a:solidFill>
                  </a:rPr>
                  <a:t> representative particles (atoms, molecules or formula units.)</a:t>
                </a:r>
              </a:p>
              <a:p>
                <a:endParaRPr lang="en-US" b="1" dirty="0" smtClean="0">
                  <a:solidFill>
                    <a:schemeClr val="tx1"/>
                  </a:solidFill>
                </a:endParaRPr>
              </a:p>
              <a:p>
                <a:r>
                  <a:rPr lang="en-US" b="1" dirty="0">
                    <a:solidFill>
                      <a:schemeClr val="tx1"/>
                    </a:solidFill>
                  </a:rPr>
                  <a:t>6.02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10</a:t>
                </a:r>
                <a:r>
                  <a:rPr lang="en-US" b="1" baseline="30000" dirty="0">
                    <a:solidFill>
                      <a:schemeClr val="tx1"/>
                    </a:solidFill>
                  </a:rPr>
                  <a:t>23</a:t>
                </a:r>
                <a:r>
                  <a:rPr lang="en-US" b="1" baseline="-25000" dirty="0">
                    <a:solidFill>
                      <a:schemeClr val="tx1"/>
                    </a:solidFill>
                  </a:rPr>
                  <a:t> </a:t>
                </a:r>
                <a:r>
                  <a:rPr lang="en-US" b="1" dirty="0">
                    <a:solidFill>
                      <a:schemeClr val="tx1"/>
                    </a:solidFill>
                  </a:rPr>
                  <a:t> is also called an </a:t>
                </a:r>
                <a:r>
                  <a:rPr lang="en-US" b="1" u="sng" dirty="0">
                    <a:solidFill>
                      <a:schemeClr val="tx1"/>
                    </a:solidFill>
                  </a:rPr>
                  <a:t>Avogadro’s number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endParaRPr lang="en-US" b="1" dirty="0" smtClean="0">
                  <a:solidFill>
                    <a:schemeClr val="tx1"/>
                  </a:solidFill>
                </a:endParaRPr>
              </a:p>
              <a:p>
                <a:r>
                  <a:rPr lang="en-US" b="1" dirty="0" smtClean="0">
                    <a:solidFill>
                      <a:schemeClr val="tx1"/>
                    </a:solidFill>
                  </a:rPr>
                  <a:t> </a:t>
                </a:r>
                <a:endParaRPr lang="en-US" b="1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033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963227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Amedeo</a:t>
            </a:r>
            <a:r>
              <a:rPr lang="en-US" dirty="0" smtClean="0"/>
              <a:t> Avogadro</a:t>
            </a:r>
            <a:br>
              <a:rPr lang="en-US" dirty="0" smtClean="0"/>
            </a:br>
            <a:r>
              <a:rPr lang="en-US" dirty="0" smtClean="0"/>
              <a:t>08/09/1776 – 07/09/1856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681540"/>
            <a:ext cx="4984072" cy="498139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Born in Turin, Kingdom of Sardinia and Piedmont</a:t>
            </a:r>
          </a:p>
          <a:p>
            <a:r>
              <a:rPr lang="en-US" b="1" u="sng" dirty="0" smtClean="0">
                <a:solidFill>
                  <a:schemeClr val="tx1"/>
                </a:solidFill>
              </a:rPr>
              <a:t>Developed Avogadro’s Law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Educated as a lawyer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Studied physics and mathematics privately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Professor of natural philosophy at the Royal College of Venice, then chair of mathematical physics at University of  Turin 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Was married and had six children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15000" y="1681539"/>
            <a:ext cx="309311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60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4294967295"/>
                <p:extLst>
                  <p:ext uri="{D42A27DB-BD31-4B8C-83A1-F6EECF244321}">
                    <p14:modId xmlns:p14="http://schemas.microsoft.com/office/powerpoint/2010/main" val="3699024361"/>
                  </p:ext>
                </p:extLst>
              </p:nvPr>
            </p:nvGraphicFramePr>
            <p:xfrm>
              <a:off x="228600" y="609600"/>
              <a:ext cx="8686800" cy="4800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71700"/>
                    <a:gridCol w="2171700"/>
                    <a:gridCol w="2171700"/>
                    <a:gridCol w="2171700"/>
                  </a:tblGrid>
                  <a:tr h="1100139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Substance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Representative particle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Chemical formula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Number od particles in 1 mole</a:t>
                          </a:r>
                          <a:endParaRPr lang="en-US" sz="2000" dirty="0"/>
                        </a:p>
                      </a:txBody>
                      <a:tcPr/>
                    </a:tc>
                  </a:tr>
                  <a:tr h="433387">
                    <a:tc>
                      <a:txBody>
                        <a:bodyPr/>
                        <a:lstStyle/>
                        <a:p>
                          <a:r>
                            <a:rPr lang="en-US" sz="2000" b="1" dirty="0" smtClean="0"/>
                            <a:t>Iron</a:t>
                          </a:r>
                          <a:endParaRPr 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 smtClean="0"/>
                            <a:t>Atom</a:t>
                          </a:r>
                          <a:endParaRPr 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 smtClean="0"/>
                            <a:t>Fe</a:t>
                          </a:r>
                          <a:endParaRPr 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 smtClean="0"/>
                            <a:t>6.02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US" sz="2000" b="1" dirty="0" smtClean="0"/>
                            <a:t>10</a:t>
                          </a:r>
                          <a:r>
                            <a:rPr lang="en-US" sz="2000" b="1" baseline="30000" dirty="0" smtClean="0"/>
                            <a:t>23</a:t>
                          </a:r>
                          <a:r>
                            <a:rPr lang="en-US" sz="2000" b="1" dirty="0" smtClean="0"/>
                            <a:t> </a:t>
                          </a:r>
                          <a:endParaRPr lang="en-US" sz="2000" b="1" dirty="0"/>
                        </a:p>
                      </a:txBody>
                      <a:tcPr/>
                    </a:tc>
                  </a:tr>
                  <a:tr h="766763">
                    <a:tc>
                      <a:txBody>
                        <a:bodyPr/>
                        <a:lstStyle/>
                        <a:p>
                          <a:r>
                            <a:rPr lang="en-US" sz="2000" b="1" dirty="0" smtClean="0"/>
                            <a:t>Atomic</a:t>
                          </a:r>
                          <a:r>
                            <a:rPr lang="en-US" sz="2000" b="1" baseline="0" dirty="0" smtClean="0"/>
                            <a:t> nitrogen</a:t>
                          </a:r>
                          <a:endParaRPr 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 smtClean="0"/>
                            <a:t>Atom</a:t>
                          </a:r>
                          <a:endParaRPr 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 smtClean="0"/>
                            <a:t>N</a:t>
                          </a:r>
                          <a:endParaRPr 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 smtClean="0"/>
                            <a:t>6.02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US" sz="2000" b="1" dirty="0" smtClean="0"/>
                            <a:t>10</a:t>
                          </a:r>
                          <a:r>
                            <a:rPr lang="en-US" sz="2000" b="1" baseline="30000" dirty="0" smtClean="0"/>
                            <a:t>23</a:t>
                          </a:r>
                          <a:r>
                            <a:rPr lang="en-US" sz="2000" b="1" dirty="0" smtClean="0"/>
                            <a:t> </a:t>
                          </a:r>
                          <a:endParaRPr lang="en-US" sz="2000" b="1" dirty="0"/>
                        </a:p>
                      </a:txBody>
                      <a:tcPr/>
                    </a:tc>
                  </a:tr>
                  <a:tr h="433387">
                    <a:tc>
                      <a:txBody>
                        <a:bodyPr/>
                        <a:lstStyle/>
                        <a:p>
                          <a:r>
                            <a:rPr lang="en-US" sz="2000" b="1" dirty="0" smtClean="0"/>
                            <a:t>Nitrogen</a:t>
                          </a:r>
                          <a:r>
                            <a:rPr lang="en-US" sz="2000" b="1" baseline="0" dirty="0" smtClean="0"/>
                            <a:t> gas</a:t>
                          </a:r>
                          <a:endParaRPr 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 smtClean="0"/>
                            <a:t>Molecule</a:t>
                          </a:r>
                          <a:endParaRPr 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 smtClean="0"/>
                            <a:t>N</a:t>
                          </a:r>
                          <a:r>
                            <a:rPr lang="en-US" sz="2000" b="1" baseline="-25000" dirty="0" smtClean="0"/>
                            <a:t>2</a:t>
                          </a:r>
                          <a:r>
                            <a:rPr lang="en-US" sz="2000" b="1" baseline="0" dirty="0" smtClean="0"/>
                            <a:t> </a:t>
                          </a:r>
                          <a:endParaRPr 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 smtClean="0"/>
                            <a:t>6.02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US" sz="2000" b="1" dirty="0" smtClean="0"/>
                            <a:t>10</a:t>
                          </a:r>
                          <a:r>
                            <a:rPr lang="en-US" sz="2000" b="1" baseline="30000" dirty="0" smtClean="0"/>
                            <a:t>23</a:t>
                          </a:r>
                          <a:r>
                            <a:rPr lang="en-US" sz="2000" b="1" dirty="0" smtClean="0"/>
                            <a:t> </a:t>
                          </a:r>
                          <a:endParaRPr lang="en-US" sz="2000" b="1" dirty="0"/>
                        </a:p>
                      </a:txBody>
                      <a:tcPr/>
                    </a:tc>
                  </a:tr>
                  <a:tr h="433387">
                    <a:tc>
                      <a:txBody>
                        <a:bodyPr/>
                        <a:lstStyle/>
                        <a:p>
                          <a:r>
                            <a:rPr lang="en-US" sz="2000" b="1" dirty="0" smtClean="0"/>
                            <a:t>Water</a:t>
                          </a:r>
                          <a:endParaRPr 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 smtClean="0"/>
                            <a:t>Molecule</a:t>
                          </a:r>
                          <a:endParaRPr 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 smtClean="0"/>
                            <a:t>H</a:t>
                          </a:r>
                          <a:r>
                            <a:rPr lang="en-US" sz="2000" b="1" baseline="-25000" dirty="0" smtClean="0"/>
                            <a:t>2</a:t>
                          </a:r>
                          <a:r>
                            <a:rPr lang="en-US" sz="2000" b="1" baseline="0" dirty="0" smtClean="0"/>
                            <a:t>O</a:t>
                          </a:r>
                          <a:endParaRPr 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 smtClean="0"/>
                            <a:t>6.02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US" sz="2000" b="1" dirty="0" smtClean="0"/>
                            <a:t>10</a:t>
                          </a:r>
                          <a:r>
                            <a:rPr lang="en-US" sz="2000" b="1" baseline="30000" dirty="0" smtClean="0"/>
                            <a:t>23</a:t>
                          </a:r>
                          <a:r>
                            <a:rPr lang="en-US" sz="2000" b="1" dirty="0" smtClean="0"/>
                            <a:t> </a:t>
                          </a:r>
                          <a:endParaRPr lang="en-US" sz="2000" b="1" dirty="0"/>
                        </a:p>
                      </a:txBody>
                      <a:tcPr/>
                    </a:tc>
                  </a:tr>
                  <a:tr h="433387">
                    <a:tc>
                      <a:txBody>
                        <a:bodyPr/>
                        <a:lstStyle/>
                        <a:p>
                          <a:r>
                            <a:rPr lang="en-US" sz="2000" b="1" dirty="0" smtClean="0"/>
                            <a:t>Calcium-ion</a:t>
                          </a:r>
                          <a:endParaRPr 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 smtClean="0"/>
                            <a:t>Ion</a:t>
                          </a:r>
                          <a:endParaRPr 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 smtClean="0"/>
                            <a:t>Ca</a:t>
                          </a:r>
                          <a:r>
                            <a:rPr lang="en-US" sz="2000" b="1" baseline="30000" dirty="0" smtClean="0"/>
                            <a:t>2+</a:t>
                          </a:r>
                          <a:r>
                            <a:rPr lang="en-US" sz="2000" b="1" baseline="0" dirty="0" smtClean="0"/>
                            <a:t> </a:t>
                          </a:r>
                          <a:endParaRPr 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 smtClean="0"/>
                            <a:t>6.02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US" sz="2000" b="1" dirty="0" smtClean="0"/>
                            <a:t>10</a:t>
                          </a:r>
                          <a:r>
                            <a:rPr lang="en-US" sz="2000" b="1" baseline="30000" dirty="0" smtClean="0"/>
                            <a:t>23</a:t>
                          </a:r>
                          <a:r>
                            <a:rPr lang="en-US" sz="2000" b="1" dirty="0" smtClean="0"/>
                            <a:t> </a:t>
                          </a:r>
                          <a:endParaRPr lang="en-US" sz="2000" b="1" dirty="0"/>
                        </a:p>
                      </a:txBody>
                      <a:tcPr/>
                    </a:tc>
                  </a:tr>
                  <a:tr h="766763">
                    <a:tc>
                      <a:txBody>
                        <a:bodyPr/>
                        <a:lstStyle/>
                        <a:p>
                          <a:r>
                            <a:rPr lang="en-US" sz="2000" b="1" dirty="0" smtClean="0"/>
                            <a:t>Calcium fluoride</a:t>
                          </a:r>
                          <a:endParaRPr 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 smtClean="0"/>
                            <a:t>Formula unit</a:t>
                          </a:r>
                          <a:endParaRPr 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 smtClean="0"/>
                            <a:t>CaF</a:t>
                          </a:r>
                          <a:r>
                            <a:rPr lang="en-US" sz="2000" b="1" baseline="-25000" dirty="0" smtClean="0"/>
                            <a:t>2</a:t>
                          </a:r>
                          <a:r>
                            <a:rPr lang="en-US" sz="2000" b="1" baseline="0" dirty="0" smtClean="0"/>
                            <a:t> </a:t>
                          </a:r>
                          <a:endParaRPr 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 smtClean="0"/>
                            <a:t>6.02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US" sz="2000" b="1" dirty="0" smtClean="0"/>
                            <a:t>10</a:t>
                          </a:r>
                          <a:r>
                            <a:rPr lang="en-US" sz="2000" b="1" baseline="30000" dirty="0" smtClean="0"/>
                            <a:t>23</a:t>
                          </a:r>
                          <a:r>
                            <a:rPr lang="en-US" sz="2000" b="1" dirty="0" smtClean="0"/>
                            <a:t> </a:t>
                          </a:r>
                          <a:endParaRPr lang="en-US" sz="2000" b="1" dirty="0"/>
                        </a:p>
                      </a:txBody>
                      <a:tcPr/>
                    </a:tc>
                  </a:tr>
                  <a:tr h="433387">
                    <a:tc>
                      <a:txBody>
                        <a:bodyPr/>
                        <a:lstStyle/>
                        <a:p>
                          <a:r>
                            <a:rPr lang="en-US" sz="2000" b="1" dirty="0" smtClean="0"/>
                            <a:t>Sucrose</a:t>
                          </a:r>
                          <a:endParaRPr 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 smtClean="0"/>
                            <a:t>Molecule</a:t>
                          </a:r>
                          <a:endParaRPr 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 smtClean="0"/>
                            <a:t>C</a:t>
                          </a:r>
                          <a:r>
                            <a:rPr lang="en-US" sz="2000" b="1" baseline="-25000" dirty="0" smtClean="0"/>
                            <a:t>12</a:t>
                          </a:r>
                          <a:r>
                            <a:rPr lang="en-US" sz="2000" b="1" baseline="0" dirty="0" smtClean="0"/>
                            <a:t>H</a:t>
                          </a:r>
                          <a:r>
                            <a:rPr lang="en-US" sz="2000" b="1" baseline="-25000" dirty="0" smtClean="0"/>
                            <a:t>22</a:t>
                          </a:r>
                          <a:r>
                            <a:rPr lang="en-US" sz="2000" b="1" baseline="0" dirty="0" smtClean="0"/>
                            <a:t>O</a:t>
                          </a:r>
                          <a:r>
                            <a:rPr lang="en-US" sz="2000" b="1" baseline="-25000" dirty="0" smtClean="0"/>
                            <a:t>11</a:t>
                          </a:r>
                          <a:endParaRPr 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 smtClean="0"/>
                            <a:t>6.02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US" sz="2000" b="1" dirty="0" smtClean="0"/>
                            <a:t>10</a:t>
                          </a:r>
                          <a:r>
                            <a:rPr lang="en-US" sz="2000" b="1" baseline="30000" dirty="0" smtClean="0"/>
                            <a:t>23</a:t>
                          </a:r>
                          <a:r>
                            <a:rPr lang="en-US" sz="2000" b="1" dirty="0" smtClean="0"/>
                            <a:t> </a:t>
                          </a:r>
                          <a:endParaRPr lang="en-US" sz="2000" b="1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4294967295"/>
                <p:extLst>
                  <p:ext uri="{D42A27DB-BD31-4B8C-83A1-F6EECF244321}">
                    <p14:modId xmlns:p14="http://schemas.microsoft.com/office/powerpoint/2010/main" val="3699024361"/>
                  </p:ext>
                </p:extLst>
              </p:nvPr>
            </p:nvGraphicFramePr>
            <p:xfrm>
              <a:off x="228600" y="609600"/>
              <a:ext cx="8686800" cy="4800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71700"/>
                    <a:gridCol w="2171700"/>
                    <a:gridCol w="2171700"/>
                    <a:gridCol w="2171700"/>
                  </a:tblGrid>
                  <a:tr h="1100139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Substance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Representative particle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Chemical formula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Number od particles in 1 </a:t>
                          </a:r>
                          <a:r>
                            <a:rPr lang="en-US" sz="2000" dirty="0" smtClean="0"/>
                            <a:t>mole</a:t>
                          </a:r>
                          <a:endParaRPr lang="en-US" sz="2000" dirty="0"/>
                        </a:p>
                      </a:txBody>
                      <a:tcPr/>
                    </a:tc>
                  </a:tr>
                  <a:tr h="433387">
                    <a:tc>
                      <a:txBody>
                        <a:bodyPr/>
                        <a:lstStyle/>
                        <a:p>
                          <a:r>
                            <a:rPr lang="en-US" sz="2000" b="1" dirty="0" smtClean="0"/>
                            <a:t>Iron</a:t>
                          </a:r>
                          <a:endParaRPr 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 smtClean="0"/>
                            <a:t>Atom</a:t>
                          </a:r>
                          <a:endParaRPr 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 smtClean="0"/>
                            <a:t>Fe</a:t>
                          </a:r>
                          <a:endParaRPr 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00843" t="-261972" r="-1124" b="-770423"/>
                          </a:stretch>
                        </a:blipFill>
                      </a:tcPr>
                    </a:tc>
                  </a:tr>
                  <a:tr h="766763">
                    <a:tc>
                      <a:txBody>
                        <a:bodyPr/>
                        <a:lstStyle/>
                        <a:p>
                          <a:r>
                            <a:rPr lang="en-US" sz="2000" b="1" dirty="0" smtClean="0"/>
                            <a:t>Atomic</a:t>
                          </a:r>
                          <a:r>
                            <a:rPr lang="en-US" sz="2000" b="1" baseline="0" dirty="0" smtClean="0"/>
                            <a:t> nitrogen</a:t>
                          </a:r>
                          <a:endParaRPr 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 smtClean="0"/>
                            <a:t>Atom</a:t>
                          </a:r>
                          <a:endParaRPr 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 smtClean="0"/>
                            <a:t>N</a:t>
                          </a:r>
                          <a:endParaRPr 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00843" t="-203968" r="-1124" b="-334127"/>
                          </a:stretch>
                        </a:blipFill>
                      </a:tcPr>
                    </a:tc>
                  </a:tr>
                  <a:tr h="433387">
                    <a:tc>
                      <a:txBody>
                        <a:bodyPr/>
                        <a:lstStyle/>
                        <a:p>
                          <a:r>
                            <a:rPr lang="en-US" sz="2000" b="1" dirty="0" smtClean="0"/>
                            <a:t>Nitrogen</a:t>
                          </a:r>
                          <a:r>
                            <a:rPr lang="en-US" sz="2000" b="1" baseline="0" dirty="0" smtClean="0"/>
                            <a:t> gas</a:t>
                          </a:r>
                          <a:endParaRPr 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 smtClean="0"/>
                            <a:t>Molecule</a:t>
                          </a:r>
                          <a:endParaRPr 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 smtClean="0"/>
                            <a:t>N</a:t>
                          </a:r>
                          <a:r>
                            <a:rPr lang="en-US" sz="2000" b="1" baseline="-25000" dirty="0" smtClean="0"/>
                            <a:t>2</a:t>
                          </a:r>
                          <a:r>
                            <a:rPr lang="en-US" sz="2000" b="1" baseline="0" dirty="0" smtClean="0"/>
                            <a:t> </a:t>
                          </a:r>
                          <a:endParaRPr 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00843" t="-539437" r="-1124" b="-492958"/>
                          </a:stretch>
                        </a:blipFill>
                      </a:tcPr>
                    </a:tc>
                  </a:tr>
                  <a:tr h="433387">
                    <a:tc>
                      <a:txBody>
                        <a:bodyPr/>
                        <a:lstStyle/>
                        <a:p>
                          <a:r>
                            <a:rPr lang="en-US" sz="2000" b="1" dirty="0" smtClean="0"/>
                            <a:t>Water</a:t>
                          </a:r>
                          <a:endParaRPr 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 smtClean="0"/>
                            <a:t>Molecule</a:t>
                          </a:r>
                          <a:endParaRPr 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 smtClean="0"/>
                            <a:t>H</a:t>
                          </a:r>
                          <a:r>
                            <a:rPr lang="en-US" sz="2000" b="1" baseline="-25000" dirty="0" smtClean="0"/>
                            <a:t>2</a:t>
                          </a:r>
                          <a:r>
                            <a:rPr lang="en-US" sz="2000" b="1" baseline="0" dirty="0" smtClean="0"/>
                            <a:t>O</a:t>
                          </a:r>
                          <a:endParaRPr 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00843" t="-639437" r="-1124" b="-392958"/>
                          </a:stretch>
                        </a:blipFill>
                      </a:tcPr>
                    </a:tc>
                  </a:tr>
                  <a:tr h="433387">
                    <a:tc>
                      <a:txBody>
                        <a:bodyPr/>
                        <a:lstStyle/>
                        <a:p>
                          <a:r>
                            <a:rPr lang="en-US" sz="2000" b="1" dirty="0" smtClean="0"/>
                            <a:t>Calcium-ion</a:t>
                          </a:r>
                          <a:endParaRPr 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 smtClean="0"/>
                            <a:t>Ion</a:t>
                          </a:r>
                          <a:endParaRPr 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 smtClean="0"/>
                            <a:t>Ca</a:t>
                          </a:r>
                          <a:r>
                            <a:rPr lang="en-US" sz="2000" b="1" baseline="30000" dirty="0" smtClean="0"/>
                            <a:t>2+</a:t>
                          </a:r>
                          <a:r>
                            <a:rPr lang="en-US" sz="2000" b="1" baseline="0" dirty="0" smtClean="0"/>
                            <a:t> </a:t>
                          </a:r>
                          <a:endParaRPr 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00843" t="-739437" r="-1124" b="-292958"/>
                          </a:stretch>
                        </a:blipFill>
                      </a:tcPr>
                    </a:tc>
                  </a:tr>
                  <a:tr h="766763">
                    <a:tc>
                      <a:txBody>
                        <a:bodyPr/>
                        <a:lstStyle/>
                        <a:p>
                          <a:r>
                            <a:rPr lang="en-US" sz="2000" b="1" dirty="0" smtClean="0"/>
                            <a:t>Calcium fluoride</a:t>
                          </a:r>
                          <a:endParaRPr 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 smtClean="0"/>
                            <a:t>Formula unit</a:t>
                          </a:r>
                          <a:endParaRPr 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 smtClean="0"/>
                            <a:t>CaF</a:t>
                          </a:r>
                          <a:r>
                            <a:rPr lang="en-US" sz="2000" b="1" baseline="-25000" dirty="0" smtClean="0"/>
                            <a:t>2</a:t>
                          </a:r>
                          <a:r>
                            <a:rPr lang="en-US" sz="2000" b="1" baseline="0" dirty="0" smtClean="0"/>
                            <a:t> </a:t>
                          </a:r>
                          <a:endParaRPr 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00843" t="-473016" r="-1124" b="-65079"/>
                          </a:stretch>
                        </a:blipFill>
                      </a:tcPr>
                    </a:tc>
                  </a:tr>
                  <a:tr h="433387">
                    <a:tc>
                      <a:txBody>
                        <a:bodyPr/>
                        <a:lstStyle/>
                        <a:p>
                          <a:r>
                            <a:rPr lang="en-US" sz="2000" b="1" dirty="0" smtClean="0"/>
                            <a:t>Sucrose</a:t>
                          </a:r>
                          <a:endParaRPr 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 smtClean="0"/>
                            <a:t>Molecule</a:t>
                          </a:r>
                          <a:endParaRPr 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 smtClean="0"/>
                            <a:t>C</a:t>
                          </a:r>
                          <a:r>
                            <a:rPr lang="en-US" sz="2000" b="1" baseline="-25000" dirty="0" smtClean="0"/>
                            <a:t>12</a:t>
                          </a:r>
                          <a:r>
                            <a:rPr lang="en-US" sz="2000" b="1" baseline="0" dirty="0" smtClean="0"/>
                            <a:t>H</a:t>
                          </a:r>
                          <a:r>
                            <a:rPr lang="en-US" sz="2000" b="1" baseline="-25000" dirty="0" smtClean="0"/>
                            <a:t>22</a:t>
                          </a:r>
                          <a:r>
                            <a:rPr lang="en-US" sz="2000" b="1" baseline="0" dirty="0" smtClean="0"/>
                            <a:t>O</a:t>
                          </a:r>
                          <a:r>
                            <a:rPr lang="en-US" sz="2000" b="1" baseline="-25000" dirty="0" smtClean="0"/>
                            <a:t>11</a:t>
                          </a:r>
                          <a:endParaRPr 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00843" t="-1016901" r="-1124" b="-1549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6473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Mole-particles relationship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52600"/>
                <a:ext cx="8458200" cy="4800600"/>
              </a:xfrm>
            </p:spPr>
            <p:txBody>
              <a:bodyPr/>
              <a:lstStyle/>
              <a:p>
                <a:endParaRPr lang="en-US" b="1" dirty="0">
                  <a:solidFill>
                    <a:schemeClr val="tx1"/>
                  </a:solidFill>
                </a:endParaRPr>
              </a:p>
              <a:p>
                <a:r>
                  <a:rPr lang="en-US" b="1" dirty="0">
                    <a:solidFill>
                      <a:schemeClr val="tx1"/>
                    </a:solidFill>
                  </a:rPr>
                  <a:t>1 </a:t>
                </a:r>
                <a:r>
                  <a:rPr lang="en-US" b="1" dirty="0" err="1" smtClean="0">
                    <a:solidFill>
                      <a:schemeClr val="tx1"/>
                    </a:solidFill>
                  </a:rPr>
                  <a:t>mol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b="1" dirty="0">
                    <a:solidFill>
                      <a:schemeClr val="tx1"/>
                    </a:solidFill>
                  </a:rPr>
                  <a:t>= 6.02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10</a:t>
                </a:r>
                <a:r>
                  <a:rPr lang="en-US" b="1" baseline="30000" dirty="0">
                    <a:solidFill>
                      <a:schemeClr val="tx1"/>
                    </a:solidFill>
                  </a:rPr>
                  <a:t>23</a:t>
                </a:r>
                <a:r>
                  <a:rPr lang="en-US" b="1" dirty="0">
                    <a:solidFill>
                      <a:schemeClr val="tx1"/>
                    </a:solidFill>
                  </a:rPr>
                  <a:t> representative 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particles</a:t>
                </a:r>
              </a:p>
              <a:p>
                <a:endParaRPr lang="en-US" b="1" dirty="0">
                  <a:solidFill>
                    <a:schemeClr val="tx1"/>
                  </a:solidFill>
                </a:endParaRPr>
              </a:p>
              <a:p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52600"/>
                <a:ext cx="8458200" cy="4800600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733142" y="3652319"/>
            <a:ext cx="5239316" cy="21717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0"/>
                <a:solidFill>
                  <a:schemeClr val="tx1"/>
                </a:solidFill>
              </a:rPr>
              <a:t>mole-particles relationship for mole-particles  conversions</a:t>
            </a:r>
            <a:endParaRPr lang="en-US" sz="2400" b="1" dirty="0">
              <a:ln w="0"/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2057402" y="2667000"/>
            <a:ext cx="1295398" cy="9906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646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Converting Number of particles to Moles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 smtClean="0">
                    <a:solidFill>
                      <a:schemeClr val="tx1"/>
                    </a:solidFill>
                  </a:rPr>
                  <a:t>Magnesium is a light metal used in the manufacture of aircraft, automobile wheels, tools and garden furniture. </a:t>
                </a:r>
                <a:r>
                  <a:rPr lang="en-US" b="1" u="sng" dirty="0" smtClean="0">
                    <a:solidFill>
                      <a:schemeClr val="tx1"/>
                    </a:solidFill>
                  </a:rPr>
                  <a:t>How many moles of magnesium is 1.25</a:t>
                </a:r>
                <a14:m>
                  <m:oMath xmlns:m="http://schemas.openxmlformats.org/officeDocument/2006/math">
                    <m:r>
                      <a:rPr lang="en-US" b="1" i="1" u="sng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b="1" u="sng" dirty="0" smtClean="0">
                    <a:solidFill>
                      <a:schemeClr val="tx1"/>
                    </a:solidFill>
                  </a:rPr>
                  <a:t>10</a:t>
                </a:r>
                <a:r>
                  <a:rPr lang="en-US" b="1" u="sng" baseline="30000" dirty="0" smtClean="0">
                    <a:solidFill>
                      <a:schemeClr val="tx1"/>
                    </a:solidFill>
                  </a:rPr>
                  <a:t>23</a:t>
                </a:r>
                <a:r>
                  <a:rPr lang="en-US" b="1" u="sng" baseline="-25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b="1" u="sng" dirty="0" smtClean="0">
                    <a:solidFill>
                      <a:schemeClr val="tx1"/>
                    </a:solidFill>
                  </a:rPr>
                  <a:t> atoms of magnesium?</a:t>
                </a:r>
                <a:r>
                  <a:rPr lang="en-US" b="1" u="sng" baseline="-25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b="1" u="sng" dirty="0" smtClean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116"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230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Converting Number of </a:t>
            </a:r>
            <a:r>
              <a:rPr lang="en-US" dirty="0" smtClean="0"/>
              <a:t>moles to number of particles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 smtClean="0">
                    <a:solidFill>
                      <a:schemeClr val="tx1"/>
                    </a:solidFill>
                  </a:rPr>
                  <a:t>How many moles is 2.80</a:t>
                </a:r>
                <a:r>
                  <a:rPr lang="en-US" b="1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</a:rPr>
                  <a:t>10</a:t>
                </a:r>
                <a:r>
                  <a:rPr lang="en-US" b="1" baseline="30000" dirty="0" smtClean="0">
                    <a:solidFill>
                      <a:schemeClr val="tx1"/>
                    </a:solidFill>
                  </a:rPr>
                  <a:t>24 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 atoms of silicone?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657599"/>
            <a:ext cx="3975100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16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 smtClean="0">
                    <a:solidFill>
                      <a:schemeClr val="tx1"/>
                    </a:solidFill>
                  </a:rPr>
                  <a:t>How many moles is 2.17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</a:rPr>
                  <a:t>10</a:t>
                </a:r>
                <a:r>
                  <a:rPr lang="en-US" b="1" baseline="30000" dirty="0" smtClean="0">
                    <a:solidFill>
                      <a:schemeClr val="tx1"/>
                    </a:solidFill>
                  </a:rPr>
                  <a:t>23 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 molecules of bromine?</a:t>
                </a:r>
                <a:endParaRPr lang="en-US" b="1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116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2743200"/>
            <a:ext cx="3864742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97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26128" y="1752600"/>
                <a:ext cx="8260672" cy="4800600"/>
              </a:xfrm>
            </p:spPr>
            <p:txBody>
              <a:bodyPr/>
              <a:lstStyle/>
              <a:p>
                <a:r>
                  <a:rPr lang="en-US" b="1" dirty="0" smtClean="0">
                    <a:solidFill>
                      <a:schemeClr val="tx1"/>
                    </a:solidFill>
                  </a:rPr>
                  <a:t>Example:</a:t>
                </a:r>
              </a:p>
              <a:p>
                <a:r>
                  <a:rPr lang="en-US" b="1" dirty="0" smtClean="0">
                    <a:solidFill>
                      <a:schemeClr val="tx1"/>
                    </a:solidFill>
                  </a:rPr>
                  <a:t>Convert 3 dollars into quarters.</a:t>
                </a:r>
              </a:p>
              <a:p>
                <a:r>
                  <a:rPr lang="en-US" b="1" dirty="0" smtClean="0">
                    <a:solidFill>
                      <a:schemeClr val="tx1"/>
                    </a:solidFill>
                  </a:rPr>
                  <a:t>1 dollar = 4 quarters</a:t>
                </a:r>
              </a:p>
              <a:p>
                <a:r>
                  <a:rPr lang="en-US" b="1" dirty="0" smtClean="0">
                    <a:solidFill>
                      <a:schemeClr val="tx1"/>
                    </a:solidFill>
                  </a:rPr>
                  <a:t>It is possible to make two ratios (conversion factors) from this relationship.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𝒅𝒐𝒍𝒍𝒂𝒓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𝒒𝒖𝒂𝒕𝒆𝒓𝒔</m:t>
                        </m:r>
                      </m:den>
                    </m:f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𝒂𝒏𝒅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𝒒𝒖𝒂𝒕𝒆𝒓𝒔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𝒅𝒐𝒍𝒍𝒂𝒓</m:t>
                        </m:r>
                      </m:den>
                    </m:f>
                  </m:oMath>
                </a14:m>
                <a:endParaRPr lang="en-US" sz="3200" b="1" dirty="0" smtClean="0">
                  <a:solidFill>
                    <a:schemeClr val="tx1"/>
                  </a:solidFill>
                </a:endParaRPr>
              </a:p>
              <a:p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6128" y="1752600"/>
                <a:ext cx="8260672" cy="4800600"/>
              </a:xfrm>
              <a:blipFill rotWithShape="1">
                <a:blip r:embed="rId2"/>
                <a:stretch>
                  <a:fillRect t="-1017" r="-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079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Converting moles to number of particles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382000" cy="4373563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Propane is a gas used for heating and cooking. How many molecules are in in 2.12 </a:t>
            </a:r>
            <a:r>
              <a:rPr lang="en-US" b="1" dirty="0" err="1">
                <a:solidFill>
                  <a:schemeClr val="tx1"/>
                </a:solidFill>
              </a:rPr>
              <a:t>m</a:t>
            </a:r>
            <a:r>
              <a:rPr lang="en-US" b="1" dirty="0" err="1" smtClean="0">
                <a:solidFill>
                  <a:schemeClr val="tx1"/>
                </a:solidFill>
              </a:rPr>
              <a:t>ol</a:t>
            </a:r>
            <a:r>
              <a:rPr lang="en-US" b="1" dirty="0" smtClean="0">
                <a:solidFill>
                  <a:schemeClr val="tx1"/>
                </a:solidFill>
              </a:rPr>
              <a:t> of propane C</a:t>
            </a:r>
            <a:r>
              <a:rPr lang="en-US" b="1" baseline="-25000" dirty="0" smtClean="0">
                <a:solidFill>
                  <a:schemeClr val="tx1"/>
                </a:solidFill>
              </a:rPr>
              <a:t>3</a:t>
            </a:r>
            <a:r>
              <a:rPr lang="en-US" b="1" dirty="0" smtClean="0">
                <a:solidFill>
                  <a:schemeClr val="tx1"/>
                </a:solidFill>
              </a:rPr>
              <a:t>H</a:t>
            </a:r>
            <a:r>
              <a:rPr lang="en-US" b="1" baseline="-25000" dirty="0" smtClean="0">
                <a:solidFill>
                  <a:schemeClr val="tx1"/>
                </a:solidFill>
              </a:rPr>
              <a:t>8</a:t>
            </a:r>
            <a:r>
              <a:rPr lang="en-US" b="1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9878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 smtClean="0">
                    <a:solidFill>
                      <a:schemeClr val="tx1"/>
                    </a:solidFill>
                  </a:rPr>
                  <a:t>If a snowflake contains 1.9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∙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10</a:t>
                </a:r>
                <a:r>
                  <a:rPr lang="en-US" b="1" baseline="30000" dirty="0">
                    <a:solidFill>
                      <a:schemeClr val="tx1"/>
                    </a:solidFill>
                  </a:rPr>
                  <a:t>18</a:t>
                </a:r>
                <a:r>
                  <a:rPr lang="en-US" b="1" dirty="0">
                    <a:solidFill>
                      <a:schemeClr val="tx1"/>
                    </a:solidFill>
                  </a:rPr>
                  <a:t> molecules of water how many moles of water does it contain?</a:t>
                </a:r>
              </a:p>
              <a:p>
                <a:r>
                  <a:rPr lang="en-US" b="1" dirty="0">
                    <a:solidFill>
                      <a:schemeClr val="tx1"/>
                    </a:solidFill>
                  </a:rPr>
                  <a:t>Which has more atoms, 10.0 moles of carbon or 10.0 moles of calcium? How many does each have?</a:t>
                </a:r>
              </a:p>
              <a:p>
                <a:r>
                  <a:rPr lang="en-US" b="1" dirty="0">
                    <a:solidFill>
                      <a:schemeClr val="tx1"/>
                    </a:solidFill>
                  </a:rPr>
                  <a:t>Determine the number of atoms in 3.50 </a:t>
                </a:r>
                <a:r>
                  <a:rPr lang="en-US" b="1" dirty="0" err="1" smtClean="0">
                    <a:solidFill>
                      <a:schemeClr val="tx1"/>
                    </a:solidFill>
                  </a:rPr>
                  <a:t>mol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b="1" dirty="0">
                    <a:solidFill>
                      <a:schemeClr val="tx1"/>
                    </a:solidFill>
                  </a:rPr>
                  <a:t>of gold.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116" r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987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do we need to calculate moles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752600"/>
                <a:ext cx="8686800" cy="4373563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Fe</a:t>
                </a:r>
                <a:r>
                  <a:rPr lang="en-US" b="1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en-US" b="1" dirty="0">
                    <a:solidFill>
                      <a:schemeClr val="tx1"/>
                    </a:solidFill>
                  </a:rPr>
                  <a:t>O</a:t>
                </a:r>
                <a:r>
                  <a:rPr lang="en-US" b="1" baseline="-25000" dirty="0">
                    <a:solidFill>
                      <a:schemeClr val="tx1"/>
                    </a:solidFill>
                  </a:rPr>
                  <a:t>3</a:t>
                </a:r>
                <a:r>
                  <a:rPr lang="en-US" b="1" dirty="0">
                    <a:solidFill>
                      <a:schemeClr val="tx1"/>
                    </a:solidFill>
                  </a:rPr>
                  <a:t> + 3CO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2Fe + 3CO</a:t>
                </a:r>
                <a:r>
                  <a:rPr lang="en-US" b="1" baseline="-25000" dirty="0">
                    <a:solidFill>
                      <a:schemeClr val="tx1"/>
                    </a:solidFill>
                  </a:rPr>
                  <a:t>2</a:t>
                </a:r>
              </a:p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2Fe</a:t>
                </a:r>
                <a:r>
                  <a:rPr lang="en-US" b="1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en-US" b="1" dirty="0">
                    <a:solidFill>
                      <a:schemeClr val="tx1"/>
                    </a:solidFill>
                  </a:rPr>
                  <a:t>O</a:t>
                </a:r>
                <a:r>
                  <a:rPr lang="en-US" b="1" baseline="-25000" dirty="0">
                    <a:solidFill>
                      <a:schemeClr val="tx1"/>
                    </a:solidFill>
                  </a:rPr>
                  <a:t>3</a:t>
                </a:r>
                <a:r>
                  <a:rPr lang="en-US" b="1" dirty="0">
                    <a:solidFill>
                      <a:schemeClr val="tx1"/>
                    </a:solidFill>
                  </a:rPr>
                  <a:t> + 6CO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4Fe + 6CO</a:t>
                </a:r>
                <a:r>
                  <a:rPr lang="en-US" b="1" baseline="-25000" dirty="0">
                    <a:solidFill>
                      <a:schemeClr val="tx1"/>
                    </a:solidFill>
                  </a:rPr>
                  <a:t>2</a:t>
                </a:r>
              </a:p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4Fe</a:t>
                </a:r>
                <a:r>
                  <a:rPr lang="en-US" b="1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en-US" b="1" dirty="0">
                    <a:solidFill>
                      <a:schemeClr val="tx1"/>
                    </a:solidFill>
                  </a:rPr>
                  <a:t>O</a:t>
                </a:r>
                <a:r>
                  <a:rPr lang="en-US" b="1" baseline="-25000" dirty="0">
                    <a:solidFill>
                      <a:schemeClr val="tx1"/>
                    </a:solidFill>
                  </a:rPr>
                  <a:t>3</a:t>
                </a:r>
                <a:r>
                  <a:rPr lang="en-US" b="1" dirty="0">
                    <a:solidFill>
                      <a:schemeClr val="tx1"/>
                    </a:solidFill>
                  </a:rPr>
                  <a:t> + 12CO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8Fe + 12CO</a:t>
                </a:r>
                <a:r>
                  <a:rPr lang="en-US" b="1" baseline="-25000" dirty="0">
                    <a:solidFill>
                      <a:schemeClr val="tx1"/>
                    </a:solidFill>
                  </a:rPr>
                  <a:t>2</a:t>
                </a:r>
              </a:p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100Fe</a:t>
                </a:r>
                <a:r>
                  <a:rPr lang="en-US" b="1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en-US" b="1" dirty="0">
                    <a:solidFill>
                      <a:schemeClr val="tx1"/>
                    </a:solidFill>
                  </a:rPr>
                  <a:t>O</a:t>
                </a:r>
                <a:r>
                  <a:rPr lang="en-US" b="1" baseline="-25000" dirty="0">
                    <a:solidFill>
                      <a:schemeClr val="tx1"/>
                    </a:solidFill>
                  </a:rPr>
                  <a:t>3</a:t>
                </a:r>
                <a:r>
                  <a:rPr lang="en-US" b="1" dirty="0">
                    <a:solidFill>
                      <a:schemeClr val="tx1"/>
                    </a:solidFill>
                  </a:rPr>
                  <a:t> + 300CO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200Fe + 300CO</a:t>
                </a:r>
                <a:r>
                  <a:rPr lang="en-US" b="1" baseline="-25000" dirty="0">
                    <a:solidFill>
                      <a:schemeClr val="tx1"/>
                    </a:solidFill>
                  </a:rPr>
                  <a:t>2</a:t>
                </a:r>
              </a:p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4000Fe</a:t>
                </a:r>
                <a:r>
                  <a:rPr lang="en-US" b="1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en-US" b="1" dirty="0">
                    <a:solidFill>
                      <a:schemeClr val="tx1"/>
                    </a:solidFill>
                  </a:rPr>
                  <a:t>O</a:t>
                </a:r>
                <a:r>
                  <a:rPr lang="en-US" b="1" baseline="-25000" dirty="0">
                    <a:solidFill>
                      <a:schemeClr val="tx1"/>
                    </a:solidFill>
                  </a:rPr>
                  <a:t>3</a:t>
                </a:r>
                <a:r>
                  <a:rPr lang="en-US" b="1" dirty="0">
                    <a:solidFill>
                      <a:schemeClr val="tx1"/>
                    </a:solidFill>
                  </a:rPr>
                  <a:t> + 12000CO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8000Fe + 12000CO</a:t>
                </a:r>
                <a:r>
                  <a:rPr lang="en-US" b="1" baseline="-25000" dirty="0">
                    <a:solidFill>
                      <a:schemeClr val="tx1"/>
                    </a:solidFill>
                  </a:rPr>
                  <a:t>2</a:t>
                </a:r>
              </a:p>
              <a:p>
                <a:pPr algn="ctr"/>
                <a:endParaRPr lang="en-US" b="1" baseline="-25000" dirty="0">
                  <a:solidFill>
                    <a:schemeClr val="tx1"/>
                  </a:solidFill>
                </a:endParaRPr>
              </a:p>
              <a:p>
                <a:r>
                  <a:rPr lang="en-US" sz="2000" b="1" dirty="0">
                    <a:solidFill>
                      <a:schemeClr val="tx1"/>
                    </a:solidFill>
                  </a:rPr>
                  <a:t>6.02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000" b="1" dirty="0">
                    <a:solidFill>
                      <a:schemeClr val="tx1"/>
                    </a:solidFill>
                  </a:rPr>
                  <a:t>10</a:t>
                </a:r>
                <a:r>
                  <a:rPr lang="en-US" sz="2000" b="1" baseline="30000" dirty="0">
                    <a:solidFill>
                      <a:schemeClr val="tx1"/>
                    </a:solidFill>
                  </a:rPr>
                  <a:t>23 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Fe</a:t>
                </a:r>
                <a:r>
                  <a:rPr lang="en-US" sz="2000" b="1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O</a:t>
                </a:r>
                <a:r>
                  <a:rPr lang="en-US" sz="2000" b="1" baseline="-25000" dirty="0">
                    <a:solidFill>
                      <a:schemeClr val="tx1"/>
                    </a:solidFill>
                  </a:rPr>
                  <a:t>3 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 + 18.06</a:t>
                </a:r>
                <a:r>
                  <a:rPr lang="en-US" sz="2000" b="1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000" b="1" dirty="0">
                    <a:solidFill>
                      <a:schemeClr val="tx1"/>
                    </a:solidFill>
                  </a:rPr>
                  <a:t>10</a:t>
                </a:r>
                <a:r>
                  <a:rPr lang="en-US" sz="2000" b="1" baseline="30000" dirty="0">
                    <a:solidFill>
                      <a:schemeClr val="tx1"/>
                    </a:solidFill>
                  </a:rPr>
                  <a:t>23 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CO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sz="2000" b="1" dirty="0">
                    <a:solidFill>
                      <a:schemeClr val="tx1"/>
                    </a:solidFill>
                  </a:rPr>
                  <a:t>12.02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000" b="1" dirty="0">
                    <a:solidFill>
                      <a:schemeClr val="tx1"/>
                    </a:solidFill>
                  </a:rPr>
                  <a:t>10</a:t>
                </a:r>
                <a:r>
                  <a:rPr lang="en-US" sz="2000" b="1" baseline="30000" dirty="0">
                    <a:solidFill>
                      <a:schemeClr val="tx1"/>
                    </a:solidFill>
                  </a:rPr>
                  <a:t>23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 Fe + 18.06</a:t>
                </a:r>
                <a:r>
                  <a:rPr lang="en-US" sz="2000" b="1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000" b="1" dirty="0">
                    <a:solidFill>
                      <a:schemeClr val="tx1"/>
                    </a:solidFill>
                  </a:rPr>
                  <a:t>10</a:t>
                </a:r>
                <a:r>
                  <a:rPr lang="en-US" sz="2000" b="1" baseline="30000" dirty="0">
                    <a:solidFill>
                      <a:schemeClr val="tx1"/>
                    </a:solidFill>
                  </a:rPr>
                  <a:t>23 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CO</a:t>
                </a:r>
                <a:r>
                  <a:rPr lang="en-US" sz="2000" b="1" baseline="-25000" dirty="0">
                    <a:solidFill>
                      <a:schemeClr val="tx1"/>
                    </a:solidFill>
                  </a:rPr>
                  <a:t>2</a:t>
                </a:r>
                <a:endParaRPr lang="en-US" sz="2000" dirty="0">
                  <a:solidFill>
                    <a:schemeClr val="tx1"/>
                  </a:solidFill>
                </a:endParaRPr>
              </a:p>
              <a:p>
                <a:endParaRPr lang="en-US" sz="2000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1mol Fe</a:t>
                </a:r>
                <a:r>
                  <a:rPr lang="en-US" sz="2800" b="1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O</a:t>
                </a:r>
                <a:r>
                  <a:rPr lang="en-US" sz="2800" b="1" baseline="-25000" dirty="0">
                    <a:solidFill>
                      <a:schemeClr val="tx1"/>
                    </a:solidFill>
                  </a:rPr>
                  <a:t>3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 + 3 </a:t>
                </a:r>
                <a:r>
                  <a:rPr lang="en-US" sz="2800" b="1" dirty="0" err="1">
                    <a:solidFill>
                      <a:schemeClr val="tx1"/>
                    </a:solidFill>
                  </a:rPr>
                  <a:t>mol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 CO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</a:rPr>
                  <a:t> 2 </a:t>
                </a:r>
                <a:r>
                  <a:rPr lang="en-US" sz="2800" b="1" dirty="0" err="1">
                    <a:solidFill>
                      <a:schemeClr val="tx1"/>
                    </a:solidFill>
                  </a:rPr>
                  <a:t>mol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 Fe + 3 </a:t>
                </a:r>
                <a:r>
                  <a:rPr lang="en-US" sz="2800" b="1" dirty="0" err="1">
                    <a:solidFill>
                      <a:schemeClr val="tx1"/>
                    </a:solidFill>
                  </a:rPr>
                  <a:t>mol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 CO</a:t>
                </a:r>
                <a:r>
                  <a:rPr lang="en-US" sz="2800" b="1" baseline="-25000" dirty="0">
                    <a:solidFill>
                      <a:schemeClr val="tx1"/>
                    </a:solidFill>
                  </a:rPr>
                  <a:t>2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752600"/>
                <a:ext cx="8686800" cy="4373563"/>
              </a:xfrm>
              <a:blipFill rotWithShape="1">
                <a:blip r:embed="rId2"/>
                <a:stretch>
                  <a:fillRect t="-1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67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do we need to calculate moles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752600"/>
                <a:ext cx="8610600" cy="4572000"/>
              </a:xfrm>
            </p:spPr>
            <p:txBody>
              <a:bodyPr>
                <a:normAutofit/>
              </a:bodyPr>
              <a:lstStyle/>
              <a:p>
                <a:endParaRPr lang="en-US" sz="2000" b="1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000" b="1" dirty="0" smtClean="0">
                    <a:solidFill>
                      <a:schemeClr val="tx1"/>
                    </a:solidFill>
                  </a:rPr>
                  <a:t>6.02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000" b="1" dirty="0">
                    <a:solidFill>
                      <a:schemeClr val="tx1"/>
                    </a:solidFill>
                  </a:rPr>
                  <a:t>10</a:t>
                </a:r>
                <a:r>
                  <a:rPr lang="en-US" sz="2000" b="1" baseline="30000" dirty="0">
                    <a:solidFill>
                      <a:schemeClr val="tx1"/>
                    </a:solidFill>
                  </a:rPr>
                  <a:t>23 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Fe</a:t>
                </a:r>
                <a:r>
                  <a:rPr lang="en-US" sz="2000" b="1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O</a:t>
                </a:r>
                <a:r>
                  <a:rPr lang="en-US" sz="2000" b="1" baseline="-25000" dirty="0">
                    <a:solidFill>
                      <a:schemeClr val="tx1"/>
                    </a:solidFill>
                  </a:rPr>
                  <a:t>3 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 + 18.06</a:t>
                </a:r>
                <a:r>
                  <a:rPr lang="en-US" sz="2000" b="1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000" b="1" dirty="0">
                    <a:solidFill>
                      <a:schemeClr val="tx1"/>
                    </a:solidFill>
                  </a:rPr>
                  <a:t>10</a:t>
                </a:r>
                <a:r>
                  <a:rPr lang="en-US" sz="2000" b="1" baseline="30000" dirty="0">
                    <a:solidFill>
                      <a:schemeClr val="tx1"/>
                    </a:solidFill>
                  </a:rPr>
                  <a:t>23 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CO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sz="2000" b="1" dirty="0">
                    <a:solidFill>
                      <a:schemeClr val="tx1"/>
                    </a:solidFill>
                  </a:rPr>
                  <a:t>12.02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000" b="1" dirty="0">
                    <a:solidFill>
                      <a:schemeClr val="tx1"/>
                    </a:solidFill>
                  </a:rPr>
                  <a:t>10</a:t>
                </a:r>
                <a:r>
                  <a:rPr lang="en-US" sz="2000" b="1" baseline="30000" dirty="0">
                    <a:solidFill>
                      <a:schemeClr val="tx1"/>
                    </a:solidFill>
                  </a:rPr>
                  <a:t>23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 Fe + 18.06</a:t>
                </a:r>
                <a:r>
                  <a:rPr lang="en-US" sz="2000" b="1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000" b="1" dirty="0">
                    <a:solidFill>
                      <a:schemeClr val="tx1"/>
                    </a:solidFill>
                  </a:rPr>
                  <a:t>10</a:t>
                </a:r>
                <a:r>
                  <a:rPr lang="en-US" sz="2000" b="1" baseline="30000" dirty="0">
                    <a:solidFill>
                      <a:schemeClr val="tx1"/>
                    </a:solidFill>
                  </a:rPr>
                  <a:t>23 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CO</a:t>
                </a:r>
                <a:r>
                  <a:rPr lang="en-US" sz="2000" b="1" baseline="-25000" dirty="0">
                    <a:solidFill>
                      <a:schemeClr val="tx1"/>
                    </a:solidFill>
                  </a:rPr>
                  <a:t>2</a:t>
                </a:r>
                <a:endParaRPr lang="en-US" sz="20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2800" b="1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800" b="1" dirty="0" smtClean="0">
                    <a:solidFill>
                      <a:schemeClr val="tx1"/>
                    </a:solidFill>
                  </a:rPr>
                  <a:t>1mol 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Fe</a:t>
                </a:r>
                <a:r>
                  <a:rPr lang="en-US" sz="2800" b="1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O</a:t>
                </a:r>
                <a:r>
                  <a:rPr lang="en-US" sz="2800" b="1" baseline="-25000" dirty="0">
                    <a:solidFill>
                      <a:schemeClr val="tx1"/>
                    </a:solidFill>
                  </a:rPr>
                  <a:t>3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 + 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3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mol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CO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2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mol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Fe 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+ 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3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mol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CO</a:t>
                </a:r>
                <a:r>
                  <a:rPr lang="en-US" sz="2800" b="1" baseline="-25000" dirty="0" smtClean="0">
                    <a:solidFill>
                      <a:schemeClr val="tx1"/>
                    </a:solidFill>
                  </a:rPr>
                  <a:t>2</a:t>
                </a:r>
              </a:p>
              <a:p>
                <a:pPr algn="ctr"/>
                <a:endParaRPr lang="en-US" sz="2800" b="1" baseline="-250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3200" b="1" dirty="0" smtClean="0">
                    <a:solidFill>
                      <a:schemeClr val="tx1"/>
                    </a:solidFill>
                  </a:rPr>
                  <a:t>Fe</a:t>
                </a:r>
                <a:r>
                  <a:rPr lang="en-US" sz="3200" b="1" baseline="-25000" dirty="0" smtClean="0">
                    <a:solidFill>
                      <a:schemeClr val="tx1"/>
                    </a:solidFill>
                  </a:rPr>
                  <a:t>2</a:t>
                </a:r>
                <a:r>
                  <a:rPr lang="en-US" sz="3200" b="1" dirty="0" smtClean="0">
                    <a:solidFill>
                      <a:schemeClr val="tx1"/>
                    </a:solidFill>
                  </a:rPr>
                  <a:t>O</a:t>
                </a:r>
                <a:r>
                  <a:rPr lang="en-US" sz="3200" b="1" baseline="-25000" dirty="0" smtClean="0">
                    <a:solidFill>
                      <a:schemeClr val="tx1"/>
                    </a:solidFill>
                  </a:rPr>
                  <a:t>3</a:t>
                </a:r>
                <a:r>
                  <a:rPr lang="en-US" sz="32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200" b="1" dirty="0">
                    <a:solidFill>
                      <a:schemeClr val="tx1"/>
                    </a:solidFill>
                  </a:rPr>
                  <a:t>+ </a:t>
                </a:r>
                <a:r>
                  <a:rPr lang="en-US" sz="3200" b="1" dirty="0" smtClean="0">
                    <a:solidFill>
                      <a:schemeClr val="tx1"/>
                    </a:solidFill>
                  </a:rPr>
                  <a:t>3CO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32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b="1" dirty="0" smtClean="0">
                    <a:solidFill>
                      <a:schemeClr val="tx1"/>
                    </a:solidFill>
                  </a:rPr>
                  <a:t>2Fe </a:t>
                </a:r>
                <a:r>
                  <a:rPr lang="en-US" sz="3200" b="1" dirty="0">
                    <a:solidFill>
                      <a:schemeClr val="tx1"/>
                    </a:solidFill>
                  </a:rPr>
                  <a:t>+ </a:t>
                </a:r>
                <a:r>
                  <a:rPr lang="en-US" sz="3200" b="1" dirty="0" smtClean="0">
                    <a:solidFill>
                      <a:schemeClr val="tx1"/>
                    </a:solidFill>
                  </a:rPr>
                  <a:t>3CO</a:t>
                </a:r>
                <a:r>
                  <a:rPr lang="en-US" sz="3200" b="1" baseline="-25000" dirty="0" smtClean="0">
                    <a:solidFill>
                      <a:schemeClr val="tx1"/>
                    </a:solidFill>
                  </a:rPr>
                  <a:t>2</a:t>
                </a:r>
                <a:endParaRPr lang="en-US" sz="3200" b="1" baseline="-25000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752600"/>
                <a:ext cx="8610600" cy="4572000"/>
              </a:xfrm>
              <a:blipFill rotWithShape="1">
                <a:blip r:embed="rId2"/>
                <a:stretch>
                  <a:fillRect r="-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195526" y="4818893"/>
            <a:ext cx="1970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 </a:t>
            </a:r>
            <a:r>
              <a:rPr lang="en-US" b="1" dirty="0" err="1" smtClean="0"/>
              <a:t>mol</a:t>
            </a:r>
            <a:r>
              <a:rPr lang="en-US" b="1" dirty="0" smtClean="0"/>
              <a:t> of </a:t>
            </a:r>
            <a:r>
              <a:rPr lang="en-US" b="1" dirty="0"/>
              <a:t>Fe</a:t>
            </a:r>
            <a:r>
              <a:rPr lang="en-US" b="1" baseline="-25000" dirty="0"/>
              <a:t>2</a:t>
            </a:r>
            <a:r>
              <a:rPr lang="en-US" b="1" dirty="0"/>
              <a:t>O</a:t>
            </a:r>
            <a:r>
              <a:rPr lang="en-US" b="1" baseline="-25000" dirty="0"/>
              <a:t>3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276600" y="4876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 </a:t>
            </a:r>
            <a:r>
              <a:rPr lang="en-US" b="1" dirty="0" err="1" smtClean="0"/>
              <a:t>mol</a:t>
            </a:r>
            <a:r>
              <a:rPr lang="en-US" b="1" dirty="0" smtClean="0"/>
              <a:t> of CO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105400" y="4844786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 </a:t>
            </a:r>
            <a:r>
              <a:rPr lang="en-US" b="1" dirty="0" err="1" smtClean="0"/>
              <a:t>mol</a:t>
            </a:r>
            <a:r>
              <a:rPr lang="en-US" b="1" dirty="0" smtClean="0"/>
              <a:t> of Fe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735192" y="4790695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 </a:t>
            </a:r>
            <a:r>
              <a:rPr lang="en-US" b="1" dirty="0" err="1" smtClean="0"/>
              <a:t>mol</a:t>
            </a:r>
            <a:r>
              <a:rPr lang="en-US" b="1" dirty="0" smtClean="0"/>
              <a:t> of CO</a:t>
            </a:r>
            <a:r>
              <a:rPr lang="en-US" b="1" baseline="-25000" dirty="0" smtClean="0"/>
              <a:t>2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3" idx="0"/>
          </p:cNvCxnSpPr>
          <p:nvPr/>
        </p:nvCxnSpPr>
        <p:spPr>
          <a:xfrm flipH="1" flipV="1">
            <a:off x="2109926" y="4361693"/>
            <a:ext cx="70652" cy="457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0"/>
          </p:cNvCxnSpPr>
          <p:nvPr/>
        </p:nvCxnSpPr>
        <p:spPr>
          <a:xfrm flipH="1" flipV="1">
            <a:off x="3886200" y="4413682"/>
            <a:ext cx="190500" cy="46311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5305148" y="4384713"/>
            <a:ext cx="533400" cy="40902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6553200" y="4384712"/>
            <a:ext cx="1028700" cy="40902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38200" y="2743200"/>
            <a:ext cx="99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971800" y="2743200"/>
            <a:ext cx="1104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05400" y="2743200"/>
            <a:ext cx="1143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885373" y="2746159"/>
            <a:ext cx="1143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38200" y="2590800"/>
            <a:ext cx="0" cy="152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807346" y="2590800"/>
            <a:ext cx="0" cy="152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971800" y="2590800"/>
            <a:ext cx="0" cy="152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111471" y="2590800"/>
            <a:ext cx="0" cy="152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885373" y="2593759"/>
            <a:ext cx="0" cy="152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105400" y="2605596"/>
            <a:ext cx="0" cy="152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020975" y="2590800"/>
            <a:ext cx="0" cy="152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241742" y="2590800"/>
            <a:ext cx="0" cy="152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58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752600"/>
                <a:ext cx="8382000" cy="4373563"/>
              </a:xfrm>
            </p:spPr>
            <p:txBody>
              <a:bodyPr/>
              <a:lstStyle/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000" b="1" dirty="0" smtClean="0">
                    <a:solidFill>
                      <a:schemeClr val="tx1"/>
                    </a:solidFill>
                  </a:rPr>
                  <a:t>6.02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000" b="1" dirty="0">
                    <a:solidFill>
                      <a:schemeClr val="tx1"/>
                    </a:solidFill>
                  </a:rPr>
                  <a:t>10</a:t>
                </a:r>
                <a:r>
                  <a:rPr lang="en-US" sz="2000" b="1" baseline="30000" dirty="0">
                    <a:solidFill>
                      <a:schemeClr val="tx1"/>
                    </a:solidFill>
                  </a:rPr>
                  <a:t>23 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Fe</a:t>
                </a:r>
                <a:r>
                  <a:rPr lang="en-US" sz="2000" b="1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O</a:t>
                </a:r>
                <a:r>
                  <a:rPr lang="en-US" sz="2000" b="1" baseline="-25000" dirty="0">
                    <a:solidFill>
                      <a:schemeClr val="tx1"/>
                    </a:solidFill>
                  </a:rPr>
                  <a:t>3 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 + 18.06</a:t>
                </a:r>
                <a:r>
                  <a:rPr lang="en-US" sz="2000" b="1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000" b="1" dirty="0">
                    <a:solidFill>
                      <a:schemeClr val="tx1"/>
                    </a:solidFill>
                  </a:rPr>
                  <a:t>10</a:t>
                </a:r>
                <a:r>
                  <a:rPr lang="en-US" sz="2000" b="1" baseline="30000" dirty="0">
                    <a:solidFill>
                      <a:schemeClr val="tx1"/>
                    </a:solidFill>
                  </a:rPr>
                  <a:t>23 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CO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sz="2000" b="1" dirty="0">
                    <a:solidFill>
                      <a:schemeClr val="tx1"/>
                    </a:solidFill>
                  </a:rPr>
                  <a:t>12.02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000" b="1" dirty="0">
                    <a:solidFill>
                      <a:schemeClr val="tx1"/>
                    </a:solidFill>
                  </a:rPr>
                  <a:t>10</a:t>
                </a:r>
                <a:r>
                  <a:rPr lang="en-US" sz="2000" b="1" baseline="30000" dirty="0">
                    <a:solidFill>
                      <a:schemeClr val="tx1"/>
                    </a:solidFill>
                  </a:rPr>
                  <a:t>23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 Fe + 18.06</a:t>
                </a:r>
                <a:r>
                  <a:rPr lang="en-US" sz="2000" b="1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000" b="1" dirty="0">
                    <a:solidFill>
                      <a:schemeClr val="tx1"/>
                    </a:solidFill>
                  </a:rPr>
                  <a:t>10</a:t>
                </a:r>
                <a:r>
                  <a:rPr lang="en-US" sz="2000" b="1" baseline="30000" dirty="0">
                    <a:solidFill>
                      <a:schemeClr val="tx1"/>
                    </a:solidFill>
                  </a:rPr>
                  <a:t>23 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CO</a:t>
                </a:r>
                <a:r>
                  <a:rPr lang="en-US" sz="2000" b="1" baseline="-25000" dirty="0">
                    <a:solidFill>
                      <a:schemeClr val="tx1"/>
                    </a:solidFill>
                  </a:rPr>
                  <a:t>2</a:t>
                </a:r>
                <a:endParaRPr lang="en-US" sz="2000" dirty="0">
                  <a:solidFill>
                    <a:schemeClr val="tx1"/>
                  </a:solidFill>
                </a:endParaRPr>
              </a:p>
              <a:p>
                <a:pPr algn="ctr"/>
                <a:endParaRPr lang="en-US" b="1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1mol </a:t>
                </a:r>
                <a:r>
                  <a:rPr lang="en-US" b="1" dirty="0">
                    <a:solidFill>
                      <a:schemeClr val="tx1"/>
                    </a:solidFill>
                  </a:rPr>
                  <a:t>Fe</a:t>
                </a:r>
                <a:r>
                  <a:rPr lang="en-US" b="1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en-US" b="1" dirty="0">
                    <a:solidFill>
                      <a:schemeClr val="tx1"/>
                    </a:solidFill>
                  </a:rPr>
                  <a:t>O</a:t>
                </a:r>
                <a:r>
                  <a:rPr lang="en-US" b="1" baseline="-25000" dirty="0">
                    <a:solidFill>
                      <a:schemeClr val="tx1"/>
                    </a:solidFill>
                  </a:rPr>
                  <a:t>3</a:t>
                </a:r>
                <a:r>
                  <a:rPr lang="en-US" b="1" dirty="0">
                    <a:solidFill>
                      <a:schemeClr val="tx1"/>
                    </a:solidFill>
                  </a:rPr>
                  <a:t> + 3 </a:t>
                </a:r>
                <a:r>
                  <a:rPr lang="en-US" b="1" dirty="0" err="1">
                    <a:solidFill>
                      <a:schemeClr val="tx1"/>
                    </a:solidFill>
                  </a:rPr>
                  <a:t>mol</a:t>
                </a:r>
                <a:r>
                  <a:rPr lang="en-US" b="1" dirty="0">
                    <a:solidFill>
                      <a:schemeClr val="tx1"/>
                    </a:solidFill>
                  </a:rPr>
                  <a:t> CO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2 </a:t>
                </a:r>
                <a:r>
                  <a:rPr lang="en-US" b="1" dirty="0" err="1">
                    <a:solidFill>
                      <a:schemeClr val="tx1"/>
                    </a:solidFill>
                  </a:rPr>
                  <a:t>mol</a:t>
                </a:r>
                <a:r>
                  <a:rPr lang="en-US" b="1" dirty="0">
                    <a:solidFill>
                      <a:schemeClr val="tx1"/>
                    </a:solidFill>
                  </a:rPr>
                  <a:t> Fe + 3 </a:t>
                </a:r>
                <a:r>
                  <a:rPr lang="en-US" b="1" dirty="0" err="1">
                    <a:solidFill>
                      <a:schemeClr val="tx1"/>
                    </a:solidFill>
                  </a:rPr>
                  <a:t>mol</a:t>
                </a:r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CO</a:t>
                </a:r>
                <a:r>
                  <a:rPr lang="en-US" b="1" baseline="-25000" dirty="0" smtClean="0">
                    <a:solidFill>
                      <a:schemeClr val="tx1"/>
                    </a:solidFill>
                  </a:rPr>
                  <a:t>2</a:t>
                </a:r>
              </a:p>
              <a:p>
                <a:pPr algn="ctr"/>
                <a:endParaRPr lang="en-US" b="1" baseline="-25000" dirty="0">
                  <a:solidFill>
                    <a:schemeClr val="tx1"/>
                  </a:solidFill>
                </a:endParaRPr>
              </a:p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752600"/>
                <a:ext cx="8382000" cy="4373563"/>
              </a:xfrm>
              <a:blipFill rotWithShape="0">
                <a:blip r:embed="rId2"/>
                <a:stretch>
                  <a:fillRect r="-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765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Mole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47800"/>
            <a:ext cx="7030508" cy="5272881"/>
          </a:xfrm>
        </p:spPr>
      </p:pic>
    </p:spTree>
    <p:extLst>
      <p:ext uri="{BB962C8B-B14F-4D97-AF65-F5344CB8AC3E}">
        <p14:creationId xmlns:p14="http://schemas.microsoft.com/office/powerpoint/2010/main" val="234146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Mole and Molar mass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43282"/>
            <a:ext cx="6730852" cy="4452718"/>
          </a:xfrm>
        </p:spPr>
      </p:pic>
    </p:spTree>
    <p:extLst>
      <p:ext uri="{BB962C8B-B14F-4D97-AF65-F5344CB8AC3E}">
        <p14:creationId xmlns:p14="http://schemas.microsoft.com/office/powerpoint/2010/main" val="335001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Molar Mass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>
                    <a:solidFill>
                      <a:schemeClr val="tx1"/>
                    </a:solidFill>
                  </a:rPr>
                  <a:t>Molar mass is a mass of one mole of a substance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endParaRPr lang="en-US" b="1" dirty="0">
                  <a:solidFill>
                    <a:schemeClr val="tx1"/>
                  </a:solidFill>
                </a:endParaRPr>
              </a:p>
              <a:p>
                <a:r>
                  <a:rPr lang="en-US" b="1" dirty="0">
                    <a:solidFill>
                      <a:schemeClr val="tx1"/>
                    </a:solidFill>
                  </a:rPr>
                  <a:t>Molar mass is a mass of 6.02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10</a:t>
                </a:r>
                <a:r>
                  <a:rPr lang="en-US" b="1" baseline="30000" dirty="0">
                    <a:solidFill>
                      <a:schemeClr val="tx1"/>
                    </a:solidFill>
                  </a:rPr>
                  <a:t>23</a:t>
                </a:r>
                <a:r>
                  <a:rPr lang="en-US" b="1" dirty="0">
                    <a:solidFill>
                      <a:schemeClr val="tx1"/>
                    </a:solidFill>
                  </a:rPr>
                  <a:t> representative particles of a substance. </a:t>
                </a:r>
                <a:endParaRPr lang="en-US" b="1" dirty="0" smtClean="0">
                  <a:solidFill>
                    <a:schemeClr val="tx1"/>
                  </a:solidFill>
                </a:endParaRPr>
              </a:p>
              <a:p>
                <a:endParaRPr lang="en-US" b="1" dirty="0">
                  <a:solidFill>
                    <a:schemeClr val="tx1"/>
                  </a:solidFill>
                </a:endParaRPr>
              </a:p>
              <a:p>
                <a:r>
                  <a:rPr lang="en-US" b="1" dirty="0">
                    <a:solidFill>
                      <a:schemeClr val="tx1"/>
                    </a:solidFill>
                  </a:rPr>
                  <a:t>The unit of measurement of molar mass is 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g/</a:t>
                </a:r>
                <a:r>
                  <a:rPr lang="en-US" b="1" dirty="0" err="1" smtClean="0">
                    <a:solidFill>
                      <a:schemeClr val="tx1"/>
                    </a:solidFill>
                  </a:rPr>
                  <a:t>mol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 (how many grams are in one mole).</a:t>
                </a:r>
              </a:p>
              <a:p>
                <a:endParaRPr lang="en-US" b="1" dirty="0" smtClean="0">
                  <a:solidFill>
                    <a:schemeClr val="tx1"/>
                  </a:solidFill>
                </a:endParaRPr>
              </a:p>
              <a:p>
                <a:r>
                  <a:rPr lang="en-US" b="1" dirty="0" smtClean="0">
                    <a:solidFill>
                      <a:schemeClr val="tx1"/>
                    </a:solidFill>
                  </a:rPr>
                  <a:t> </a:t>
                </a:r>
                <a:endParaRPr lang="en-US" b="1" dirty="0">
                  <a:solidFill>
                    <a:schemeClr val="tx1"/>
                  </a:solidFill>
                </a:endParaRPr>
              </a:p>
              <a:p>
                <a:endParaRPr lang="en-US" dirty="0" smtClean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4142740" y="951620"/>
              <a:ext cx="360" cy="97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30860" y="939740"/>
                <a:ext cx="24120" cy="3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345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Molar mass (mass of 1 </a:t>
            </a:r>
            <a:r>
              <a:rPr lang="en-US" b="1" dirty="0" err="1">
                <a:solidFill>
                  <a:schemeClr val="tx1"/>
                </a:solidFill>
              </a:rPr>
              <a:t>mol</a:t>
            </a:r>
            <a:r>
              <a:rPr lang="en-US" b="1" dirty="0">
                <a:solidFill>
                  <a:schemeClr val="tx1"/>
                </a:solidFill>
              </a:rPr>
              <a:t>) of an element can be found in the Periodic Table.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2667000"/>
            <a:ext cx="22098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466530" y="5150994"/>
            <a:ext cx="3343469" cy="140220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Molar mass of Carbon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800600" y="4956747"/>
            <a:ext cx="4000500" cy="166890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/>
              <a:t>1 </a:t>
            </a:r>
            <a:r>
              <a:rPr lang="en-US" sz="2400" b="1" dirty="0" err="1" smtClean="0"/>
              <a:t>mol</a:t>
            </a:r>
            <a:r>
              <a:rPr lang="en-US" sz="2400" b="1" dirty="0" smtClean="0"/>
              <a:t> of carbon has mass of 12.011 g</a:t>
            </a:r>
            <a:endParaRPr lang="en-US" sz="2400" b="1" dirty="0"/>
          </a:p>
        </p:txBody>
      </p:sp>
      <p:cxnSp>
        <p:nvCxnSpPr>
          <p:cNvPr id="8" name="Straight Arrow Connector 7"/>
          <p:cNvCxnSpPr>
            <a:stCxn id="6" idx="6"/>
          </p:cNvCxnSpPr>
          <p:nvPr/>
        </p:nvCxnSpPr>
        <p:spPr>
          <a:xfrm flipV="1">
            <a:off x="3809999" y="4846193"/>
            <a:ext cx="381000" cy="100590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7" idx="2"/>
          </p:cNvCxnSpPr>
          <p:nvPr/>
        </p:nvCxnSpPr>
        <p:spPr>
          <a:xfrm flipV="1">
            <a:off x="3811553" y="5791200"/>
            <a:ext cx="989047" cy="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7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Molar mass versus atomic mass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128" y="1752600"/>
            <a:ext cx="8260672" cy="487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733800" y="2209800"/>
            <a:ext cx="1828800" cy="266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 smtClean="0">
              <a:solidFill>
                <a:schemeClr val="tx1"/>
              </a:solidFill>
            </a:endParaRPr>
          </a:p>
          <a:p>
            <a:pPr algn="r"/>
            <a:r>
              <a:rPr lang="en-US" sz="3200" b="1" dirty="0" smtClean="0">
                <a:solidFill>
                  <a:schemeClr val="tx1"/>
                </a:solidFill>
              </a:rPr>
              <a:t>6</a:t>
            </a:r>
          </a:p>
          <a:p>
            <a:pPr algn="ctr"/>
            <a:r>
              <a:rPr lang="en-US" sz="5400" b="1" dirty="0">
                <a:solidFill>
                  <a:schemeClr val="tx1"/>
                </a:solidFill>
              </a:rPr>
              <a:t>C</a:t>
            </a:r>
            <a:endParaRPr lang="en-US" sz="5400" b="1" dirty="0" smtClean="0">
              <a:solidFill>
                <a:schemeClr val="tx1"/>
              </a:solidFill>
            </a:endParaRP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12.011</a:t>
            </a:r>
            <a:endParaRPr lang="en-US" sz="3200" b="1" dirty="0">
              <a:solidFill>
                <a:schemeClr val="tx1"/>
              </a:solidFill>
            </a:endParaRP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52400" y="4267200"/>
            <a:ext cx="3810000" cy="22139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Molar mass (mass of one mole) in grams per mole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1 </a:t>
            </a:r>
            <a:r>
              <a:rPr lang="en-US" sz="2400" b="1" dirty="0" err="1">
                <a:solidFill>
                  <a:schemeClr val="tx1"/>
                </a:solidFill>
              </a:rPr>
              <a:t>mol</a:t>
            </a:r>
            <a:r>
              <a:rPr lang="en-US" sz="2400" b="1" dirty="0">
                <a:solidFill>
                  <a:schemeClr val="tx1"/>
                </a:solidFill>
              </a:rPr>
              <a:t> of carbon has mass of 12.011 g</a:t>
            </a: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64139" y="5059907"/>
            <a:ext cx="3238500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Atomic mass (mass of one atom) in </a:t>
            </a:r>
            <a:r>
              <a:rPr lang="en-US" sz="2400" b="1" dirty="0" err="1" smtClean="0">
                <a:solidFill>
                  <a:schemeClr val="tx1"/>
                </a:solidFill>
              </a:rPr>
              <a:t>amu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962400" y="4596876"/>
            <a:ext cx="769575" cy="9773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5364139" y="4419600"/>
            <a:ext cx="1570061" cy="6403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096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26128" y="1752600"/>
                <a:ext cx="8260672" cy="4724400"/>
              </a:xfrm>
            </p:spPr>
            <p:txBody>
              <a:bodyPr/>
              <a:lstStyle/>
              <a:p>
                <a:r>
                  <a:rPr lang="en-US" b="1" dirty="0" smtClean="0">
                    <a:solidFill>
                      <a:schemeClr val="tx1"/>
                    </a:solidFill>
                  </a:rPr>
                  <a:t>To convert 3 dollar into quarters you need to multiply initial value by the corresponding conversion factor.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𝒅𝒐𝒍𝒍𝒂𝒓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𝒒𝒖𝒂𝒕𝒆𝒓𝒔</m:t>
                        </m:r>
                      </m:den>
                    </m:f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𝒂𝒏𝒅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</m:t>
                    </m:r>
                    <m:f>
                      <m:f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𝒒𝒖𝒂𝒕𝒆𝒓𝒔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𝒅𝒐𝒍𝒍𝒂𝒓</m:t>
                        </m:r>
                      </m:den>
                    </m:f>
                  </m:oMath>
                </a14:m>
                <a:endParaRPr lang="en-US" sz="2800" dirty="0"/>
              </a:p>
              <a:p>
                <a:r>
                  <a:rPr lang="en-US" b="1" dirty="0" smtClean="0">
                    <a:solidFill>
                      <a:schemeClr val="tx1"/>
                    </a:solidFill>
                  </a:rPr>
                  <a:t>Which expression is correct to convert $3.oo into quarters?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𝒅𝒐𝒍𝒍𝒂𝒓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𝒅𝒐𝒍𝒍𝒂𝒓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𝒒𝒖𝒂𝒕𝒆𝒓𝒔</m:t>
                        </m:r>
                      </m:den>
                    </m:f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  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𝒐𝒓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 </m:t>
                    </m:r>
                    <m:f>
                      <m:f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𝒅𝒐𝒍𝒍𝒂𝒓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𝒒𝒖𝒂𝒕𝒆𝒓𝒔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𝒅𝒐𝒍𝒍𝒂𝒓</m:t>
                        </m:r>
                      </m:den>
                    </m:f>
                  </m:oMath>
                </a14:m>
                <a:endParaRPr lang="en-US" sz="2800" dirty="0" smtClean="0"/>
              </a:p>
              <a:p>
                <a:endParaRPr lang="en-US" sz="2800" dirty="0" smtClean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6128" y="1752600"/>
                <a:ext cx="8260672" cy="4724400"/>
              </a:xfrm>
              <a:blipFill rotWithShape="0">
                <a:blip r:embed="rId2"/>
                <a:stretch>
                  <a:fillRect t="-1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1241764" y="5562600"/>
            <a:ext cx="19050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Incorrect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867400" y="5553501"/>
            <a:ext cx="1676400" cy="6477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Correct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19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Molar Mass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Molar mass of an element is just </a:t>
            </a:r>
            <a:r>
              <a:rPr lang="en-US" b="1" u="sng" dirty="0">
                <a:solidFill>
                  <a:schemeClr val="tx1"/>
                </a:solidFill>
              </a:rPr>
              <a:t>numerically equal</a:t>
            </a:r>
            <a:r>
              <a:rPr lang="en-US" b="1" dirty="0">
                <a:solidFill>
                  <a:schemeClr val="tx1"/>
                </a:solidFill>
              </a:rPr>
              <a:t> to the relative atomic mass of that </a:t>
            </a:r>
            <a:r>
              <a:rPr lang="en-US" b="1" dirty="0" smtClean="0">
                <a:solidFill>
                  <a:schemeClr val="tx1"/>
                </a:solidFill>
              </a:rPr>
              <a:t>element. 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u="sng" dirty="0">
                <a:solidFill>
                  <a:schemeClr val="tx1"/>
                </a:solidFill>
              </a:rPr>
              <a:t>Molar mass is an actual mass measured in g/mol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Atomic mass is a relative </a:t>
            </a:r>
            <a:r>
              <a:rPr lang="en-US" b="1" dirty="0" smtClean="0">
                <a:solidFill>
                  <a:schemeClr val="tx1"/>
                </a:solidFill>
              </a:rPr>
              <a:t>mass in AMU. 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44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4329098"/>
              </p:ext>
            </p:extLst>
          </p:nvPr>
        </p:nvGraphicFramePr>
        <p:xfrm>
          <a:off x="426128" y="1752600"/>
          <a:ext cx="8260672" cy="3220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5168"/>
                <a:gridCol w="1775904"/>
                <a:gridCol w="2133600"/>
                <a:gridCol w="2286000"/>
              </a:tblGrid>
              <a:tr h="116884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Substance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Chemical Formula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Relative Atomic Mass, </a:t>
                      </a:r>
                      <a:r>
                        <a:rPr lang="en-US" sz="2400" dirty="0" err="1" smtClean="0"/>
                        <a:t>amu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Molar Mass,</a:t>
                      </a:r>
                      <a:r>
                        <a:rPr lang="en-US" sz="2400" baseline="0" dirty="0" smtClean="0"/>
                        <a:t> g/</a:t>
                      </a:r>
                      <a:r>
                        <a:rPr lang="en-US" sz="2400" baseline="0" dirty="0" err="1" smtClean="0"/>
                        <a:t>mol</a:t>
                      </a:r>
                      <a:endParaRPr lang="en-US" sz="2400" dirty="0"/>
                    </a:p>
                  </a:txBody>
                  <a:tcPr/>
                </a:tc>
              </a:tr>
              <a:tr h="677186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Iron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Fe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55.8 </a:t>
                      </a:r>
                      <a:r>
                        <a:rPr lang="en-US" sz="2800" b="1" dirty="0" err="1" smtClean="0"/>
                        <a:t>amu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55.8 g/</a:t>
                      </a:r>
                      <a:r>
                        <a:rPr lang="en-US" sz="2800" b="1" dirty="0" err="1" smtClean="0"/>
                        <a:t>mol</a:t>
                      </a:r>
                      <a:endParaRPr lang="en-US" sz="2800" b="1" dirty="0"/>
                    </a:p>
                  </a:txBody>
                  <a:tcPr/>
                </a:tc>
              </a:tr>
              <a:tr h="677186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Oxygen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16.00</a:t>
                      </a:r>
                      <a:r>
                        <a:rPr lang="en-US" sz="2800" b="1" baseline="0" dirty="0" smtClean="0"/>
                        <a:t> </a:t>
                      </a:r>
                      <a:r>
                        <a:rPr lang="en-US" sz="2800" b="1" baseline="0" dirty="0" err="1" smtClean="0"/>
                        <a:t>amu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16.00 g/</a:t>
                      </a:r>
                      <a:r>
                        <a:rPr lang="en-US" sz="2800" b="1" dirty="0" err="1" smtClean="0"/>
                        <a:t>mol</a:t>
                      </a:r>
                      <a:endParaRPr lang="en-US" sz="2800" b="1" dirty="0"/>
                    </a:p>
                  </a:txBody>
                  <a:tcPr/>
                </a:tc>
              </a:tr>
              <a:tr h="677186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Copper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Cu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63.5 </a:t>
                      </a:r>
                      <a:r>
                        <a:rPr lang="en-US" sz="2800" b="1" dirty="0" err="1" smtClean="0"/>
                        <a:t>amu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63.5 g/</a:t>
                      </a:r>
                      <a:r>
                        <a:rPr lang="en-US" sz="2800" b="1" dirty="0" err="1" smtClean="0"/>
                        <a:t>mol</a:t>
                      </a:r>
                      <a:endParaRPr lang="en-US" sz="2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161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Molar mass of Co</a:t>
            </a:r>
            <a:r>
              <a:rPr lang="en-US" baseline="-25000" dirty="0" smtClean="0"/>
              <a:t>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88" y="1752600"/>
            <a:ext cx="7775223" cy="437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352800" y="2057400"/>
            <a:ext cx="4724400" cy="762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63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we calculate Molar mass of a compound?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 smtClean="0">
                    <a:solidFill>
                      <a:schemeClr val="tx1"/>
                    </a:solidFill>
                  </a:rPr>
                  <a:t>What is a molar mass of calcium phosphate?</a:t>
                </a:r>
              </a:p>
              <a:p>
                <a:r>
                  <a:rPr lang="en-US" b="1" dirty="0" smtClean="0">
                    <a:solidFill>
                      <a:schemeClr val="tx1"/>
                    </a:solidFill>
                  </a:rPr>
                  <a:t>Ca</a:t>
                </a:r>
                <a:r>
                  <a:rPr lang="en-US" b="1" baseline="-25000" dirty="0" smtClean="0">
                    <a:solidFill>
                      <a:schemeClr val="tx1"/>
                    </a:solidFill>
                  </a:rPr>
                  <a:t>3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(PO</a:t>
                </a:r>
                <a:r>
                  <a:rPr lang="en-US" b="1" baseline="-25000" dirty="0" smtClean="0">
                    <a:solidFill>
                      <a:schemeClr val="tx1"/>
                    </a:solidFill>
                  </a:rPr>
                  <a:t>4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)</a:t>
                </a:r>
                <a:r>
                  <a:rPr lang="en-US" b="1" baseline="-25000" dirty="0" smtClean="0">
                    <a:solidFill>
                      <a:schemeClr val="tx1"/>
                    </a:solidFill>
                  </a:rPr>
                  <a:t>2</a:t>
                </a:r>
                <a:endParaRPr lang="en-US" b="1" dirty="0" smtClean="0">
                  <a:solidFill>
                    <a:schemeClr val="tx1"/>
                  </a:solidFill>
                </a:endParaRPr>
              </a:p>
              <a:p>
                <a:r>
                  <a:rPr lang="en-US" b="1" dirty="0" smtClean="0">
                    <a:solidFill>
                      <a:schemeClr val="tx1"/>
                    </a:solidFill>
                  </a:rPr>
                  <a:t>1 </a:t>
                </a:r>
                <a:r>
                  <a:rPr lang="en-US" b="1" dirty="0" err="1" smtClean="0">
                    <a:solidFill>
                      <a:schemeClr val="tx1"/>
                    </a:solidFill>
                  </a:rPr>
                  <a:t>mol</a:t>
                </a:r>
                <a:r>
                  <a:rPr lang="en-US" b="1" dirty="0">
                    <a:solidFill>
                      <a:schemeClr val="tx1"/>
                    </a:solidFill>
                  </a:rPr>
                  <a:t> of 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Ca</a:t>
                </a:r>
                <a:r>
                  <a:rPr lang="en-US" b="1" baseline="-25000" dirty="0" smtClean="0">
                    <a:solidFill>
                      <a:schemeClr val="tx1"/>
                    </a:solidFill>
                  </a:rPr>
                  <a:t>3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(PO</a:t>
                </a:r>
                <a:r>
                  <a:rPr lang="en-US" b="1" baseline="-25000" dirty="0" smtClean="0">
                    <a:solidFill>
                      <a:schemeClr val="tx1"/>
                    </a:solidFill>
                  </a:rPr>
                  <a:t>4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)</a:t>
                </a:r>
                <a:r>
                  <a:rPr lang="en-US" b="1" baseline="-25000" dirty="0" smtClean="0">
                    <a:solidFill>
                      <a:schemeClr val="tx1"/>
                    </a:solidFill>
                  </a:rPr>
                  <a:t>2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 contains</a:t>
                </a:r>
              </a:p>
              <a:p>
                <a:pPr lvl="1"/>
                <a:r>
                  <a:rPr lang="en-US" b="1" dirty="0" smtClean="0">
                    <a:solidFill>
                      <a:schemeClr val="tx1"/>
                    </a:solidFill>
                  </a:rPr>
                  <a:t>3 </a:t>
                </a:r>
                <a:r>
                  <a:rPr lang="en-US" b="1" dirty="0" err="1" smtClean="0">
                    <a:solidFill>
                      <a:schemeClr val="tx1"/>
                    </a:solidFill>
                  </a:rPr>
                  <a:t>mol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 of Ca, </a:t>
                </a:r>
              </a:p>
              <a:p>
                <a:pPr lvl="1"/>
                <a:r>
                  <a:rPr lang="en-US" b="1" dirty="0" smtClean="0">
                    <a:solidFill>
                      <a:schemeClr val="tx1"/>
                    </a:solidFill>
                  </a:rPr>
                  <a:t>2 </a:t>
                </a:r>
                <a:r>
                  <a:rPr lang="en-US" b="1" dirty="0" err="1" smtClean="0">
                    <a:solidFill>
                      <a:schemeClr val="tx1"/>
                    </a:solidFill>
                  </a:rPr>
                  <a:t>mol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 of P, </a:t>
                </a:r>
              </a:p>
              <a:p>
                <a:pPr lvl="1"/>
                <a:r>
                  <a:rPr lang="en-US" b="1" dirty="0" smtClean="0">
                    <a:solidFill>
                      <a:schemeClr val="tx1"/>
                    </a:solidFill>
                  </a:rPr>
                  <a:t>8 </a:t>
                </a:r>
                <a:r>
                  <a:rPr lang="en-US" b="1" dirty="0" err="1" smtClean="0">
                    <a:solidFill>
                      <a:schemeClr val="tx1"/>
                    </a:solidFill>
                  </a:rPr>
                  <a:t>mol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 of O</a:t>
                </a:r>
              </a:p>
              <a:p>
                <a:pPr lvl="1"/>
                <a:endParaRPr lang="en-US" b="1" dirty="0" smtClean="0">
                  <a:solidFill>
                    <a:schemeClr val="tx1"/>
                  </a:solidFill>
                </a:endParaRPr>
              </a:p>
              <a:p>
                <a:r>
                  <a:rPr lang="en-US" b="1" u="sng" dirty="0" smtClean="0">
                    <a:solidFill>
                      <a:schemeClr val="tx1"/>
                    </a:solidFill>
                  </a:rPr>
                  <a:t>Molar mass 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of Ca</a:t>
                </a:r>
                <a:r>
                  <a:rPr lang="en-US" b="1" baseline="-25000" dirty="0" smtClean="0">
                    <a:solidFill>
                      <a:schemeClr val="tx1"/>
                    </a:solidFill>
                  </a:rPr>
                  <a:t>3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(PO</a:t>
                </a:r>
                <a:r>
                  <a:rPr lang="en-US" b="1" baseline="-25000" dirty="0" smtClean="0">
                    <a:solidFill>
                      <a:schemeClr val="tx1"/>
                    </a:solidFill>
                  </a:rPr>
                  <a:t>4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)</a:t>
                </a:r>
                <a:r>
                  <a:rPr lang="en-US" b="1" baseline="-25000" dirty="0" smtClean="0">
                    <a:solidFill>
                      <a:schemeClr val="tx1"/>
                    </a:solidFill>
                  </a:rPr>
                  <a:t>2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:</a:t>
                </a:r>
              </a:p>
              <a:p>
                <a:r>
                  <a:rPr lang="en-US" b="1" dirty="0" smtClean="0">
                    <a:solidFill>
                      <a:schemeClr val="tx1"/>
                    </a:solidFill>
                  </a:rPr>
                  <a:t>40.1 g/</a:t>
                </a:r>
                <a:r>
                  <a:rPr lang="en-US" b="1" dirty="0" err="1" smtClean="0">
                    <a:solidFill>
                      <a:schemeClr val="tx1"/>
                    </a:solidFill>
                  </a:rPr>
                  <a:t>mol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</a:rPr>
                  <a:t> 3 + 30.0 g/</a:t>
                </a:r>
                <a:r>
                  <a:rPr lang="en-US" b="1" dirty="0" err="1" smtClean="0">
                    <a:solidFill>
                      <a:schemeClr val="tx1"/>
                    </a:solidFill>
                  </a:rPr>
                  <a:t>mol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</a:rPr>
                  <a:t> 2 + 16.0 g/</a:t>
                </a:r>
                <a:r>
                  <a:rPr lang="en-US" b="1" dirty="0" err="1" smtClean="0">
                    <a:solidFill>
                      <a:schemeClr val="tx1"/>
                    </a:solidFill>
                  </a:rPr>
                  <a:t>mol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</a:rPr>
                  <a:t> 8 =  308.3 g/</a:t>
                </a:r>
                <a:r>
                  <a:rPr lang="en-US" b="1" dirty="0" err="1" smtClean="0">
                    <a:solidFill>
                      <a:schemeClr val="tx1"/>
                    </a:solidFill>
                  </a:rPr>
                  <a:t>mol</a:t>
                </a:r>
                <a:endParaRPr lang="en-US" b="1" dirty="0" smtClean="0">
                  <a:solidFill>
                    <a:schemeClr val="tx1"/>
                  </a:solidFill>
                </a:endParaRPr>
              </a:p>
              <a:p>
                <a:pPr marL="114300" indent="0">
                  <a:buNone/>
                </a:pPr>
                <a:endParaRPr lang="en-US" b="1" baseline="-25000" dirty="0" smtClean="0">
                  <a:solidFill>
                    <a:schemeClr val="tx1"/>
                  </a:solidFill>
                </a:endParaRPr>
              </a:p>
              <a:p>
                <a:endParaRPr lang="en-US" b="1" dirty="0">
                  <a:solidFill>
                    <a:schemeClr val="tx1"/>
                  </a:solidFill>
                </a:endParaRPr>
              </a:p>
              <a:p>
                <a:endParaRPr lang="en-US" b="1" dirty="0">
                  <a:solidFill>
                    <a:schemeClr val="tx1"/>
                  </a:solidFill>
                </a:endParaRPr>
              </a:p>
              <a:p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690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Mole-Mass relationship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52600"/>
                <a:ext cx="8229600" cy="480060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sz="2800" b="1" dirty="0">
                    <a:solidFill>
                      <a:schemeClr val="tx1"/>
                    </a:solidFill>
                  </a:rPr>
                  <a:t>Now for the reaction:</a:t>
                </a:r>
              </a:p>
              <a:p>
                <a:r>
                  <a:rPr lang="en-US" sz="2800" b="1" dirty="0">
                    <a:solidFill>
                      <a:schemeClr val="tx1"/>
                    </a:solidFill>
                  </a:rPr>
                  <a:t>2Na + H</a:t>
                </a:r>
                <a:r>
                  <a:rPr lang="en-US" sz="2800" b="1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SO</a:t>
                </a:r>
                <a:r>
                  <a:rPr lang="en-US" sz="2800" b="1" baseline="-25000" dirty="0">
                    <a:solidFill>
                      <a:schemeClr val="tx1"/>
                    </a:solidFill>
                  </a:rPr>
                  <a:t>4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  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</a:rPr>
                  <a:t>Na</a:t>
                </a:r>
                <a:r>
                  <a:rPr lang="en-US" sz="2800" b="1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SO</a:t>
                </a:r>
                <a:r>
                  <a:rPr lang="en-US" sz="2800" b="1" baseline="-25000" dirty="0">
                    <a:solidFill>
                      <a:schemeClr val="tx1"/>
                    </a:solidFill>
                  </a:rPr>
                  <a:t>4 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 + H</a:t>
                </a:r>
                <a:r>
                  <a:rPr lang="en-US" sz="2800" b="1" baseline="-25000" dirty="0">
                    <a:solidFill>
                      <a:schemeClr val="tx1"/>
                    </a:solidFill>
                  </a:rPr>
                  <a:t>2</a:t>
                </a:r>
              </a:p>
              <a:p>
                <a:endParaRPr lang="en-US" sz="2800" b="1" dirty="0">
                  <a:solidFill>
                    <a:schemeClr val="tx1"/>
                  </a:solidFill>
                </a:endParaRPr>
              </a:p>
              <a:p>
                <a:r>
                  <a:rPr lang="en-US" sz="2800" b="1" dirty="0">
                    <a:solidFill>
                      <a:schemeClr val="tx1"/>
                    </a:solidFill>
                  </a:rPr>
                  <a:t>To perform the reaction we need to take 2 moles of Na and 1 mole H</a:t>
                </a:r>
                <a:r>
                  <a:rPr lang="en-US" sz="2800" b="1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SO</a:t>
                </a:r>
                <a:r>
                  <a:rPr lang="en-US" sz="2800" b="1" baseline="-25000" dirty="0">
                    <a:solidFill>
                      <a:schemeClr val="tx1"/>
                    </a:solidFill>
                  </a:rPr>
                  <a:t>4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endParaRPr lang="en-US" sz="2800" b="1" dirty="0">
                  <a:solidFill>
                    <a:schemeClr val="tx1"/>
                  </a:solidFill>
                </a:endParaRPr>
              </a:p>
              <a:p>
                <a:r>
                  <a:rPr lang="en-US" sz="2800" b="1" dirty="0">
                    <a:solidFill>
                      <a:schemeClr val="tx1"/>
                    </a:solidFill>
                  </a:rPr>
                  <a:t>We cannot count particles of sodium, we can only measure the mass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endParaRPr lang="en-US" sz="2800" b="1" dirty="0">
                  <a:solidFill>
                    <a:schemeClr val="tx1"/>
                  </a:solidFill>
                </a:endParaRPr>
              </a:p>
              <a:p>
                <a:r>
                  <a:rPr lang="en-US" sz="2800" b="1" dirty="0">
                    <a:solidFill>
                      <a:schemeClr val="tx1"/>
                    </a:solidFill>
                  </a:rPr>
                  <a:t>So, we need to know how many grams of Na we need for the reaction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endParaRPr lang="en-US" sz="2800" b="1" dirty="0">
                  <a:solidFill>
                    <a:schemeClr val="tx1"/>
                  </a:solidFill>
                </a:endParaRPr>
              </a:p>
              <a:p>
                <a:r>
                  <a:rPr lang="en-US" sz="2800" b="1" dirty="0">
                    <a:solidFill>
                      <a:schemeClr val="tx1"/>
                    </a:solidFill>
                  </a:rPr>
                  <a:t>We need to know mass of 2 moles of Na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endParaRPr lang="en-US" sz="2800" b="1" dirty="0">
                  <a:solidFill>
                    <a:schemeClr val="tx1"/>
                  </a:solidFill>
                </a:endParaRPr>
              </a:p>
              <a:p>
                <a:r>
                  <a:rPr lang="en-US" sz="2800" b="1" dirty="0">
                    <a:solidFill>
                      <a:schemeClr val="tx1"/>
                    </a:solidFill>
                  </a:rPr>
                  <a:t>We need to convert 2 moles of Na into mass of Na  in grams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.</a:t>
                </a:r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52600"/>
                <a:ext cx="8229600" cy="4800600"/>
              </a:xfrm>
              <a:blipFill rotWithShape="1">
                <a:blip r:embed="rId2"/>
                <a:stretch>
                  <a:fillRect t="-1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903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convert moles into mass in grams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26128" y="1752600"/>
                <a:ext cx="8260672" cy="480060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b="1" dirty="0" smtClean="0">
                    <a:solidFill>
                      <a:schemeClr val="tx1"/>
                    </a:solidFill>
                  </a:rPr>
                  <a:t>We need to convert 2 moles of Na into mass in grams.</a:t>
                </a:r>
              </a:p>
              <a:p>
                <a:endParaRPr lang="en-US" b="1" dirty="0" smtClean="0">
                  <a:solidFill>
                    <a:schemeClr val="tx1"/>
                  </a:solidFill>
                </a:endParaRPr>
              </a:p>
              <a:p>
                <a:r>
                  <a:rPr lang="en-US" b="1" dirty="0" smtClean="0">
                    <a:solidFill>
                      <a:schemeClr val="tx1"/>
                    </a:solidFill>
                  </a:rPr>
                  <a:t>Step 1. Come up with mole-mass relationship</a:t>
                </a:r>
              </a:p>
              <a:p>
                <a:r>
                  <a:rPr lang="en-US" b="1" dirty="0" smtClean="0">
                    <a:solidFill>
                      <a:schemeClr val="tx1"/>
                    </a:solidFill>
                  </a:rPr>
                  <a:t>1 </a:t>
                </a:r>
                <a:r>
                  <a:rPr lang="en-US" b="1" dirty="0" err="1" smtClean="0">
                    <a:solidFill>
                      <a:schemeClr val="tx1"/>
                    </a:solidFill>
                  </a:rPr>
                  <a:t>mol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 = molar mass of substance</a:t>
                </a:r>
              </a:p>
              <a:p>
                <a:endParaRPr lang="en-US" b="1" dirty="0" smtClean="0">
                  <a:solidFill>
                    <a:schemeClr val="tx1"/>
                  </a:solidFill>
                </a:endParaRPr>
              </a:p>
              <a:p>
                <a:r>
                  <a:rPr lang="en-US" b="1" dirty="0" smtClean="0">
                    <a:solidFill>
                      <a:schemeClr val="tx1"/>
                    </a:solidFill>
                  </a:rPr>
                  <a:t>Step 2. Find the molar mass</a:t>
                </a:r>
              </a:p>
              <a:p>
                <a:r>
                  <a:rPr lang="en-US" b="1" dirty="0">
                    <a:solidFill>
                      <a:schemeClr val="tx1"/>
                    </a:solidFill>
                  </a:rPr>
                  <a:t>Molar mass of Na  = 23.0 g/</a:t>
                </a:r>
                <a:r>
                  <a:rPr lang="en-US" b="1" dirty="0" err="1">
                    <a:solidFill>
                      <a:schemeClr val="tx1"/>
                    </a:solidFill>
                  </a:rPr>
                  <a:t>mol</a:t>
                </a:r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Na </a:t>
                </a:r>
                <a:endParaRPr lang="en-US" b="1" dirty="0">
                  <a:solidFill>
                    <a:schemeClr val="tx1"/>
                  </a:solidFill>
                </a:endParaRPr>
              </a:p>
              <a:p>
                <a:r>
                  <a:rPr lang="en-US" b="1" dirty="0">
                    <a:solidFill>
                      <a:schemeClr val="tx1"/>
                    </a:solidFill>
                  </a:rPr>
                  <a:t>1mol Na = 23.0 g Na  </a:t>
                </a:r>
                <a:endParaRPr lang="en-US" b="1" dirty="0" smtClean="0">
                  <a:solidFill>
                    <a:schemeClr val="tx1"/>
                  </a:solidFill>
                </a:endParaRPr>
              </a:p>
              <a:p>
                <a:endParaRPr lang="en-US" b="1" dirty="0" smtClean="0">
                  <a:solidFill>
                    <a:schemeClr val="tx1"/>
                  </a:solidFill>
                </a:endParaRPr>
              </a:p>
              <a:p>
                <a:r>
                  <a:rPr lang="en-US" b="1" dirty="0" smtClean="0">
                    <a:solidFill>
                      <a:schemeClr val="tx1"/>
                    </a:solidFill>
                  </a:rPr>
                  <a:t>Step 3. Set up the conversion </a:t>
                </a:r>
              </a:p>
              <a:p>
                <a:endParaRPr lang="en-US" b="1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𝒎𝒐𝒍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𝑵𝒂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den>
                    </m:f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𝟐𝟑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.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𝒈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𝑵𝒂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𝒎𝒐𝒍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𝑵𝒂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𝟒𝟔</m:t>
                    </m:r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.</m:t>
                    </m:r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𝒐</m:t>
                    </m:r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𝒈</m:t>
                    </m:r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𝑵𝒂</m:t>
                    </m:r>
                  </m:oMath>
                </a14:m>
                <a:endParaRPr lang="en-US" sz="2800" b="1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sz="2800" b="1" dirty="0" smtClean="0">
                  <a:solidFill>
                    <a:schemeClr val="tx1"/>
                  </a:solidFill>
                </a:endParaRPr>
              </a:p>
              <a:p>
                <a:r>
                  <a:rPr lang="en-US" b="1" dirty="0" smtClean="0">
                    <a:solidFill>
                      <a:schemeClr val="tx1"/>
                    </a:solidFill>
                  </a:rPr>
                  <a:t>We need 46.0 g Na for the reaction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6128" y="1752600"/>
                <a:ext cx="8260672" cy="4800600"/>
              </a:xfrm>
              <a:blipFill rotWithShape="1">
                <a:blip r:embed="rId2"/>
                <a:stretch>
                  <a:fillRect t="-1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/>
          <p:cNvSpPr/>
          <p:nvPr/>
        </p:nvSpPr>
        <p:spPr>
          <a:xfrm>
            <a:off x="4274367" y="3352800"/>
            <a:ext cx="495300" cy="172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5181600" y="3660621"/>
            <a:ext cx="495300" cy="172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1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Mole-Mass relationship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128" y="1752600"/>
            <a:ext cx="8260672" cy="4373563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Use the molar mass of an element or compound to convert between the mass of a substance and the moles of substance. </a:t>
            </a:r>
          </a:p>
          <a:p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Molar mass = 1 </a:t>
            </a:r>
            <a:r>
              <a:rPr lang="en-US" b="1" dirty="0" err="1" smtClean="0">
                <a:solidFill>
                  <a:schemeClr val="tx1"/>
                </a:solidFill>
              </a:rPr>
              <a:t>mol</a:t>
            </a:r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762000" y="4800600"/>
            <a:ext cx="5105400" cy="1828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mole-mass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r</a:t>
            </a:r>
            <a:r>
              <a:rPr lang="en-US" sz="2400" b="1" dirty="0" smtClean="0">
                <a:solidFill>
                  <a:schemeClr val="tx1"/>
                </a:solidFill>
              </a:rPr>
              <a:t>elationship for 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mole-mass conversions 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flipH="1" flipV="1">
            <a:off x="2743200" y="3886200"/>
            <a:ext cx="571500" cy="9144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84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Mole-Mass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How many moles are in 36 g of water?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How many grams are in 4.5 </a:t>
            </a:r>
            <a:r>
              <a:rPr lang="en-US" b="1" dirty="0" err="1" smtClean="0">
                <a:solidFill>
                  <a:schemeClr val="tx1"/>
                </a:solidFill>
              </a:rPr>
              <a:t>mol</a:t>
            </a:r>
            <a:r>
              <a:rPr lang="en-US" b="1" dirty="0" smtClean="0">
                <a:solidFill>
                  <a:schemeClr val="tx1"/>
                </a:solidFill>
              </a:rPr>
              <a:t> of Li</a:t>
            </a:r>
            <a:r>
              <a:rPr lang="en-US" b="1" baseline="-25000" dirty="0" smtClean="0">
                <a:solidFill>
                  <a:schemeClr val="tx1"/>
                </a:solidFill>
              </a:rPr>
              <a:t>2</a:t>
            </a:r>
            <a:r>
              <a:rPr lang="en-US" b="1" dirty="0" smtClean="0">
                <a:solidFill>
                  <a:schemeClr val="tx1"/>
                </a:solidFill>
              </a:rPr>
              <a:t>O?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69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Mole-Mass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>
                    <a:solidFill>
                      <a:schemeClr val="tx1"/>
                    </a:solidFill>
                  </a:rPr>
                  <a:t>If you burned 4.0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𝟐𝟒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molecules of natural gas, methane CH</a:t>
                </a:r>
                <a:r>
                  <a:rPr lang="en-US" b="1" baseline="-25000" dirty="0">
                    <a:solidFill>
                      <a:schemeClr val="tx1"/>
                    </a:solidFill>
                  </a:rPr>
                  <a:t>4</a:t>
                </a:r>
                <a:r>
                  <a:rPr lang="en-US" b="1" dirty="0">
                    <a:solidFill>
                      <a:schemeClr val="tx1"/>
                    </a:solidFill>
                  </a:rPr>
                  <a:t>, during a lab experiment. What mass of methane did you burn?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417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quiz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b="1" dirty="0" smtClean="0">
                    <a:solidFill>
                      <a:schemeClr val="tx1"/>
                    </a:solidFill>
                  </a:rPr>
                  <a:t>1. How many grams are in the 4.5 moles of sodium chloride?</a:t>
                </a:r>
              </a:p>
              <a:p>
                <a:endParaRPr lang="en-US" b="1" dirty="0">
                  <a:solidFill>
                    <a:schemeClr val="tx1"/>
                  </a:solidFill>
                </a:endParaRPr>
              </a:p>
              <a:p>
                <a:r>
                  <a:rPr lang="en-US" b="1" dirty="0" smtClean="0">
                    <a:solidFill>
                      <a:schemeClr val="tx1"/>
                    </a:solidFill>
                  </a:rPr>
                  <a:t>2. How </a:t>
                </a:r>
                <a:r>
                  <a:rPr lang="en-US" b="1" dirty="0">
                    <a:solidFill>
                      <a:schemeClr val="tx1"/>
                    </a:solidFill>
                  </a:rPr>
                  <a:t>many moles are in 1.7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10</a:t>
                </a:r>
                <a:r>
                  <a:rPr lang="en-US" b="1" baseline="30000" dirty="0">
                    <a:solidFill>
                      <a:schemeClr val="tx1"/>
                    </a:solidFill>
                  </a:rPr>
                  <a:t>26</a:t>
                </a:r>
                <a:r>
                  <a:rPr lang="en-US" b="1" dirty="0">
                    <a:solidFill>
                      <a:schemeClr val="tx1"/>
                    </a:solidFill>
                  </a:rPr>
                  <a:t> molecules of water H</a:t>
                </a:r>
                <a:r>
                  <a:rPr lang="en-US" b="1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en-US" b="1" dirty="0">
                    <a:solidFill>
                      <a:schemeClr val="tx1"/>
                    </a:solidFill>
                  </a:rPr>
                  <a:t>O?</a:t>
                </a:r>
              </a:p>
              <a:p>
                <a:endParaRPr lang="en-US" b="1" dirty="0" smtClean="0">
                  <a:solidFill>
                    <a:schemeClr val="tx1"/>
                  </a:solidFill>
                </a:endParaRPr>
              </a:p>
              <a:p>
                <a:r>
                  <a:rPr lang="en-US" b="1" dirty="0" smtClean="0">
                    <a:solidFill>
                      <a:schemeClr val="tx1"/>
                    </a:solidFill>
                  </a:rPr>
                  <a:t>3. You need for a reaction 40 g of phosphorus. How many moles is that?</a:t>
                </a:r>
              </a:p>
              <a:p>
                <a:endParaRPr lang="en-US" b="1" dirty="0" smtClean="0">
                  <a:solidFill>
                    <a:schemeClr val="tx1"/>
                  </a:solidFill>
                </a:endParaRPr>
              </a:p>
              <a:p>
                <a:r>
                  <a:rPr lang="en-US" b="1" dirty="0" smtClean="0">
                    <a:solidFill>
                      <a:schemeClr val="tx1"/>
                    </a:solidFill>
                  </a:rPr>
                  <a:t>4. How </a:t>
                </a:r>
                <a:r>
                  <a:rPr lang="en-US" b="1" dirty="0">
                    <a:solidFill>
                      <a:schemeClr val="tx1"/>
                    </a:solidFill>
                  </a:rPr>
                  <a:t>many molecules are in 3.7 moles of water H</a:t>
                </a:r>
                <a:r>
                  <a:rPr lang="en-US" b="1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en-US" b="1" dirty="0">
                    <a:solidFill>
                      <a:schemeClr val="tx1"/>
                    </a:solidFill>
                  </a:rPr>
                  <a:t>O?</a:t>
                </a:r>
              </a:p>
              <a:p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668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152400" y="228600"/>
                <a:ext cx="8458200" cy="6477000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 smtClean="0">
                    <a:solidFill>
                      <a:schemeClr val="tx1"/>
                    </a:solidFill>
                  </a:rPr>
                  <a:t>Convert 3 dollars into quarters</a:t>
                </a:r>
              </a:p>
              <a:p>
                <a:r>
                  <a:rPr lang="en-US" b="1" u="sng" dirty="0" smtClean="0">
                    <a:solidFill>
                      <a:schemeClr val="tx1"/>
                    </a:solidFill>
                  </a:rPr>
                  <a:t>Step 1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: </a:t>
                </a:r>
                <a:r>
                  <a:rPr lang="en-US" sz="2200" b="1" dirty="0" smtClean="0">
                    <a:solidFill>
                      <a:schemeClr val="tx1"/>
                    </a:solidFill>
                  </a:rPr>
                  <a:t>Find the relationship between unit of measurement</a:t>
                </a:r>
              </a:p>
              <a:p>
                <a:r>
                  <a:rPr lang="en-US" b="1" dirty="0" smtClean="0">
                    <a:solidFill>
                      <a:schemeClr val="tx1"/>
                    </a:solidFill>
                  </a:rPr>
                  <a:t>1 dollar = 4 quarters</a:t>
                </a:r>
              </a:p>
              <a:p>
                <a:endParaRPr lang="en-US" b="1" dirty="0" smtClean="0">
                  <a:solidFill>
                    <a:schemeClr val="tx1"/>
                  </a:solidFill>
                </a:endParaRPr>
              </a:p>
              <a:p>
                <a:r>
                  <a:rPr lang="en-US" b="1" u="sng" dirty="0" smtClean="0">
                    <a:solidFill>
                      <a:schemeClr val="tx1"/>
                    </a:solidFill>
                  </a:rPr>
                  <a:t>Step 2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:  </a:t>
                </a:r>
                <a:r>
                  <a:rPr lang="en-US" sz="2200" b="1" dirty="0" smtClean="0">
                    <a:solidFill>
                      <a:schemeClr val="tx1"/>
                    </a:solidFill>
                  </a:rPr>
                  <a:t>Start with the given value and set it as a fraction over 1 (for convenience)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𝒅𝒐𝒍𝒍𝒂𝒓𝒔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</a:rPr>
                  <a:t>    </a:t>
                </a:r>
              </a:p>
              <a:p>
                <a:endParaRPr lang="en-US" b="1" dirty="0" smtClean="0">
                  <a:solidFill>
                    <a:schemeClr val="tx1"/>
                  </a:solidFill>
                </a:endParaRPr>
              </a:p>
              <a:p>
                <a:r>
                  <a:rPr lang="en-US" sz="2200" b="1" u="sng" dirty="0" smtClean="0">
                    <a:solidFill>
                      <a:schemeClr val="tx1"/>
                    </a:solidFill>
                  </a:rPr>
                  <a:t>Step 3</a:t>
                </a:r>
                <a:r>
                  <a:rPr lang="en-US" sz="2200" b="1" dirty="0" smtClean="0">
                    <a:solidFill>
                      <a:schemeClr val="tx1"/>
                    </a:solidFill>
                  </a:rPr>
                  <a:t>: Multiply the given value by the conversion factor made from units relationship that old unit cancels and you come up with a new unit of measurement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𝒅𝒐𝒍𝒍𝒂𝒓𝒔</m:t>
                        </m:r>
                      </m:num>
                      <m:den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den>
                    </m:f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𝟒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𝒒𝒖𝒂𝒓𝒕𝒆𝒓𝒔</m:t>
                        </m:r>
                      </m:num>
                      <m:den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𝒅𝒐𝒍𝒍𝒂𝒓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</a:rPr>
                  <a:t> = 12 quarters</a:t>
                </a:r>
              </a:p>
              <a:p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52400" y="228600"/>
                <a:ext cx="8458200" cy="6477000"/>
              </a:xfrm>
              <a:blipFill rotWithShape="0">
                <a:blip r:embed="rId2"/>
                <a:stretch>
                  <a:fillRect t="-753" r="-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>
          <a:xfrm>
            <a:off x="2590800" y="5791200"/>
            <a:ext cx="35052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Conversion factor made from units relationship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2438400" y="5638800"/>
            <a:ext cx="304800" cy="228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995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particles – moles - mass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How many molecules are in 45 grams of carbon tetrachloride?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39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Mass-moles-particles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How many formula units of sodium bicarbonate (baking soda) are in 1.8 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42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128" y="1752600"/>
            <a:ext cx="8413072" cy="4373563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You need 250 grams of table sugar, or sucrose C</a:t>
            </a:r>
            <a:r>
              <a:rPr lang="en-US" b="1" baseline="-25000" dirty="0">
                <a:solidFill>
                  <a:schemeClr val="tx1"/>
                </a:solidFill>
              </a:rPr>
              <a:t>12</a:t>
            </a:r>
            <a:r>
              <a:rPr lang="en-US" b="1" dirty="0">
                <a:solidFill>
                  <a:schemeClr val="tx1"/>
                </a:solidFill>
              </a:rPr>
              <a:t>H</a:t>
            </a:r>
            <a:r>
              <a:rPr lang="en-US" b="1" baseline="-25000" dirty="0">
                <a:solidFill>
                  <a:schemeClr val="tx1"/>
                </a:solidFill>
              </a:rPr>
              <a:t>22</a:t>
            </a:r>
            <a:r>
              <a:rPr lang="en-US" b="1" dirty="0">
                <a:solidFill>
                  <a:schemeClr val="tx1"/>
                </a:solidFill>
              </a:rPr>
              <a:t>O</a:t>
            </a:r>
            <a:r>
              <a:rPr lang="en-US" b="1" baseline="-25000" dirty="0">
                <a:solidFill>
                  <a:schemeClr val="tx1"/>
                </a:solidFill>
              </a:rPr>
              <a:t>11</a:t>
            </a:r>
            <a:r>
              <a:rPr lang="en-US" b="1" dirty="0">
                <a:solidFill>
                  <a:schemeClr val="tx1"/>
                </a:solidFill>
              </a:rPr>
              <a:t>, to bake a cake. How many sucrose molecules will be in the cake?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26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Mole-Mass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Aluminum chloride is used in refining petroleum and manufacturing rubber and lubricants. A sample of aluminum chloride has a mass of 35.6 g. </a:t>
            </a:r>
          </a:p>
          <a:p>
            <a:pPr lvl="1"/>
            <a:r>
              <a:rPr lang="en-US" sz="2400" b="1" dirty="0">
                <a:solidFill>
                  <a:schemeClr val="tx1"/>
                </a:solidFill>
              </a:rPr>
              <a:t>How many aluminum ions are present?</a:t>
            </a:r>
          </a:p>
          <a:p>
            <a:pPr lvl="1"/>
            <a:r>
              <a:rPr lang="en-US" sz="2400" b="1" dirty="0">
                <a:solidFill>
                  <a:schemeClr val="tx1"/>
                </a:solidFill>
              </a:rPr>
              <a:t>How many chloride ions are present?</a:t>
            </a:r>
          </a:p>
          <a:p>
            <a:pPr lvl="1"/>
            <a:r>
              <a:rPr lang="en-US" sz="2400" b="1" dirty="0">
                <a:solidFill>
                  <a:schemeClr val="tx1"/>
                </a:solidFill>
              </a:rPr>
              <a:t>What is the mass in </a:t>
            </a:r>
            <a:r>
              <a:rPr lang="en-US" sz="2400" b="1" dirty="0" smtClean="0">
                <a:solidFill>
                  <a:schemeClr val="tx1"/>
                </a:solidFill>
              </a:rPr>
              <a:t>grams </a:t>
            </a:r>
            <a:r>
              <a:rPr lang="en-US" sz="2400" b="1" dirty="0">
                <a:solidFill>
                  <a:schemeClr val="tx1"/>
                </a:solidFill>
              </a:rPr>
              <a:t>of one formula unit of aluminum chloride?</a:t>
            </a:r>
          </a:p>
          <a:p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26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>
                <a:solidFill>
                  <a:schemeClr val="tx1"/>
                </a:solidFill>
              </a:rPr>
              <a:t>When we deal with gases we need to remember: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It is more convenient to measure volume of a gas sample.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01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Mole-Volume relationship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26128" y="1752600"/>
                <a:ext cx="8260672" cy="48006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b="1" u="sng" dirty="0" smtClean="0">
                    <a:solidFill>
                      <a:schemeClr val="tx1"/>
                    </a:solidFill>
                  </a:rPr>
                  <a:t>Volume of gas depends on temperature and pressure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endParaRPr lang="en-US" b="1" dirty="0" smtClean="0">
                  <a:solidFill>
                    <a:schemeClr val="tx1"/>
                  </a:solidFill>
                </a:endParaRPr>
              </a:p>
              <a:p>
                <a:r>
                  <a:rPr lang="en-US" b="1" dirty="0">
                    <a:solidFill>
                      <a:schemeClr val="tx1"/>
                    </a:solidFill>
                  </a:rPr>
                  <a:t>Avogadro found in 1811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:</a:t>
                </a:r>
                <a:endParaRPr lang="en-US" b="1" dirty="0">
                  <a:solidFill>
                    <a:schemeClr val="tx1"/>
                  </a:solidFill>
                </a:endParaRPr>
              </a:p>
              <a:p>
                <a:r>
                  <a:rPr lang="en-US" b="1" dirty="0">
                    <a:solidFill>
                      <a:schemeClr val="tx1"/>
                    </a:solidFill>
                  </a:rPr>
                  <a:t>Equal volumes of gases at the same temperature and pressure contain equal amount of particles.</a:t>
                </a:r>
              </a:p>
              <a:p>
                <a:endParaRPr lang="en-US" b="1" dirty="0" smtClean="0">
                  <a:solidFill>
                    <a:schemeClr val="tx1"/>
                  </a:solidFill>
                </a:endParaRPr>
              </a:p>
              <a:p>
                <a:r>
                  <a:rPr lang="en-US" b="1" u="sng" dirty="0">
                    <a:solidFill>
                      <a:schemeClr val="tx1"/>
                    </a:solidFill>
                  </a:rPr>
                  <a:t>One mole of any gas occupies a volume of 22.4 L at standard temperature and pressure. </a:t>
                </a:r>
              </a:p>
              <a:p>
                <a:endParaRPr lang="en-US" b="1" dirty="0">
                  <a:solidFill>
                    <a:schemeClr val="tx1"/>
                  </a:solidFill>
                </a:endParaRPr>
              </a:p>
              <a:p>
                <a:r>
                  <a:rPr lang="en-US" b="1" dirty="0" smtClean="0">
                    <a:solidFill>
                      <a:schemeClr val="tx1"/>
                    </a:solidFill>
                  </a:rPr>
                  <a:t>STP -  Standard Temperature and Pressure:</a:t>
                </a:r>
              </a:p>
              <a:p>
                <a:pPr lvl="1"/>
                <a:r>
                  <a:rPr lang="en-US" b="1" dirty="0" smtClean="0">
                    <a:solidFill>
                      <a:schemeClr val="tx1"/>
                    </a:solidFill>
                  </a:rPr>
                  <a:t>T = 0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lvl="1"/>
                <a:r>
                  <a:rPr lang="en-US" b="1" dirty="0" smtClean="0">
                    <a:solidFill>
                      <a:schemeClr val="tx1"/>
                    </a:solidFill>
                  </a:rPr>
                  <a:t>P = 1 </a:t>
                </a:r>
                <a:r>
                  <a:rPr lang="en-US" b="1" dirty="0" err="1" smtClean="0">
                    <a:solidFill>
                      <a:schemeClr val="tx1"/>
                    </a:solidFill>
                  </a:rPr>
                  <a:t>atm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 (atmosphere)</a:t>
                </a:r>
              </a:p>
              <a:p>
                <a:pPr lvl="1"/>
                <a:r>
                  <a:rPr lang="en-US" b="1" dirty="0">
                    <a:solidFill>
                      <a:schemeClr val="tx1"/>
                    </a:solidFill>
                  </a:rPr>
                  <a:t>1 </a:t>
                </a:r>
                <a:r>
                  <a:rPr lang="en-US" b="1" dirty="0" err="1">
                    <a:solidFill>
                      <a:schemeClr val="tx1"/>
                    </a:solidFill>
                  </a:rPr>
                  <a:t>atm</a:t>
                </a:r>
                <a:r>
                  <a:rPr lang="en-US" b="1" dirty="0">
                    <a:solidFill>
                      <a:schemeClr val="tx1"/>
                    </a:solidFill>
                  </a:rPr>
                  <a:t> is normal atmospheric pressure</a:t>
                </a:r>
              </a:p>
              <a:p>
                <a:pPr lvl="1"/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6128" y="1752600"/>
                <a:ext cx="8260672" cy="4800600"/>
              </a:xfrm>
              <a:blipFill rotWithShape="0">
                <a:blip r:embed="rId2"/>
                <a:stretch>
                  <a:fillRect t="-1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032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633" y="1828799"/>
            <a:ext cx="8229600" cy="4373563"/>
          </a:xfrm>
        </p:spPr>
        <p:txBody>
          <a:bodyPr/>
          <a:lstStyle/>
          <a:p>
            <a:endParaRPr lang="en-US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n 4"/>
              <p:cNvSpPr/>
              <p:nvPr/>
            </p:nvSpPr>
            <p:spPr>
              <a:xfrm>
                <a:off x="4953000" y="1828800"/>
                <a:ext cx="2819400" cy="4114799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/>
                  <a:t>H</a:t>
                </a:r>
                <a:r>
                  <a:rPr lang="en-US" sz="2400" b="1" baseline="-25000" dirty="0" smtClean="0"/>
                  <a:t>2</a:t>
                </a:r>
              </a:p>
              <a:p>
                <a:pPr algn="ctr"/>
                <a:endParaRPr lang="en-US" sz="2400" b="1" baseline="-25000" dirty="0"/>
              </a:p>
              <a:p>
                <a:pPr algn="ctr"/>
                <a:r>
                  <a:rPr lang="en-US" sz="2400" b="1" dirty="0"/>
                  <a:t>1 mole </a:t>
                </a:r>
              </a:p>
              <a:p>
                <a:pPr algn="ctr"/>
                <a:r>
                  <a:rPr lang="en-US" sz="2400" b="1" dirty="0"/>
                  <a:t> 6.02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𝟐𝟑</m:t>
                        </m:r>
                      </m:sup>
                    </m:sSup>
                  </m:oMath>
                </a14:m>
                <a:r>
                  <a:rPr lang="en-US" sz="2400" b="1" dirty="0"/>
                  <a:t> molecules </a:t>
                </a:r>
                <a:r>
                  <a:rPr lang="en-US" sz="2400" b="1" dirty="0" smtClean="0"/>
                  <a:t>H</a:t>
                </a:r>
                <a:r>
                  <a:rPr lang="en-US" sz="2400" b="1" baseline="-25000" dirty="0" smtClean="0"/>
                  <a:t>2</a:t>
                </a:r>
                <a:r>
                  <a:rPr lang="en-US" sz="2400" b="1" dirty="0" smtClean="0"/>
                  <a:t> </a:t>
                </a:r>
              </a:p>
              <a:p>
                <a:pPr algn="ctr"/>
                <a:endParaRPr lang="en-US" sz="2400" b="1" dirty="0"/>
              </a:p>
              <a:p>
                <a:pPr algn="ctr"/>
                <a:r>
                  <a:rPr lang="en-US" sz="2400" b="1" dirty="0" smtClean="0"/>
                  <a:t>Volume = 22.4 </a:t>
                </a:r>
                <a:r>
                  <a:rPr lang="en-US" sz="2400" b="1" dirty="0"/>
                  <a:t>L</a:t>
                </a:r>
              </a:p>
              <a:p>
                <a:pPr algn="ctr"/>
                <a:r>
                  <a:rPr lang="en-US" sz="2400" b="1" dirty="0"/>
                  <a:t>At STP</a:t>
                </a:r>
              </a:p>
            </p:txBody>
          </p:sp>
        </mc:Choice>
        <mc:Fallback xmlns="">
          <p:sp>
            <p:nvSpPr>
              <p:cNvPr id="5" name="Can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1828800"/>
                <a:ext cx="2819400" cy="4114799"/>
              </a:xfrm>
              <a:prstGeom prst="can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n 5"/>
              <p:cNvSpPr/>
              <p:nvPr/>
            </p:nvSpPr>
            <p:spPr>
              <a:xfrm>
                <a:off x="1143000" y="1828799"/>
                <a:ext cx="2971800" cy="4114800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/>
                  <a:t>O</a:t>
                </a:r>
                <a:r>
                  <a:rPr lang="en-US" sz="2400" b="1" baseline="-25000" dirty="0" smtClean="0"/>
                  <a:t>2</a:t>
                </a:r>
              </a:p>
              <a:p>
                <a:pPr algn="ctr"/>
                <a:endParaRPr lang="en-US" sz="2400" b="1" baseline="-25000" dirty="0" smtClean="0"/>
              </a:p>
              <a:p>
                <a:pPr algn="ctr"/>
                <a:r>
                  <a:rPr lang="en-US" sz="2400" b="1" dirty="0" smtClean="0"/>
                  <a:t>1 mole </a:t>
                </a:r>
              </a:p>
              <a:p>
                <a:pPr algn="ctr"/>
                <a:r>
                  <a:rPr lang="en-US" sz="2400" b="1" dirty="0"/>
                  <a:t> </a:t>
                </a:r>
                <a:r>
                  <a:rPr lang="en-US" sz="2400" b="1" dirty="0" smtClean="0"/>
                  <a:t>6.02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en-US" sz="2400" b="1" i="1" smtClean="0">
                            <a:latin typeface="Cambria Math"/>
                            <a:ea typeface="Cambria Math"/>
                          </a:rPr>
                          <m:t>𝟐𝟑</m:t>
                        </m:r>
                      </m:sup>
                    </m:sSup>
                  </m:oMath>
                </a14:m>
                <a:r>
                  <a:rPr lang="en-US" sz="2400" b="1" dirty="0" smtClean="0"/>
                  <a:t> molecules O</a:t>
                </a:r>
                <a:r>
                  <a:rPr lang="en-US" sz="2400" b="1" baseline="-25000" dirty="0" smtClean="0"/>
                  <a:t>2</a:t>
                </a:r>
                <a:r>
                  <a:rPr lang="en-US" sz="2400" b="1" dirty="0" smtClean="0"/>
                  <a:t> </a:t>
                </a:r>
              </a:p>
              <a:p>
                <a:pPr algn="ctr"/>
                <a:endParaRPr lang="en-US" sz="2400" b="1" dirty="0" smtClean="0"/>
              </a:p>
              <a:p>
                <a:pPr algn="ctr"/>
                <a:r>
                  <a:rPr lang="en-US" sz="2400" b="1" dirty="0" smtClean="0"/>
                  <a:t>Volume = 22.4 L</a:t>
                </a:r>
              </a:p>
              <a:p>
                <a:pPr algn="ctr"/>
                <a:r>
                  <a:rPr lang="en-US" sz="2400" b="1" dirty="0" smtClean="0"/>
                  <a:t>At STP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6" name="Can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828799"/>
                <a:ext cx="2971800" cy="4114800"/>
              </a:xfrm>
              <a:prstGeom prst="can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804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Molar Volume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458200" cy="4724400"/>
          </a:xfrm>
        </p:spPr>
        <p:txBody>
          <a:bodyPr/>
          <a:lstStyle/>
          <a:p>
            <a:r>
              <a:rPr lang="en-US" b="1" u="sng" dirty="0">
                <a:solidFill>
                  <a:schemeClr val="tx1"/>
                </a:solidFill>
              </a:rPr>
              <a:t>At STP one mole of any gas occupies a volume of 22.4 L. </a:t>
            </a:r>
          </a:p>
          <a:p>
            <a:r>
              <a:rPr lang="en-US" b="1" u="sng" dirty="0" smtClean="0">
                <a:solidFill>
                  <a:schemeClr val="tx1"/>
                </a:solidFill>
              </a:rPr>
              <a:t>Molar volume is a volume of 1 mole of gas, which is 22.4 L at STP.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1mole</a:t>
            </a:r>
            <a:r>
              <a:rPr lang="en-US" b="1" baseline="-25000" dirty="0" smtClean="0">
                <a:solidFill>
                  <a:schemeClr val="tx1"/>
                </a:solidFill>
              </a:rPr>
              <a:t>gas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= 22.4 </a:t>
            </a:r>
            <a:r>
              <a:rPr lang="en-US" b="1" dirty="0" err="1" smtClean="0">
                <a:solidFill>
                  <a:schemeClr val="tx1"/>
                </a:solidFill>
              </a:rPr>
              <a:t>L</a:t>
            </a:r>
            <a:r>
              <a:rPr lang="en-US" b="1" baseline="-25000" dirty="0" err="1" smtClean="0">
                <a:solidFill>
                  <a:schemeClr val="tx1"/>
                </a:solidFill>
              </a:rPr>
              <a:t>gas</a:t>
            </a:r>
            <a:r>
              <a:rPr lang="en-US" b="1" dirty="0" smtClean="0">
                <a:solidFill>
                  <a:schemeClr val="tx1"/>
                </a:solidFill>
              </a:rPr>
              <a:t>  gas </a:t>
            </a:r>
            <a:r>
              <a:rPr lang="en-US" b="1" dirty="0">
                <a:solidFill>
                  <a:schemeClr val="tx1"/>
                </a:solidFill>
              </a:rPr>
              <a:t>at STP</a:t>
            </a:r>
          </a:p>
          <a:p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09600" y="4476184"/>
            <a:ext cx="3733800" cy="169601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mole-volume relationship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for   </a:t>
            </a:r>
            <a:r>
              <a:rPr lang="en-US" sz="2000" b="1" dirty="0">
                <a:solidFill>
                  <a:schemeClr val="tx1"/>
                </a:solidFill>
              </a:rPr>
              <a:t>mole-volume conversions</a:t>
            </a:r>
          </a:p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>
            <a:stCxn id="5" idx="0"/>
          </p:cNvCxnSpPr>
          <p:nvPr/>
        </p:nvCxnSpPr>
        <p:spPr>
          <a:xfrm flipH="1" flipV="1">
            <a:off x="2164672" y="3866584"/>
            <a:ext cx="311828" cy="6096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08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Mole-Volume example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How many moles are in </a:t>
            </a:r>
            <a:r>
              <a:rPr lang="en-US" b="1" dirty="0" smtClean="0">
                <a:solidFill>
                  <a:schemeClr val="tx1"/>
                </a:solidFill>
              </a:rPr>
              <a:t>35.6L </a:t>
            </a:r>
            <a:r>
              <a:rPr lang="en-US" b="1" dirty="0">
                <a:solidFill>
                  <a:schemeClr val="tx1"/>
                </a:solidFill>
              </a:rPr>
              <a:t>of chlorine?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61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Mole-Volume example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How many liters are 2.7 moles of chlorine?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2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52600"/>
                <a:ext cx="8382000" cy="4572000"/>
              </a:xfrm>
            </p:spPr>
            <p:txBody>
              <a:bodyPr>
                <a:normAutofit/>
              </a:bodyPr>
              <a:lstStyle/>
              <a:p>
                <a:r>
                  <a:rPr lang="en-US" sz="3200" b="1" i="1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For the correct conversion the unnecessary units of measurement should cancel and the desired unit should be left.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𝒅𝒐𝒍𝒍𝒂𝒓</m:t>
                        </m:r>
                      </m:num>
                      <m:den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 </m:t>
                    </m:r>
                    <m:f>
                      <m:fPr>
                        <m:ctrlP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𝒒𝒖𝒂𝒕𝒆𝒓𝒔</m:t>
                        </m:r>
                      </m:num>
                      <m:den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𝒅𝒐𝒍𝒍𝒂𝒓</m:t>
                        </m:r>
                      </m:den>
                    </m:f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𝟏𝟐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𝒒𝒖𝒂𝒕𝒆𝒓𝒔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b="1" dirty="0" smtClean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r>
                  <a:rPr lang="en-US" sz="3200" b="1" dirty="0" smtClean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52600"/>
                <a:ext cx="8382000" cy="4572000"/>
              </a:xfrm>
              <a:blipFill rotWithShape="0">
                <a:blip r:embed="rId2"/>
                <a:stretch>
                  <a:fillRect l="-291" t="-1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1143000" y="3437826"/>
            <a:ext cx="914400" cy="3048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743200" y="3882243"/>
            <a:ext cx="914400" cy="3048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64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Mole-Volume example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Find the volume of 4.9 moles of H</a:t>
            </a:r>
            <a:r>
              <a:rPr lang="en-US" b="1" baseline="-25000" dirty="0" smtClean="0">
                <a:solidFill>
                  <a:schemeClr val="tx1"/>
                </a:solidFill>
              </a:rPr>
              <a:t>2</a:t>
            </a:r>
            <a:r>
              <a:rPr lang="en-US" b="1" dirty="0" smtClean="0">
                <a:solidFill>
                  <a:schemeClr val="tx1"/>
                </a:solidFill>
              </a:rPr>
              <a:t> gas at STP.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86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57.8 liters of Cl</a:t>
            </a:r>
            <a:r>
              <a:rPr lang="en-US" b="1" baseline="-25000" dirty="0">
                <a:solidFill>
                  <a:schemeClr val="tx1"/>
                </a:solidFill>
              </a:rPr>
              <a:t>2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at STP is </a:t>
            </a:r>
            <a:r>
              <a:rPr lang="en-US" b="1" dirty="0">
                <a:solidFill>
                  <a:schemeClr val="tx1"/>
                </a:solidFill>
              </a:rPr>
              <a:t>how many moles?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60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Chemistry, 03/01/18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Calculate </a:t>
            </a:r>
            <a:r>
              <a:rPr lang="en-US" b="1" dirty="0">
                <a:solidFill>
                  <a:schemeClr val="tx1"/>
                </a:solidFill>
              </a:rPr>
              <a:t>the </a:t>
            </a:r>
            <a:r>
              <a:rPr lang="en-US" b="1" smtClean="0">
                <a:solidFill>
                  <a:schemeClr val="tx1"/>
                </a:solidFill>
              </a:rPr>
              <a:t>mass of </a:t>
            </a:r>
            <a:r>
              <a:rPr lang="en-US" b="1" dirty="0">
                <a:solidFill>
                  <a:schemeClr val="tx1"/>
                </a:solidFill>
              </a:rPr>
              <a:t>17.0 liters </a:t>
            </a:r>
            <a:r>
              <a:rPr lang="en-US" b="1">
                <a:solidFill>
                  <a:schemeClr val="tx1"/>
                </a:solidFill>
              </a:rPr>
              <a:t>of </a:t>
            </a:r>
            <a:r>
              <a:rPr lang="en-US" b="1" smtClean="0">
                <a:solidFill>
                  <a:schemeClr val="tx1"/>
                </a:solidFill>
              </a:rPr>
              <a:t>oxygen O</a:t>
            </a:r>
            <a:r>
              <a:rPr lang="en-US" b="1" baseline="-25000" smtClean="0">
                <a:solidFill>
                  <a:schemeClr val="tx1"/>
                </a:solidFill>
              </a:rPr>
              <a:t>2</a:t>
            </a:r>
            <a:r>
              <a:rPr lang="en-US" b="1" smtClean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gas at STP.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34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Mole-Volume example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Calculate what is the volume of 0.69 </a:t>
            </a:r>
            <a:r>
              <a:rPr lang="en-US" b="1" dirty="0" err="1" smtClean="0">
                <a:solidFill>
                  <a:schemeClr val="tx1"/>
                </a:solidFill>
              </a:rPr>
              <a:t>mol</a:t>
            </a:r>
            <a:r>
              <a:rPr lang="en-US" b="1" dirty="0" smtClean="0">
                <a:solidFill>
                  <a:schemeClr val="tx1"/>
                </a:solidFill>
              </a:rPr>
              <a:t> of oxygen gas at STP.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27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Find what is a mass of 362 L of air at STP.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92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itchFamily="2" charset="2"/>
              <a:buChar char="§"/>
              <a:defRPr/>
            </a:pPr>
            <a:r>
              <a:rPr lang="en-US" b="1" dirty="0">
                <a:solidFill>
                  <a:schemeClr val="tx1"/>
                </a:solidFill>
              </a:rPr>
              <a:t>What is the volume of 4.59 moles of CO</a:t>
            </a:r>
            <a:r>
              <a:rPr lang="en-US" b="1" baseline="-25000" dirty="0">
                <a:solidFill>
                  <a:schemeClr val="tx1"/>
                </a:solidFill>
              </a:rPr>
              <a:t>2</a:t>
            </a:r>
            <a:r>
              <a:rPr lang="en-US" b="1" dirty="0">
                <a:solidFill>
                  <a:schemeClr val="tx1"/>
                </a:solidFill>
              </a:rPr>
              <a:t> gas at STP?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en-US" b="1" dirty="0">
                <a:solidFill>
                  <a:schemeClr val="tx1"/>
                </a:solidFill>
              </a:rPr>
              <a:t>How many moles is  5.67 L of O</a:t>
            </a:r>
            <a:r>
              <a:rPr lang="en-US" b="1" baseline="-25000" dirty="0">
                <a:solidFill>
                  <a:schemeClr val="tx1"/>
                </a:solidFill>
              </a:rPr>
              <a:t>2 </a:t>
            </a:r>
            <a:r>
              <a:rPr lang="en-US" b="1" dirty="0">
                <a:solidFill>
                  <a:schemeClr val="tx1"/>
                </a:solidFill>
              </a:rPr>
              <a:t>at STP?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en-US" b="1" dirty="0">
                <a:solidFill>
                  <a:schemeClr val="tx1"/>
                </a:solidFill>
              </a:rPr>
              <a:t>What is the volume of 8.8 g  of CH</a:t>
            </a:r>
            <a:r>
              <a:rPr lang="en-US" b="1" baseline="-25000" dirty="0">
                <a:solidFill>
                  <a:schemeClr val="tx1"/>
                </a:solidFill>
              </a:rPr>
              <a:t>4</a:t>
            </a:r>
            <a:r>
              <a:rPr lang="en-US" b="1" dirty="0">
                <a:solidFill>
                  <a:schemeClr val="tx1"/>
                </a:solidFill>
              </a:rPr>
              <a:t> gas at STP?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80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26128" y="1752600"/>
                <a:ext cx="8260672" cy="4724400"/>
              </a:xfrm>
            </p:spPr>
            <p:txBody>
              <a:bodyPr/>
              <a:lstStyle/>
              <a:p>
                <a:r>
                  <a:rPr lang="en-US" b="1" dirty="0">
                    <a:solidFill>
                      <a:schemeClr val="tx1"/>
                    </a:solidFill>
                  </a:rPr>
                  <a:t>Billy has 5.6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</a:rPr>
                  <a:t>10</a:t>
                </a:r>
                <a:r>
                  <a:rPr lang="en-US" b="1" baseline="30000" dirty="0" smtClean="0">
                    <a:solidFill>
                      <a:schemeClr val="tx1"/>
                    </a:solidFill>
                  </a:rPr>
                  <a:t>24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b="1" dirty="0">
                    <a:solidFill>
                      <a:schemeClr val="tx1"/>
                    </a:solidFill>
                  </a:rPr>
                  <a:t>molecules of Helium gas to fill balloons at a ballgame. If each balloon holds 1.5 liters, 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how many </a:t>
                </a:r>
                <a:r>
                  <a:rPr lang="en-US" b="1" dirty="0">
                    <a:solidFill>
                      <a:schemeClr val="tx1"/>
                    </a:solidFill>
                  </a:rPr>
                  <a:t>balloons can he fill? Assume 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STP.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6128" y="1752600"/>
                <a:ext cx="8260672" cy="4724400"/>
              </a:xfrm>
              <a:blipFill rotWithShape="0">
                <a:blip r:embed="rId2"/>
                <a:stretch>
                  <a:fillRect t="-1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720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Moles in the Middle.bmp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52400"/>
            <a:ext cx="8414514" cy="6505147"/>
          </a:xfrm>
        </p:spPr>
      </p:pic>
    </p:spTree>
    <p:extLst>
      <p:ext uri="{BB962C8B-B14F-4D97-AF65-F5344CB8AC3E}">
        <p14:creationId xmlns:p14="http://schemas.microsoft.com/office/powerpoint/2010/main" val="163365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Percent composition and chemical formulas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Empirical and molecular formulas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98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Percent 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What do you think is percent composition?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How would we calculate percent composition by mass of boys and girls in our classroom?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Why do we need to know percent composition of a compound?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96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Mrs. Charniauskaya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Chemical Quantities and stoichiometry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7386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Percent composition of a compound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 smtClean="0">
                    <a:solidFill>
                      <a:schemeClr val="tx1"/>
                    </a:solidFill>
                  </a:rPr>
                  <a:t>The mass of each element in a compound compared to the entire mass of the compound and multiplied by 100% is called percent composition of the compound.</a:t>
                </a:r>
              </a:p>
              <a:p>
                <a:endParaRPr lang="en-US" b="1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 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𝒄𝒐𝒎𝒑𝒐𝒔𝒊𝒕𝒊𝒐𝒏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𝒎𝒂𝒔𝒔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𝒐𝒇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𝒆𝒍𝒆𝒎𝒆𝒏𝒕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𝒕𝒐𝒕𝒂𝒍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𝒎𝒂𝒔𝒔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𝒐𝒇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𝒄𝒐𝒎𝒑𝒐𝒖𝒏𝒅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</m:den>
                    </m:f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𝟏𝟎𝟎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endParaRPr lang="en-US" sz="2800" b="1" dirty="0" smtClean="0">
                  <a:solidFill>
                    <a:schemeClr val="tx1"/>
                  </a:solidFill>
                </a:endParaRPr>
              </a:p>
              <a:p>
                <a:endParaRPr lang="en-US" b="1" dirty="0" smtClean="0">
                  <a:solidFill>
                    <a:schemeClr val="tx1"/>
                  </a:solidFill>
                </a:endParaRPr>
              </a:p>
              <a:p>
                <a:pPr marL="114300" indent="0">
                  <a:buNone/>
                </a:pP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116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449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Calculating percent composition from mass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86800" cy="4373563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When a 13.0 g sample of a compound containing only magnesium and oxygen is decomposed, 5.40 g of oxygen is produced. What is a percent composition of this compound.</a:t>
            </a:r>
          </a:p>
          <a:p>
            <a:r>
              <a:rPr lang="en-US" b="1" dirty="0" err="1">
                <a:solidFill>
                  <a:schemeClr val="tx1"/>
                </a:solidFill>
              </a:rPr>
              <a:t>m</a:t>
            </a:r>
            <a:r>
              <a:rPr lang="en-US" b="1" baseline="-25000" dirty="0" err="1" smtClean="0">
                <a:solidFill>
                  <a:schemeClr val="tx1"/>
                </a:solidFill>
              </a:rPr>
              <a:t>compound</a:t>
            </a:r>
            <a:r>
              <a:rPr lang="en-US" b="1" dirty="0" smtClean="0">
                <a:solidFill>
                  <a:schemeClr val="tx1"/>
                </a:solidFill>
              </a:rPr>
              <a:t> = 13.0 g</a:t>
            </a:r>
          </a:p>
          <a:p>
            <a:r>
              <a:rPr lang="en-US" b="1" dirty="0" err="1">
                <a:solidFill>
                  <a:schemeClr val="tx1"/>
                </a:solidFill>
              </a:rPr>
              <a:t>m</a:t>
            </a:r>
            <a:r>
              <a:rPr lang="en-US" b="1" baseline="-25000" dirty="0" err="1" smtClean="0">
                <a:solidFill>
                  <a:schemeClr val="tx1"/>
                </a:solidFill>
              </a:rPr>
              <a:t>oxygen</a:t>
            </a:r>
            <a:r>
              <a:rPr lang="en-US" b="1" dirty="0" smtClean="0">
                <a:solidFill>
                  <a:schemeClr val="tx1"/>
                </a:solidFill>
              </a:rPr>
              <a:t> = 5.40 g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%Mg  and % O?   </a:t>
            </a:r>
          </a:p>
          <a:p>
            <a:r>
              <a:rPr lang="en-US" b="1" dirty="0" err="1" smtClean="0">
                <a:solidFill>
                  <a:schemeClr val="tx1"/>
                </a:solidFill>
              </a:rPr>
              <a:t>m</a:t>
            </a:r>
            <a:r>
              <a:rPr lang="en-US" b="1" baseline="-25000" dirty="0" err="1" smtClean="0">
                <a:solidFill>
                  <a:schemeClr val="tx1"/>
                </a:solidFill>
              </a:rPr>
              <a:t>magnesium</a:t>
            </a:r>
            <a:r>
              <a:rPr lang="en-US" b="1" dirty="0" smtClean="0">
                <a:solidFill>
                  <a:schemeClr val="tx1"/>
                </a:solidFill>
              </a:rPr>
              <a:t> = </a:t>
            </a:r>
            <a:r>
              <a:rPr lang="en-US" b="1" dirty="0" err="1" smtClean="0">
                <a:solidFill>
                  <a:schemeClr val="tx1"/>
                </a:solidFill>
              </a:rPr>
              <a:t>m</a:t>
            </a:r>
            <a:r>
              <a:rPr lang="en-US" b="1" baseline="-25000" dirty="0" err="1" smtClean="0">
                <a:solidFill>
                  <a:schemeClr val="tx1"/>
                </a:solidFill>
              </a:rPr>
              <a:t>compound</a:t>
            </a:r>
            <a:r>
              <a:rPr lang="en-US" b="1" dirty="0" smtClean="0">
                <a:solidFill>
                  <a:schemeClr val="tx1"/>
                </a:solidFill>
              </a:rPr>
              <a:t> – </a:t>
            </a:r>
            <a:r>
              <a:rPr lang="en-US" b="1" dirty="0" err="1" smtClean="0">
                <a:solidFill>
                  <a:schemeClr val="tx1"/>
                </a:solidFill>
              </a:rPr>
              <a:t>m</a:t>
            </a:r>
            <a:r>
              <a:rPr lang="en-US" b="1" baseline="-25000" dirty="0" err="1" smtClean="0">
                <a:solidFill>
                  <a:schemeClr val="tx1"/>
                </a:solidFill>
              </a:rPr>
              <a:t>oxygen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= 13.0 g – 5.40g = 7.60 g</a:t>
            </a:r>
            <a:endParaRPr lang="en-US" b="1" baseline="-2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70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 smtClean="0">
                    <a:solidFill>
                      <a:schemeClr val="tx1"/>
                    </a:solidFill>
                  </a:rPr>
                  <a:t>% Mg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𝒎𝒂𝒔𝒔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𝑴𝒈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𝒎𝒂𝒔𝒔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𝒄𝒐𝒎𝒑𝒐𝒖𝒏𝒅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𝟏𝟎𝟎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%= </m:t>
                    </m:r>
                    <m:f>
                      <m:fPr>
                        <m:ctrlP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𝟕</m:t>
                        </m:r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𝟔𝟎</m:t>
                        </m:r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𝒈</m:t>
                        </m:r>
                      </m:num>
                      <m:den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𝟏𝟑</m:t>
                        </m:r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𝒈</m:t>
                        </m:r>
                      </m:den>
                    </m:f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𝟏𝟎𝟎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%=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𝟓𝟖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endParaRPr lang="en-US" b="1" dirty="0" smtClean="0">
                  <a:solidFill>
                    <a:schemeClr val="tx1"/>
                  </a:solidFill>
                </a:endParaRPr>
              </a:p>
              <a:p>
                <a:endParaRPr lang="en-US" b="1" dirty="0">
                  <a:solidFill>
                    <a:schemeClr val="tx1"/>
                  </a:solidFill>
                </a:endParaRPr>
              </a:p>
              <a:p>
                <a:r>
                  <a:rPr lang="en-US" b="1" dirty="0">
                    <a:solidFill>
                      <a:schemeClr val="tx1"/>
                    </a:solidFill>
                  </a:rPr>
                  <a:t>% 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O </a:t>
                </a:r>
                <a:r>
                  <a:rPr lang="en-US" b="1" dirty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𝒎𝒂𝒔𝒔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num>
                      <m:den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𝒎𝒂𝒔𝒔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𝒄𝒐𝒎𝒑𝒐𝒖𝒏𝒅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𝟏𝟎𝟎</m:t>
                    </m:r>
                    <m:r>
                      <a:rPr lang="en-US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%= </m:t>
                    </m:r>
                    <m:f>
                      <m:fPr>
                        <m:ctrlP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𝟒𝟎</m:t>
                        </m:r>
                        <m: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𝒈</m:t>
                        </m:r>
                      </m:num>
                      <m:den>
                        <m: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𝟏𝟑</m:t>
                        </m:r>
                        <m: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𝒈</m:t>
                        </m:r>
                      </m:den>
                    </m:f>
                    <m:r>
                      <a:rPr lang="en-US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𝟏𝟎𝟎</m:t>
                    </m:r>
                    <m:r>
                      <a:rPr lang="en-US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%=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𝟒𝟏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n-US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endParaRPr lang="en-US" b="1" dirty="0" smtClean="0">
                  <a:solidFill>
                    <a:schemeClr val="tx1"/>
                  </a:solidFill>
                </a:endParaRPr>
              </a:p>
              <a:p>
                <a:pPr marL="114300" indent="0">
                  <a:buNone/>
                </a:pPr>
                <a:r>
                  <a:rPr lang="en-US" b="1" dirty="0" smtClean="0">
                    <a:solidFill>
                      <a:schemeClr val="tx1"/>
                    </a:solidFill>
                  </a:rPr>
                  <a:t>The </a:t>
                </a:r>
                <a:r>
                  <a:rPr lang="en-US" b="1" dirty="0" err="1" smtClean="0">
                    <a:solidFill>
                      <a:schemeClr val="tx1"/>
                    </a:solidFill>
                  </a:rPr>
                  <a:t>percents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 of the elements add up to 100%.</a:t>
                </a:r>
              </a:p>
              <a:p>
                <a:pPr marL="114300" indent="0">
                  <a:buNone/>
                </a:pPr>
                <a:endParaRPr lang="en-US" b="1" dirty="0">
                  <a:solidFill>
                    <a:schemeClr val="tx1"/>
                  </a:solidFill>
                </a:endParaRPr>
              </a:p>
              <a:p>
                <a:pPr marL="114300" indent="0">
                  <a:buNone/>
                </a:pPr>
                <a:r>
                  <a:rPr lang="en-US" b="1" dirty="0" smtClean="0">
                    <a:solidFill>
                      <a:schemeClr val="tx1"/>
                    </a:solidFill>
                  </a:rPr>
                  <a:t>58.5% + 41.5% = 100%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93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Percent composition from the chemical formula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752600"/>
                <a:ext cx="8610600" cy="4495800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 smtClean="0">
                    <a:solidFill>
                      <a:schemeClr val="tx1"/>
                    </a:solidFill>
                  </a:rPr>
                  <a:t>Calculate the percent composition of propane, C</a:t>
                </a:r>
                <a:r>
                  <a:rPr lang="en-US" b="1" baseline="-25000" dirty="0" smtClean="0">
                    <a:solidFill>
                      <a:schemeClr val="tx1"/>
                    </a:solidFill>
                  </a:rPr>
                  <a:t>3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H</a:t>
                </a:r>
                <a:r>
                  <a:rPr lang="en-US" b="1" baseline="-25000" dirty="0" smtClean="0">
                    <a:solidFill>
                      <a:schemeClr val="tx1"/>
                    </a:solidFill>
                  </a:rPr>
                  <a:t>8.</a:t>
                </a:r>
              </a:p>
              <a:p>
                <a:r>
                  <a:rPr lang="en-US" b="1" dirty="0" smtClean="0">
                    <a:solidFill>
                      <a:schemeClr val="tx1"/>
                    </a:solidFill>
                  </a:rPr>
                  <a:t>Find molar mass of C</a:t>
                </a:r>
                <a:r>
                  <a:rPr lang="en-US" b="1" baseline="-25000" dirty="0" smtClean="0">
                    <a:solidFill>
                      <a:schemeClr val="tx1"/>
                    </a:solidFill>
                  </a:rPr>
                  <a:t>3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H</a:t>
                </a:r>
                <a:r>
                  <a:rPr lang="en-US" b="1" baseline="-25000" dirty="0" smtClean="0">
                    <a:solidFill>
                      <a:schemeClr val="tx1"/>
                    </a:solidFill>
                  </a:rPr>
                  <a:t>8 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= 44.0 g/</a:t>
                </a:r>
                <a:r>
                  <a:rPr lang="en-US" b="1" dirty="0" err="1" smtClean="0">
                    <a:solidFill>
                      <a:schemeClr val="tx1"/>
                    </a:solidFill>
                  </a:rPr>
                  <a:t>mol</a:t>
                </a:r>
                <a:endParaRPr lang="en-US" b="1" dirty="0" smtClean="0">
                  <a:solidFill>
                    <a:schemeClr val="tx1"/>
                  </a:solidFill>
                </a:endParaRPr>
              </a:p>
              <a:p>
                <a:r>
                  <a:rPr lang="en-US" b="1" dirty="0" smtClean="0">
                    <a:solidFill>
                      <a:schemeClr val="tx1"/>
                    </a:solidFill>
                  </a:rPr>
                  <a:t>Mass of C in 1 </a:t>
                </a:r>
                <a:r>
                  <a:rPr lang="en-US" b="1" dirty="0" err="1" smtClean="0">
                    <a:solidFill>
                      <a:schemeClr val="tx1"/>
                    </a:solidFill>
                  </a:rPr>
                  <a:t>mol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 of C</a:t>
                </a:r>
                <a:r>
                  <a:rPr lang="en-US" b="1" baseline="-25000" dirty="0" smtClean="0">
                    <a:solidFill>
                      <a:schemeClr val="tx1"/>
                    </a:solidFill>
                  </a:rPr>
                  <a:t>3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H</a:t>
                </a:r>
                <a:r>
                  <a:rPr lang="en-US" b="1" baseline="-25000" dirty="0" smtClean="0">
                    <a:solidFill>
                      <a:schemeClr val="tx1"/>
                    </a:solidFill>
                  </a:rPr>
                  <a:t>8 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 = 12.0 g/</a:t>
                </a:r>
                <a:r>
                  <a:rPr lang="en-US" b="1" dirty="0" err="1" smtClean="0">
                    <a:solidFill>
                      <a:schemeClr val="tx1"/>
                    </a:solidFill>
                  </a:rPr>
                  <a:t>mol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𝒎𝒐𝒍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𝟑𝟔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𝒈</m:t>
                    </m:r>
                  </m:oMath>
                </a14:m>
                <a:endParaRPr lang="en-US" b="1" dirty="0" smtClean="0">
                  <a:solidFill>
                    <a:schemeClr val="tx1"/>
                  </a:solidFill>
                </a:endParaRPr>
              </a:p>
              <a:p>
                <a:r>
                  <a:rPr lang="en-US" b="1" dirty="0" smtClean="0">
                    <a:solidFill>
                      <a:schemeClr val="tx1"/>
                    </a:solidFill>
                  </a:rPr>
                  <a:t>Mass of H in 1 </a:t>
                </a:r>
                <a:r>
                  <a:rPr lang="en-US" b="1" dirty="0" err="1" smtClean="0">
                    <a:solidFill>
                      <a:schemeClr val="tx1"/>
                    </a:solidFill>
                  </a:rPr>
                  <a:t>mol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  of C</a:t>
                </a:r>
                <a:r>
                  <a:rPr lang="en-US" b="1" baseline="-25000" dirty="0" smtClean="0">
                    <a:solidFill>
                      <a:schemeClr val="tx1"/>
                    </a:solidFill>
                  </a:rPr>
                  <a:t>3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H</a:t>
                </a:r>
                <a:r>
                  <a:rPr lang="en-US" b="1" baseline="-25000" dirty="0" smtClean="0">
                    <a:solidFill>
                      <a:schemeClr val="tx1"/>
                    </a:solidFill>
                  </a:rPr>
                  <a:t>8</a:t>
                </a:r>
                <a:r>
                  <a:rPr lang="en-US" b="1" dirty="0">
                    <a:solidFill>
                      <a:schemeClr val="tx1"/>
                    </a:solidFill>
                  </a:rPr>
                  <a:t> = 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1.0 g/</a:t>
                </a:r>
                <a:r>
                  <a:rPr lang="en-US" b="1" dirty="0" err="1" smtClean="0">
                    <a:solidFill>
                      <a:schemeClr val="tx1"/>
                    </a:solidFill>
                  </a:rPr>
                  <a:t>mol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𝒎𝒐𝒍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𝒈</m:t>
                    </m:r>
                  </m:oMath>
                </a14:m>
                <a:endParaRPr lang="en-US" b="1" dirty="0" smtClean="0">
                  <a:solidFill>
                    <a:schemeClr val="tx1"/>
                  </a:solidFill>
                </a:endParaRPr>
              </a:p>
              <a:p>
                <a:endParaRPr lang="en-US" b="1" dirty="0" smtClean="0">
                  <a:solidFill>
                    <a:schemeClr val="tx1"/>
                  </a:solidFill>
                </a:endParaRPr>
              </a:p>
              <a:p>
                <a:r>
                  <a:rPr lang="en-US" b="1" dirty="0" smtClean="0">
                    <a:solidFill>
                      <a:schemeClr val="tx1"/>
                    </a:solidFill>
                  </a:rPr>
                  <a:t>% C 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𝒎𝒂𝒔𝒔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𝒎𝒂𝒔𝒔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𝒑𝒓𝒐𝒑𝒂𝒏𝒆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𝟏𝟎𝟎</m:t>
                    </m:r>
                    <m:r>
                      <a:rPr lang="en-US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%= </m:t>
                    </m:r>
                    <m:f>
                      <m:fPr>
                        <m:ctrlP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𝟑𝟔</m:t>
                        </m:r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𝒈</m:t>
                        </m:r>
                      </m:num>
                      <m:den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𝟒𝟒</m:t>
                        </m:r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𝒈</m:t>
                        </m:r>
                      </m:den>
                    </m:f>
                    <m:r>
                      <a:rPr lang="en-US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𝟏𝟎𝟎</m:t>
                    </m:r>
                    <m:r>
                      <a:rPr lang="en-US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%=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𝟖𝟏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</m:t>
                    </m:r>
                    <m:r>
                      <a:rPr lang="en-US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endParaRPr lang="en-US" b="1" dirty="0" smtClean="0">
                  <a:solidFill>
                    <a:schemeClr val="tx1"/>
                  </a:solidFill>
                </a:endParaRPr>
              </a:p>
              <a:p>
                <a:endParaRPr lang="en-US" b="1" dirty="0" smtClean="0">
                  <a:solidFill>
                    <a:schemeClr val="tx1"/>
                  </a:solidFill>
                </a:endParaRPr>
              </a:p>
              <a:p>
                <a:r>
                  <a:rPr lang="en-US" b="1" dirty="0">
                    <a:solidFill>
                      <a:schemeClr val="tx1"/>
                    </a:solidFill>
                  </a:rPr>
                  <a:t>% 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H </a:t>
                </a:r>
                <a:r>
                  <a:rPr lang="en-US" b="1" dirty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𝒎𝒂𝒔𝒔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𝒎𝒂𝒔𝒔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𝒑𝒓𝒐𝒑𝒂𝒏𝒆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𝟏𝟎𝟎</m:t>
                    </m:r>
                    <m:r>
                      <a:rPr lang="en-US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%= </m:t>
                    </m:r>
                    <m:f>
                      <m:fPr>
                        <m:ctrlP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𝟖</m:t>
                        </m:r>
                        <m: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𝒈</m:t>
                        </m:r>
                      </m:num>
                      <m:den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𝟒𝟒</m:t>
                        </m:r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𝒈</m:t>
                        </m:r>
                      </m:den>
                    </m:f>
                    <m:r>
                      <a:rPr lang="en-US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𝟏𝟎𝟎</m:t>
                    </m:r>
                    <m:r>
                      <a:rPr lang="en-US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%=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𝟏𝟖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endParaRPr lang="en-US" b="1" dirty="0" smtClean="0">
                  <a:solidFill>
                    <a:schemeClr val="tx1"/>
                  </a:solidFill>
                </a:endParaRPr>
              </a:p>
              <a:p>
                <a:endParaRPr lang="en-US" b="1" dirty="0">
                  <a:solidFill>
                    <a:schemeClr val="tx1"/>
                  </a:solidFill>
                </a:endParaRPr>
              </a:p>
              <a:p>
                <a:endParaRPr lang="en-US" b="1" dirty="0" smtClean="0">
                  <a:solidFill>
                    <a:schemeClr val="tx1"/>
                  </a:solidFill>
                </a:endParaRPr>
              </a:p>
              <a:p>
                <a:pPr marL="114300" indent="0">
                  <a:buNone/>
                </a:pPr>
                <a:endParaRPr lang="en-US" b="1" baseline="-25000" dirty="0">
                  <a:solidFill>
                    <a:schemeClr val="tx1"/>
                  </a:solidFill>
                </a:endParaRPr>
              </a:p>
              <a:p>
                <a:pPr marL="114300" indent="0">
                  <a:buNone/>
                </a:pP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752600"/>
                <a:ext cx="8610600" cy="4495800"/>
              </a:xfrm>
              <a:blipFill rotWithShape="0">
                <a:blip r:embed="rId2"/>
                <a:stretch>
                  <a:fillRect t="-1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820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Propane C</a:t>
            </a:r>
            <a:r>
              <a:rPr lang="en-US" baseline="-25000" dirty="0" smtClean="0"/>
              <a:t>3</a:t>
            </a:r>
            <a:r>
              <a:rPr lang="en-US" dirty="0" smtClean="0"/>
              <a:t>H</a:t>
            </a:r>
            <a:r>
              <a:rPr lang="en-US" baseline="-25000" dirty="0" smtClean="0"/>
              <a:t>8 </a:t>
            </a:r>
            <a:r>
              <a:rPr lang="en-US" dirty="0" smtClean="0"/>
              <a:t> percent composition</a:t>
            </a:r>
            <a:endParaRPr lang="en-US" dirty="0"/>
          </a:p>
        </p:txBody>
      </p:sp>
      <p:pic>
        <p:nvPicPr>
          <p:cNvPr id="22" name="Content Placeholder 2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0600" y="4343400"/>
            <a:ext cx="3231160" cy="1956986"/>
          </a:xfrm>
          <a:prstGeom prst="rect">
            <a:avLst/>
          </a:prstGeom>
        </p:spPr>
      </p:pic>
      <p:sp>
        <p:nvSpPr>
          <p:cNvPr id="13" name="Freeform 12"/>
          <p:cNvSpPr/>
          <p:nvPr/>
        </p:nvSpPr>
        <p:spPr>
          <a:xfrm>
            <a:off x="791570" y="2606722"/>
            <a:ext cx="3193576" cy="1924335"/>
          </a:xfrm>
          <a:custGeom>
            <a:avLst/>
            <a:gdLst>
              <a:gd name="connsiteX0" fmla="*/ 1037230 w 3193576"/>
              <a:gd name="connsiteY0" fmla="*/ 177421 h 1924335"/>
              <a:gd name="connsiteX1" fmla="*/ 968991 w 3193576"/>
              <a:gd name="connsiteY1" fmla="*/ 163774 h 1924335"/>
              <a:gd name="connsiteX2" fmla="*/ 873457 w 3193576"/>
              <a:gd name="connsiteY2" fmla="*/ 191069 h 1924335"/>
              <a:gd name="connsiteX3" fmla="*/ 832514 w 3193576"/>
              <a:gd name="connsiteY3" fmla="*/ 218365 h 1924335"/>
              <a:gd name="connsiteX4" fmla="*/ 791570 w 3193576"/>
              <a:gd name="connsiteY4" fmla="*/ 232012 h 1924335"/>
              <a:gd name="connsiteX5" fmla="*/ 764275 w 3193576"/>
              <a:gd name="connsiteY5" fmla="*/ 272956 h 1924335"/>
              <a:gd name="connsiteX6" fmla="*/ 723331 w 3193576"/>
              <a:gd name="connsiteY6" fmla="*/ 286603 h 1924335"/>
              <a:gd name="connsiteX7" fmla="*/ 682388 w 3193576"/>
              <a:gd name="connsiteY7" fmla="*/ 313899 h 1924335"/>
              <a:gd name="connsiteX8" fmla="*/ 641445 w 3193576"/>
              <a:gd name="connsiteY8" fmla="*/ 354842 h 1924335"/>
              <a:gd name="connsiteX9" fmla="*/ 545911 w 3193576"/>
              <a:gd name="connsiteY9" fmla="*/ 395785 h 1924335"/>
              <a:gd name="connsiteX10" fmla="*/ 491320 w 3193576"/>
              <a:gd name="connsiteY10" fmla="*/ 409433 h 1924335"/>
              <a:gd name="connsiteX11" fmla="*/ 450376 w 3193576"/>
              <a:gd name="connsiteY11" fmla="*/ 423081 h 1924335"/>
              <a:gd name="connsiteX12" fmla="*/ 368490 w 3193576"/>
              <a:gd name="connsiteY12" fmla="*/ 464024 h 1924335"/>
              <a:gd name="connsiteX13" fmla="*/ 313899 w 3193576"/>
              <a:gd name="connsiteY13" fmla="*/ 491320 h 1924335"/>
              <a:gd name="connsiteX14" fmla="*/ 245660 w 3193576"/>
              <a:gd name="connsiteY14" fmla="*/ 504968 h 1924335"/>
              <a:gd name="connsiteX15" fmla="*/ 204717 w 3193576"/>
              <a:gd name="connsiteY15" fmla="*/ 532263 h 1924335"/>
              <a:gd name="connsiteX16" fmla="*/ 150126 w 3193576"/>
              <a:gd name="connsiteY16" fmla="*/ 545911 h 1924335"/>
              <a:gd name="connsiteX17" fmla="*/ 109182 w 3193576"/>
              <a:gd name="connsiteY17" fmla="*/ 559559 h 1924335"/>
              <a:gd name="connsiteX18" fmla="*/ 68239 w 3193576"/>
              <a:gd name="connsiteY18" fmla="*/ 600502 h 1924335"/>
              <a:gd name="connsiteX19" fmla="*/ 13648 w 3193576"/>
              <a:gd name="connsiteY19" fmla="*/ 696036 h 1924335"/>
              <a:gd name="connsiteX20" fmla="*/ 0 w 3193576"/>
              <a:gd name="connsiteY20" fmla="*/ 736979 h 1924335"/>
              <a:gd name="connsiteX21" fmla="*/ 13648 w 3193576"/>
              <a:gd name="connsiteY21" fmla="*/ 1037230 h 1924335"/>
              <a:gd name="connsiteX22" fmla="*/ 54591 w 3193576"/>
              <a:gd name="connsiteY22" fmla="*/ 1228299 h 1924335"/>
              <a:gd name="connsiteX23" fmla="*/ 95534 w 3193576"/>
              <a:gd name="connsiteY23" fmla="*/ 1269242 h 1924335"/>
              <a:gd name="connsiteX24" fmla="*/ 150126 w 3193576"/>
              <a:gd name="connsiteY24" fmla="*/ 1351129 h 1924335"/>
              <a:gd name="connsiteX25" fmla="*/ 232012 w 3193576"/>
              <a:gd name="connsiteY25" fmla="*/ 1446663 h 1924335"/>
              <a:gd name="connsiteX26" fmla="*/ 272955 w 3193576"/>
              <a:gd name="connsiteY26" fmla="*/ 1473959 h 1924335"/>
              <a:gd name="connsiteX27" fmla="*/ 313899 w 3193576"/>
              <a:gd name="connsiteY27" fmla="*/ 1528550 h 1924335"/>
              <a:gd name="connsiteX28" fmla="*/ 409433 w 3193576"/>
              <a:gd name="connsiteY28" fmla="*/ 1583141 h 1924335"/>
              <a:gd name="connsiteX29" fmla="*/ 450376 w 3193576"/>
              <a:gd name="connsiteY29" fmla="*/ 1610436 h 1924335"/>
              <a:gd name="connsiteX30" fmla="*/ 491320 w 3193576"/>
              <a:gd name="connsiteY30" fmla="*/ 1624084 h 1924335"/>
              <a:gd name="connsiteX31" fmla="*/ 532263 w 3193576"/>
              <a:gd name="connsiteY31" fmla="*/ 1651379 h 1924335"/>
              <a:gd name="connsiteX32" fmla="*/ 586854 w 3193576"/>
              <a:gd name="connsiteY32" fmla="*/ 1692323 h 1924335"/>
              <a:gd name="connsiteX33" fmla="*/ 641445 w 3193576"/>
              <a:gd name="connsiteY33" fmla="*/ 1705971 h 1924335"/>
              <a:gd name="connsiteX34" fmla="*/ 696036 w 3193576"/>
              <a:gd name="connsiteY34" fmla="*/ 1733266 h 1924335"/>
              <a:gd name="connsiteX35" fmla="*/ 777923 w 3193576"/>
              <a:gd name="connsiteY35" fmla="*/ 1760562 h 1924335"/>
              <a:gd name="connsiteX36" fmla="*/ 818866 w 3193576"/>
              <a:gd name="connsiteY36" fmla="*/ 1774209 h 1924335"/>
              <a:gd name="connsiteX37" fmla="*/ 928048 w 3193576"/>
              <a:gd name="connsiteY37" fmla="*/ 1801505 h 1924335"/>
              <a:gd name="connsiteX38" fmla="*/ 982639 w 3193576"/>
              <a:gd name="connsiteY38" fmla="*/ 1815153 h 1924335"/>
              <a:gd name="connsiteX39" fmla="*/ 1050878 w 3193576"/>
              <a:gd name="connsiteY39" fmla="*/ 1828800 h 1924335"/>
              <a:gd name="connsiteX40" fmla="*/ 1132764 w 3193576"/>
              <a:gd name="connsiteY40" fmla="*/ 1842448 h 1924335"/>
              <a:gd name="connsiteX41" fmla="*/ 1187355 w 3193576"/>
              <a:gd name="connsiteY41" fmla="*/ 1856096 h 1924335"/>
              <a:gd name="connsiteX42" fmla="*/ 1378424 w 3193576"/>
              <a:gd name="connsiteY42" fmla="*/ 1883391 h 1924335"/>
              <a:gd name="connsiteX43" fmla="*/ 1501254 w 3193576"/>
              <a:gd name="connsiteY43" fmla="*/ 1910687 h 1924335"/>
              <a:gd name="connsiteX44" fmla="*/ 1596788 w 3193576"/>
              <a:gd name="connsiteY44" fmla="*/ 1924335 h 1924335"/>
              <a:gd name="connsiteX45" fmla="*/ 1787857 w 3193576"/>
              <a:gd name="connsiteY45" fmla="*/ 1910687 h 1924335"/>
              <a:gd name="connsiteX46" fmla="*/ 1828800 w 3193576"/>
              <a:gd name="connsiteY46" fmla="*/ 1883391 h 1924335"/>
              <a:gd name="connsiteX47" fmla="*/ 1883391 w 3193576"/>
              <a:gd name="connsiteY47" fmla="*/ 1856096 h 1924335"/>
              <a:gd name="connsiteX48" fmla="*/ 1965278 w 3193576"/>
              <a:gd name="connsiteY48" fmla="*/ 1815153 h 1924335"/>
              <a:gd name="connsiteX49" fmla="*/ 2047164 w 3193576"/>
              <a:gd name="connsiteY49" fmla="*/ 1774209 h 1924335"/>
              <a:gd name="connsiteX50" fmla="*/ 2101755 w 3193576"/>
              <a:gd name="connsiteY50" fmla="*/ 1746914 h 1924335"/>
              <a:gd name="connsiteX51" fmla="*/ 2197290 w 3193576"/>
              <a:gd name="connsiteY51" fmla="*/ 1719618 h 1924335"/>
              <a:gd name="connsiteX52" fmla="*/ 2306472 w 3193576"/>
              <a:gd name="connsiteY52" fmla="*/ 1678675 h 1924335"/>
              <a:gd name="connsiteX53" fmla="*/ 2497540 w 3193576"/>
              <a:gd name="connsiteY53" fmla="*/ 1624084 h 1924335"/>
              <a:gd name="connsiteX54" fmla="*/ 2606723 w 3193576"/>
              <a:gd name="connsiteY54" fmla="*/ 1610436 h 1924335"/>
              <a:gd name="connsiteX55" fmla="*/ 2688609 w 3193576"/>
              <a:gd name="connsiteY55" fmla="*/ 1555845 h 1924335"/>
              <a:gd name="connsiteX56" fmla="*/ 2729552 w 3193576"/>
              <a:gd name="connsiteY56" fmla="*/ 1542197 h 1924335"/>
              <a:gd name="connsiteX57" fmla="*/ 2811439 w 3193576"/>
              <a:gd name="connsiteY57" fmla="*/ 1473959 h 1924335"/>
              <a:gd name="connsiteX58" fmla="*/ 2893326 w 3193576"/>
              <a:gd name="connsiteY58" fmla="*/ 1392072 h 1924335"/>
              <a:gd name="connsiteX59" fmla="*/ 2920621 w 3193576"/>
              <a:gd name="connsiteY59" fmla="*/ 1351129 h 1924335"/>
              <a:gd name="connsiteX60" fmla="*/ 2975212 w 3193576"/>
              <a:gd name="connsiteY60" fmla="*/ 1241947 h 1924335"/>
              <a:gd name="connsiteX61" fmla="*/ 3070746 w 3193576"/>
              <a:gd name="connsiteY61" fmla="*/ 1119117 h 1924335"/>
              <a:gd name="connsiteX62" fmla="*/ 3084394 w 3193576"/>
              <a:gd name="connsiteY62" fmla="*/ 1064526 h 1924335"/>
              <a:gd name="connsiteX63" fmla="*/ 3152633 w 3193576"/>
              <a:gd name="connsiteY63" fmla="*/ 968991 h 1924335"/>
              <a:gd name="connsiteX64" fmla="*/ 3179929 w 3193576"/>
              <a:gd name="connsiteY64" fmla="*/ 887105 h 1924335"/>
              <a:gd name="connsiteX65" fmla="*/ 3193576 w 3193576"/>
              <a:gd name="connsiteY65" fmla="*/ 750627 h 1924335"/>
              <a:gd name="connsiteX66" fmla="*/ 3179929 w 3193576"/>
              <a:gd name="connsiteY66" fmla="*/ 491320 h 1924335"/>
              <a:gd name="connsiteX67" fmla="*/ 3152633 w 3193576"/>
              <a:gd name="connsiteY67" fmla="*/ 409433 h 1924335"/>
              <a:gd name="connsiteX68" fmla="*/ 3043451 w 3193576"/>
              <a:gd name="connsiteY68" fmla="*/ 272956 h 1924335"/>
              <a:gd name="connsiteX69" fmla="*/ 2975212 w 3193576"/>
              <a:gd name="connsiteY69" fmla="*/ 232012 h 1924335"/>
              <a:gd name="connsiteX70" fmla="*/ 2852382 w 3193576"/>
              <a:gd name="connsiteY70" fmla="*/ 150126 h 1924335"/>
              <a:gd name="connsiteX71" fmla="*/ 2811439 w 3193576"/>
              <a:gd name="connsiteY71" fmla="*/ 109182 h 1924335"/>
              <a:gd name="connsiteX72" fmla="*/ 2756848 w 3193576"/>
              <a:gd name="connsiteY72" fmla="*/ 95535 h 1924335"/>
              <a:gd name="connsiteX73" fmla="*/ 2524836 w 3193576"/>
              <a:gd name="connsiteY73" fmla="*/ 68239 h 1924335"/>
              <a:gd name="connsiteX74" fmla="*/ 2456597 w 3193576"/>
              <a:gd name="connsiteY74" fmla="*/ 54591 h 1924335"/>
              <a:gd name="connsiteX75" fmla="*/ 2347415 w 3193576"/>
              <a:gd name="connsiteY75" fmla="*/ 27296 h 1924335"/>
              <a:gd name="connsiteX76" fmla="*/ 2224585 w 3193576"/>
              <a:gd name="connsiteY76" fmla="*/ 0 h 1924335"/>
              <a:gd name="connsiteX77" fmla="*/ 1856096 w 3193576"/>
              <a:gd name="connsiteY77" fmla="*/ 13648 h 1924335"/>
              <a:gd name="connsiteX78" fmla="*/ 1774209 w 3193576"/>
              <a:gd name="connsiteY78" fmla="*/ 68239 h 1924335"/>
              <a:gd name="connsiteX79" fmla="*/ 1678675 w 3193576"/>
              <a:gd name="connsiteY79" fmla="*/ 95535 h 1924335"/>
              <a:gd name="connsiteX80" fmla="*/ 1596788 w 3193576"/>
              <a:gd name="connsiteY80" fmla="*/ 122830 h 1924335"/>
              <a:gd name="connsiteX81" fmla="*/ 1501254 w 3193576"/>
              <a:gd name="connsiteY81" fmla="*/ 136478 h 1924335"/>
              <a:gd name="connsiteX82" fmla="*/ 1201003 w 3193576"/>
              <a:gd name="connsiteY82" fmla="*/ 109182 h 1924335"/>
              <a:gd name="connsiteX83" fmla="*/ 1160060 w 3193576"/>
              <a:gd name="connsiteY83" fmla="*/ 95535 h 1924335"/>
              <a:gd name="connsiteX84" fmla="*/ 1023582 w 3193576"/>
              <a:gd name="connsiteY84" fmla="*/ 122830 h 1924335"/>
              <a:gd name="connsiteX85" fmla="*/ 982639 w 3193576"/>
              <a:gd name="connsiteY85" fmla="*/ 150126 h 1924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3193576" h="1924335">
                <a:moveTo>
                  <a:pt x="1037230" y="177421"/>
                </a:moveTo>
                <a:cubicBezTo>
                  <a:pt x="1014484" y="172872"/>
                  <a:pt x="992188" y="163774"/>
                  <a:pt x="968991" y="163774"/>
                </a:cubicBezTo>
                <a:cubicBezTo>
                  <a:pt x="960243" y="163774"/>
                  <a:pt x="886331" y="184632"/>
                  <a:pt x="873457" y="191069"/>
                </a:cubicBezTo>
                <a:cubicBezTo>
                  <a:pt x="858786" y="198405"/>
                  <a:pt x="847185" y="211030"/>
                  <a:pt x="832514" y="218365"/>
                </a:cubicBezTo>
                <a:cubicBezTo>
                  <a:pt x="819647" y="224799"/>
                  <a:pt x="805218" y="227463"/>
                  <a:pt x="791570" y="232012"/>
                </a:cubicBezTo>
                <a:cubicBezTo>
                  <a:pt x="782472" y="245660"/>
                  <a:pt x="777083" y="262709"/>
                  <a:pt x="764275" y="272956"/>
                </a:cubicBezTo>
                <a:cubicBezTo>
                  <a:pt x="753041" y="281943"/>
                  <a:pt x="736198" y="280169"/>
                  <a:pt x="723331" y="286603"/>
                </a:cubicBezTo>
                <a:cubicBezTo>
                  <a:pt x="708660" y="293938"/>
                  <a:pt x="694989" y="303398"/>
                  <a:pt x="682388" y="313899"/>
                </a:cubicBezTo>
                <a:cubicBezTo>
                  <a:pt x="667561" y="326255"/>
                  <a:pt x="657151" y="343624"/>
                  <a:pt x="641445" y="354842"/>
                </a:cubicBezTo>
                <a:cubicBezTo>
                  <a:pt x="617179" y="372175"/>
                  <a:pt x="575614" y="387298"/>
                  <a:pt x="545911" y="395785"/>
                </a:cubicBezTo>
                <a:cubicBezTo>
                  <a:pt x="527876" y="400938"/>
                  <a:pt x="509355" y="404280"/>
                  <a:pt x="491320" y="409433"/>
                </a:cubicBezTo>
                <a:cubicBezTo>
                  <a:pt x="477487" y="413385"/>
                  <a:pt x="464024" y="418532"/>
                  <a:pt x="450376" y="423081"/>
                </a:cubicBezTo>
                <a:cubicBezTo>
                  <a:pt x="371691" y="475539"/>
                  <a:pt x="447597" y="430121"/>
                  <a:pt x="368490" y="464024"/>
                </a:cubicBezTo>
                <a:cubicBezTo>
                  <a:pt x="349790" y="472038"/>
                  <a:pt x="333200" y="484886"/>
                  <a:pt x="313899" y="491320"/>
                </a:cubicBezTo>
                <a:cubicBezTo>
                  <a:pt x="291893" y="498656"/>
                  <a:pt x="268406" y="500419"/>
                  <a:pt x="245660" y="504968"/>
                </a:cubicBezTo>
                <a:cubicBezTo>
                  <a:pt x="232012" y="514066"/>
                  <a:pt x="219793" y="525802"/>
                  <a:pt x="204717" y="532263"/>
                </a:cubicBezTo>
                <a:cubicBezTo>
                  <a:pt x="187477" y="539652"/>
                  <a:pt x="168161" y="540758"/>
                  <a:pt x="150126" y="545911"/>
                </a:cubicBezTo>
                <a:cubicBezTo>
                  <a:pt x="136293" y="549863"/>
                  <a:pt x="122830" y="555010"/>
                  <a:pt x="109182" y="559559"/>
                </a:cubicBezTo>
                <a:cubicBezTo>
                  <a:pt x="95534" y="573207"/>
                  <a:pt x="80595" y="585675"/>
                  <a:pt x="68239" y="600502"/>
                </a:cubicBezTo>
                <a:cubicBezTo>
                  <a:pt x="48080" y="624692"/>
                  <a:pt x="25428" y="668549"/>
                  <a:pt x="13648" y="696036"/>
                </a:cubicBezTo>
                <a:cubicBezTo>
                  <a:pt x="7981" y="709259"/>
                  <a:pt x="4549" y="723331"/>
                  <a:pt x="0" y="736979"/>
                </a:cubicBezTo>
                <a:cubicBezTo>
                  <a:pt x="4549" y="837063"/>
                  <a:pt x="6984" y="937265"/>
                  <a:pt x="13648" y="1037230"/>
                </a:cubicBezTo>
                <a:cubicBezTo>
                  <a:pt x="15173" y="1060109"/>
                  <a:pt x="28007" y="1201715"/>
                  <a:pt x="54591" y="1228299"/>
                </a:cubicBezTo>
                <a:lnTo>
                  <a:pt x="95534" y="1269242"/>
                </a:lnTo>
                <a:cubicBezTo>
                  <a:pt x="118749" y="1338887"/>
                  <a:pt x="94362" y="1286071"/>
                  <a:pt x="150126" y="1351129"/>
                </a:cubicBezTo>
                <a:cubicBezTo>
                  <a:pt x="195310" y="1403844"/>
                  <a:pt x="181213" y="1404330"/>
                  <a:pt x="232012" y="1446663"/>
                </a:cubicBezTo>
                <a:cubicBezTo>
                  <a:pt x="244613" y="1457164"/>
                  <a:pt x="261357" y="1462361"/>
                  <a:pt x="272955" y="1473959"/>
                </a:cubicBezTo>
                <a:cubicBezTo>
                  <a:pt x="289039" y="1490043"/>
                  <a:pt x="297815" y="1512466"/>
                  <a:pt x="313899" y="1528550"/>
                </a:cubicBezTo>
                <a:cubicBezTo>
                  <a:pt x="379900" y="1594550"/>
                  <a:pt x="346974" y="1551911"/>
                  <a:pt x="409433" y="1583141"/>
                </a:cubicBezTo>
                <a:cubicBezTo>
                  <a:pt x="424104" y="1590476"/>
                  <a:pt x="435705" y="1603101"/>
                  <a:pt x="450376" y="1610436"/>
                </a:cubicBezTo>
                <a:cubicBezTo>
                  <a:pt x="463243" y="1616870"/>
                  <a:pt x="478453" y="1617650"/>
                  <a:pt x="491320" y="1624084"/>
                </a:cubicBezTo>
                <a:cubicBezTo>
                  <a:pt x="505991" y="1631419"/>
                  <a:pt x="518916" y="1641845"/>
                  <a:pt x="532263" y="1651379"/>
                </a:cubicBezTo>
                <a:cubicBezTo>
                  <a:pt x="550772" y="1664600"/>
                  <a:pt x="566509" y="1682150"/>
                  <a:pt x="586854" y="1692323"/>
                </a:cubicBezTo>
                <a:cubicBezTo>
                  <a:pt x="603631" y="1700712"/>
                  <a:pt x="623882" y="1699385"/>
                  <a:pt x="641445" y="1705971"/>
                </a:cubicBezTo>
                <a:cubicBezTo>
                  <a:pt x="660494" y="1713114"/>
                  <a:pt x="677146" y="1725710"/>
                  <a:pt x="696036" y="1733266"/>
                </a:cubicBezTo>
                <a:cubicBezTo>
                  <a:pt x="722750" y="1743952"/>
                  <a:pt x="750627" y="1751464"/>
                  <a:pt x="777923" y="1760562"/>
                </a:cubicBezTo>
                <a:cubicBezTo>
                  <a:pt x="791571" y="1765111"/>
                  <a:pt x="804910" y="1770720"/>
                  <a:pt x="818866" y="1774209"/>
                </a:cubicBezTo>
                <a:lnTo>
                  <a:pt x="928048" y="1801505"/>
                </a:lnTo>
                <a:cubicBezTo>
                  <a:pt x="946245" y="1806054"/>
                  <a:pt x="964246" y="1811475"/>
                  <a:pt x="982639" y="1815153"/>
                </a:cubicBezTo>
                <a:lnTo>
                  <a:pt x="1050878" y="1828800"/>
                </a:lnTo>
                <a:cubicBezTo>
                  <a:pt x="1078104" y="1833750"/>
                  <a:pt x="1105630" y="1837021"/>
                  <a:pt x="1132764" y="1842448"/>
                </a:cubicBezTo>
                <a:cubicBezTo>
                  <a:pt x="1151157" y="1846127"/>
                  <a:pt x="1168853" y="1853012"/>
                  <a:pt x="1187355" y="1856096"/>
                </a:cubicBezTo>
                <a:cubicBezTo>
                  <a:pt x="1338289" y="1881252"/>
                  <a:pt x="1249575" y="1857622"/>
                  <a:pt x="1378424" y="1883391"/>
                </a:cubicBezTo>
                <a:cubicBezTo>
                  <a:pt x="1501142" y="1907934"/>
                  <a:pt x="1358200" y="1886844"/>
                  <a:pt x="1501254" y="1910687"/>
                </a:cubicBezTo>
                <a:cubicBezTo>
                  <a:pt x="1532984" y="1915975"/>
                  <a:pt x="1564943" y="1919786"/>
                  <a:pt x="1596788" y="1924335"/>
                </a:cubicBezTo>
                <a:cubicBezTo>
                  <a:pt x="1660478" y="1919786"/>
                  <a:pt x="1724977" y="1921784"/>
                  <a:pt x="1787857" y="1910687"/>
                </a:cubicBezTo>
                <a:cubicBezTo>
                  <a:pt x="1804010" y="1907836"/>
                  <a:pt x="1814559" y="1891529"/>
                  <a:pt x="1828800" y="1883391"/>
                </a:cubicBezTo>
                <a:cubicBezTo>
                  <a:pt x="1846464" y="1873297"/>
                  <a:pt x="1865727" y="1866190"/>
                  <a:pt x="1883391" y="1856096"/>
                </a:cubicBezTo>
                <a:cubicBezTo>
                  <a:pt x="1957470" y="1813765"/>
                  <a:pt x="1890209" y="1840174"/>
                  <a:pt x="1965278" y="1815153"/>
                </a:cubicBezTo>
                <a:cubicBezTo>
                  <a:pt x="2043956" y="1762700"/>
                  <a:pt x="1968063" y="1808109"/>
                  <a:pt x="2047164" y="1774209"/>
                </a:cubicBezTo>
                <a:cubicBezTo>
                  <a:pt x="2065864" y="1766195"/>
                  <a:pt x="2083055" y="1754928"/>
                  <a:pt x="2101755" y="1746914"/>
                </a:cubicBezTo>
                <a:cubicBezTo>
                  <a:pt x="2129166" y="1735166"/>
                  <a:pt x="2169587" y="1726544"/>
                  <a:pt x="2197290" y="1719618"/>
                </a:cubicBezTo>
                <a:cubicBezTo>
                  <a:pt x="2268542" y="1672117"/>
                  <a:pt x="2206581" y="1705919"/>
                  <a:pt x="2306472" y="1678675"/>
                </a:cubicBezTo>
                <a:cubicBezTo>
                  <a:pt x="2383179" y="1657755"/>
                  <a:pt x="2413600" y="1634577"/>
                  <a:pt x="2497540" y="1624084"/>
                </a:cubicBezTo>
                <a:lnTo>
                  <a:pt x="2606723" y="1610436"/>
                </a:lnTo>
                <a:cubicBezTo>
                  <a:pt x="2704075" y="1577984"/>
                  <a:pt x="2586378" y="1623999"/>
                  <a:pt x="2688609" y="1555845"/>
                </a:cubicBezTo>
                <a:cubicBezTo>
                  <a:pt x="2700579" y="1547865"/>
                  <a:pt x="2716685" y="1548631"/>
                  <a:pt x="2729552" y="1542197"/>
                </a:cubicBezTo>
                <a:cubicBezTo>
                  <a:pt x="2780382" y="1516782"/>
                  <a:pt x="2766162" y="1511691"/>
                  <a:pt x="2811439" y="1473959"/>
                </a:cubicBezTo>
                <a:cubicBezTo>
                  <a:pt x="2884607" y="1412985"/>
                  <a:pt x="2824098" y="1488990"/>
                  <a:pt x="2893326" y="1392072"/>
                </a:cubicBezTo>
                <a:cubicBezTo>
                  <a:pt x="2902860" y="1378725"/>
                  <a:pt x="2912767" y="1365529"/>
                  <a:pt x="2920621" y="1351129"/>
                </a:cubicBezTo>
                <a:cubicBezTo>
                  <a:pt x="2940105" y="1315408"/>
                  <a:pt x="2952641" y="1275803"/>
                  <a:pt x="2975212" y="1241947"/>
                </a:cubicBezTo>
                <a:cubicBezTo>
                  <a:pt x="3040509" y="1144001"/>
                  <a:pt x="3006606" y="1183257"/>
                  <a:pt x="3070746" y="1119117"/>
                </a:cubicBezTo>
                <a:cubicBezTo>
                  <a:pt x="3075295" y="1100920"/>
                  <a:pt x="3076006" y="1081303"/>
                  <a:pt x="3084394" y="1064526"/>
                </a:cubicBezTo>
                <a:cubicBezTo>
                  <a:pt x="3104560" y="1024193"/>
                  <a:pt x="3134799" y="1009116"/>
                  <a:pt x="3152633" y="968991"/>
                </a:cubicBezTo>
                <a:cubicBezTo>
                  <a:pt x="3164319" y="942699"/>
                  <a:pt x="3179929" y="887105"/>
                  <a:pt x="3179929" y="887105"/>
                </a:cubicBezTo>
                <a:cubicBezTo>
                  <a:pt x="3184478" y="841612"/>
                  <a:pt x="3193576" y="796347"/>
                  <a:pt x="3193576" y="750627"/>
                </a:cubicBezTo>
                <a:cubicBezTo>
                  <a:pt x="3193576" y="664072"/>
                  <a:pt x="3190242" y="577259"/>
                  <a:pt x="3179929" y="491320"/>
                </a:cubicBezTo>
                <a:cubicBezTo>
                  <a:pt x="3176501" y="462753"/>
                  <a:pt x="3165501" y="435168"/>
                  <a:pt x="3152633" y="409433"/>
                </a:cubicBezTo>
                <a:cubicBezTo>
                  <a:pt x="3122571" y="349310"/>
                  <a:pt x="3112216" y="314216"/>
                  <a:pt x="3043451" y="272956"/>
                </a:cubicBezTo>
                <a:cubicBezTo>
                  <a:pt x="3020705" y="259308"/>
                  <a:pt x="2996943" y="247224"/>
                  <a:pt x="2975212" y="232012"/>
                </a:cubicBezTo>
                <a:cubicBezTo>
                  <a:pt x="2849029" y="143683"/>
                  <a:pt x="2962402" y="205135"/>
                  <a:pt x="2852382" y="150126"/>
                </a:cubicBezTo>
                <a:cubicBezTo>
                  <a:pt x="2838734" y="136478"/>
                  <a:pt x="2828197" y="118758"/>
                  <a:pt x="2811439" y="109182"/>
                </a:cubicBezTo>
                <a:cubicBezTo>
                  <a:pt x="2795153" y="99876"/>
                  <a:pt x="2774883" y="100688"/>
                  <a:pt x="2756848" y="95535"/>
                </a:cubicBezTo>
                <a:cubicBezTo>
                  <a:pt x="2632764" y="60083"/>
                  <a:pt x="2830414" y="90066"/>
                  <a:pt x="2524836" y="68239"/>
                </a:cubicBezTo>
                <a:cubicBezTo>
                  <a:pt x="2502090" y="63690"/>
                  <a:pt x="2479200" y="59807"/>
                  <a:pt x="2456597" y="54591"/>
                </a:cubicBezTo>
                <a:cubicBezTo>
                  <a:pt x="2420044" y="46156"/>
                  <a:pt x="2384201" y="34653"/>
                  <a:pt x="2347415" y="27296"/>
                </a:cubicBezTo>
                <a:cubicBezTo>
                  <a:pt x="2260783" y="9969"/>
                  <a:pt x="2301680" y="19274"/>
                  <a:pt x="2224585" y="0"/>
                </a:cubicBezTo>
                <a:cubicBezTo>
                  <a:pt x="2101755" y="4549"/>
                  <a:pt x="1977623" y="-4765"/>
                  <a:pt x="1856096" y="13648"/>
                </a:cubicBezTo>
                <a:cubicBezTo>
                  <a:pt x="1823661" y="18562"/>
                  <a:pt x="1805331" y="57865"/>
                  <a:pt x="1774209" y="68239"/>
                </a:cubicBezTo>
                <a:cubicBezTo>
                  <a:pt x="1636650" y="114093"/>
                  <a:pt x="1849994" y="44140"/>
                  <a:pt x="1678675" y="95535"/>
                </a:cubicBezTo>
                <a:cubicBezTo>
                  <a:pt x="1651116" y="103803"/>
                  <a:pt x="1625271" y="118761"/>
                  <a:pt x="1596788" y="122830"/>
                </a:cubicBezTo>
                <a:lnTo>
                  <a:pt x="1501254" y="136478"/>
                </a:lnTo>
                <a:cubicBezTo>
                  <a:pt x="1396270" y="129916"/>
                  <a:pt x="1301328" y="131476"/>
                  <a:pt x="1201003" y="109182"/>
                </a:cubicBezTo>
                <a:cubicBezTo>
                  <a:pt x="1186960" y="106061"/>
                  <a:pt x="1173708" y="100084"/>
                  <a:pt x="1160060" y="95535"/>
                </a:cubicBezTo>
                <a:cubicBezTo>
                  <a:pt x="1124852" y="100564"/>
                  <a:pt x="1061695" y="103773"/>
                  <a:pt x="1023582" y="122830"/>
                </a:cubicBezTo>
                <a:cubicBezTo>
                  <a:pt x="1008911" y="130166"/>
                  <a:pt x="982639" y="150126"/>
                  <a:pt x="982639" y="150126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524836" y="2715904"/>
            <a:ext cx="1460310" cy="641445"/>
          </a:xfrm>
          <a:custGeom>
            <a:avLst/>
            <a:gdLst>
              <a:gd name="connsiteX0" fmla="*/ 0 w 1460310"/>
              <a:gd name="connsiteY0" fmla="*/ 0 h 641445"/>
              <a:gd name="connsiteX1" fmla="*/ 136477 w 1460310"/>
              <a:gd name="connsiteY1" fmla="*/ 68239 h 641445"/>
              <a:gd name="connsiteX2" fmla="*/ 191068 w 1460310"/>
              <a:gd name="connsiteY2" fmla="*/ 81887 h 641445"/>
              <a:gd name="connsiteX3" fmla="*/ 313898 w 1460310"/>
              <a:gd name="connsiteY3" fmla="*/ 122830 h 641445"/>
              <a:gd name="connsiteX4" fmla="*/ 409433 w 1460310"/>
              <a:gd name="connsiteY4" fmla="*/ 177421 h 641445"/>
              <a:gd name="connsiteX5" fmla="*/ 423080 w 1460310"/>
              <a:gd name="connsiteY5" fmla="*/ 218365 h 641445"/>
              <a:gd name="connsiteX6" fmla="*/ 464024 w 1460310"/>
              <a:gd name="connsiteY6" fmla="*/ 259308 h 641445"/>
              <a:gd name="connsiteX7" fmla="*/ 518615 w 1460310"/>
              <a:gd name="connsiteY7" fmla="*/ 341195 h 641445"/>
              <a:gd name="connsiteX8" fmla="*/ 545910 w 1460310"/>
              <a:gd name="connsiteY8" fmla="*/ 382138 h 641445"/>
              <a:gd name="connsiteX9" fmla="*/ 586854 w 1460310"/>
              <a:gd name="connsiteY9" fmla="*/ 409433 h 641445"/>
              <a:gd name="connsiteX10" fmla="*/ 614149 w 1460310"/>
              <a:gd name="connsiteY10" fmla="*/ 450377 h 641445"/>
              <a:gd name="connsiteX11" fmla="*/ 655092 w 1460310"/>
              <a:gd name="connsiteY11" fmla="*/ 464024 h 641445"/>
              <a:gd name="connsiteX12" fmla="*/ 696036 w 1460310"/>
              <a:gd name="connsiteY12" fmla="*/ 491320 h 641445"/>
              <a:gd name="connsiteX13" fmla="*/ 777922 w 1460310"/>
              <a:gd name="connsiteY13" fmla="*/ 559559 h 641445"/>
              <a:gd name="connsiteX14" fmla="*/ 859809 w 1460310"/>
              <a:gd name="connsiteY14" fmla="*/ 586854 h 641445"/>
              <a:gd name="connsiteX15" fmla="*/ 900752 w 1460310"/>
              <a:gd name="connsiteY15" fmla="*/ 600502 h 641445"/>
              <a:gd name="connsiteX16" fmla="*/ 1064525 w 1460310"/>
              <a:gd name="connsiteY16" fmla="*/ 627797 h 641445"/>
              <a:gd name="connsiteX17" fmla="*/ 1214651 w 1460310"/>
              <a:gd name="connsiteY17" fmla="*/ 614150 h 641445"/>
              <a:gd name="connsiteX18" fmla="*/ 1364776 w 1460310"/>
              <a:gd name="connsiteY18" fmla="*/ 641445 h 641445"/>
              <a:gd name="connsiteX19" fmla="*/ 1405719 w 1460310"/>
              <a:gd name="connsiteY19" fmla="*/ 627797 h 641445"/>
              <a:gd name="connsiteX20" fmla="*/ 1460310 w 1460310"/>
              <a:gd name="connsiteY20" fmla="*/ 586854 h 641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60310" h="641445">
                <a:moveTo>
                  <a:pt x="0" y="0"/>
                </a:moveTo>
                <a:cubicBezTo>
                  <a:pt x="64109" y="38466"/>
                  <a:pt x="66825" y="45022"/>
                  <a:pt x="136477" y="68239"/>
                </a:cubicBezTo>
                <a:cubicBezTo>
                  <a:pt x="154272" y="74171"/>
                  <a:pt x="173274" y="75955"/>
                  <a:pt x="191068" y="81887"/>
                </a:cubicBezTo>
                <a:cubicBezTo>
                  <a:pt x="345231" y="133275"/>
                  <a:pt x="183088" y="90129"/>
                  <a:pt x="313898" y="122830"/>
                </a:cubicBezTo>
                <a:cubicBezTo>
                  <a:pt x="327327" y="129545"/>
                  <a:pt x="396575" y="161348"/>
                  <a:pt x="409433" y="177421"/>
                </a:cubicBezTo>
                <a:cubicBezTo>
                  <a:pt x="418420" y="188655"/>
                  <a:pt x="415100" y="206395"/>
                  <a:pt x="423080" y="218365"/>
                </a:cubicBezTo>
                <a:cubicBezTo>
                  <a:pt x="433786" y="234424"/>
                  <a:pt x="452174" y="244073"/>
                  <a:pt x="464024" y="259308"/>
                </a:cubicBezTo>
                <a:cubicBezTo>
                  <a:pt x="484165" y="285203"/>
                  <a:pt x="500418" y="313899"/>
                  <a:pt x="518615" y="341195"/>
                </a:cubicBezTo>
                <a:cubicBezTo>
                  <a:pt x="527713" y="354843"/>
                  <a:pt x="532262" y="373040"/>
                  <a:pt x="545910" y="382138"/>
                </a:cubicBezTo>
                <a:lnTo>
                  <a:pt x="586854" y="409433"/>
                </a:lnTo>
                <a:cubicBezTo>
                  <a:pt x="595952" y="423081"/>
                  <a:pt x="601341" y="440130"/>
                  <a:pt x="614149" y="450377"/>
                </a:cubicBezTo>
                <a:cubicBezTo>
                  <a:pt x="625382" y="459364"/>
                  <a:pt x="642225" y="457591"/>
                  <a:pt x="655092" y="464024"/>
                </a:cubicBezTo>
                <a:cubicBezTo>
                  <a:pt x="669763" y="471360"/>
                  <a:pt x="683435" y="480819"/>
                  <a:pt x="696036" y="491320"/>
                </a:cubicBezTo>
                <a:cubicBezTo>
                  <a:pt x="732765" y="521927"/>
                  <a:pt x="734358" y="540197"/>
                  <a:pt x="777922" y="559559"/>
                </a:cubicBezTo>
                <a:cubicBezTo>
                  <a:pt x="804214" y="571244"/>
                  <a:pt x="832513" y="577756"/>
                  <a:pt x="859809" y="586854"/>
                </a:cubicBezTo>
                <a:cubicBezTo>
                  <a:pt x="873457" y="591403"/>
                  <a:pt x="886511" y="598467"/>
                  <a:pt x="900752" y="600502"/>
                </a:cubicBezTo>
                <a:cubicBezTo>
                  <a:pt x="1019250" y="617431"/>
                  <a:pt x="964743" y="607842"/>
                  <a:pt x="1064525" y="627797"/>
                </a:cubicBezTo>
                <a:cubicBezTo>
                  <a:pt x="1114567" y="623248"/>
                  <a:pt x="1164403" y="614150"/>
                  <a:pt x="1214651" y="614150"/>
                </a:cubicBezTo>
                <a:cubicBezTo>
                  <a:pt x="1291815" y="614150"/>
                  <a:pt x="1307195" y="622251"/>
                  <a:pt x="1364776" y="641445"/>
                </a:cubicBezTo>
                <a:cubicBezTo>
                  <a:pt x="1378424" y="636896"/>
                  <a:pt x="1395547" y="637969"/>
                  <a:pt x="1405719" y="627797"/>
                </a:cubicBezTo>
                <a:cubicBezTo>
                  <a:pt x="1459609" y="573907"/>
                  <a:pt x="1370898" y="586854"/>
                  <a:pt x="1460310" y="586854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295400" y="3175913"/>
                <a:ext cx="19812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1" dirty="0"/>
                        <m:t>% </m:t>
                      </m:r>
                      <m:r>
                        <m:rPr>
                          <m:nor/>
                        </m:rPr>
                        <a:rPr lang="en-US" sz="2800" b="1" dirty="0"/>
                        <m:t>C</m:t>
                      </m:r>
                    </m:oMath>
                  </m:oMathPara>
                </a14:m>
                <a:endParaRPr lang="en-US" sz="28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𝟖𝟏</m:t>
                      </m:r>
                      <m:r>
                        <a:rPr lang="en-US" sz="28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8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3175913"/>
                <a:ext cx="1981200" cy="95410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011873" y="1840016"/>
                <a:ext cx="1629770" cy="1231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% </a:t>
                </a:r>
                <a:r>
                  <a:rPr lang="en-US" sz="2800" b="1" dirty="0" smtClean="0"/>
                  <a:t>H 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𝟏𝟖</m:t>
                    </m:r>
                    <m:r>
                      <a:rPr lang="en-US" sz="2800" b="1" i="1" dirty="0">
                        <a:latin typeface="Cambria Math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2800" b="1" i="1" dirty="0">
                        <a:latin typeface="Cambria Math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endParaRPr lang="en-US" sz="2800" b="1" dirty="0"/>
              </a:p>
              <a:p>
                <a:r>
                  <a:rPr lang="en-US" b="1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1873" y="1840016"/>
                <a:ext cx="1629770" cy="1231106"/>
              </a:xfrm>
              <a:prstGeom prst="rect">
                <a:avLst/>
              </a:prstGeom>
              <a:blipFill rotWithShape="1">
                <a:blip r:embed="rId4"/>
                <a:stretch>
                  <a:fillRect l="-7491" t="-4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H="1">
            <a:off x="3569458" y="2724418"/>
            <a:ext cx="823415" cy="42593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9146" y="4371833"/>
            <a:ext cx="1475360" cy="6767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5366982" y="5048549"/>
                <a:ext cx="232921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 smtClean="0"/>
                  <a:t>Mass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1" dirty="0" smtClean="0"/>
                      <m:t>C</m:t>
                    </m:r>
                  </m:oMath>
                </a14:m>
                <a:r>
                  <a:rPr lang="en-US" sz="2400" b="1" dirty="0" smtClean="0"/>
                  <a:t> =</a:t>
                </a:r>
                <a14:m>
                  <m:oMath xmlns:m="http://schemas.openxmlformats.org/officeDocument/2006/math">
                    <m:r>
                      <a:rPr lang="en-US" sz="2400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𝟖𝟏</m:t>
                    </m:r>
                    <m:r>
                      <a:rPr lang="en-US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𝒈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6982" y="5048549"/>
                <a:ext cx="2329218" cy="830997"/>
              </a:xfrm>
              <a:prstGeom prst="rect">
                <a:avLst/>
              </a:prstGeom>
              <a:blipFill rotWithShape="0">
                <a:blip r:embed="rId6"/>
                <a:stretch>
                  <a:fillRect l="-3916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5715001" y="3733800"/>
                <a:ext cx="3276600" cy="892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 smtClean="0"/>
                  <a:t>Mass of H =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𝟏𝟖</m:t>
                    </m:r>
                    <m:r>
                      <a:rPr lang="en-US" sz="2400" b="1" i="1" dirty="0">
                        <a:latin typeface="Cambria Math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2400" b="1" i="1" dirty="0">
                        <a:latin typeface="Cambria Math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𝒈</m:t>
                    </m:r>
                  </m:oMath>
                </a14:m>
                <a:endParaRPr lang="en-US" sz="2400" b="1" dirty="0"/>
              </a:p>
              <a:p>
                <a:r>
                  <a:rPr lang="en-US" sz="2800" b="1" dirty="0"/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1" y="3733800"/>
                <a:ext cx="3276600" cy="892552"/>
              </a:xfrm>
              <a:prstGeom prst="rect">
                <a:avLst/>
              </a:prstGeom>
              <a:blipFill rotWithShape="0">
                <a:blip r:embed="rId7"/>
                <a:stretch>
                  <a:fillRect l="-2980" t="-5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/>
          <p:nvPr/>
        </p:nvCxnSpPr>
        <p:spPr>
          <a:xfrm flipH="1">
            <a:off x="7229280" y="4211309"/>
            <a:ext cx="695982" cy="3936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641643" y="2676063"/>
            <a:ext cx="2971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For a 100 g sample of C</a:t>
            </a:r>
            <a:r>
              <a:rPr lang="en-US" sz="2400" b="1" baseline="-25000" dirty="0" smtClean="0"/>
              <a:t>3</a:t>
            </a:r>
            <a:r>
              <a:rPr lang="en-US" sz="2400" b="1" dirty="0" smtClean="0"/>
              <a:t>H</a:t>
            </a:r>
            <a:r>
              <a:rPr lang="en-US" sz="2400" b="1" baseline="-25000" dirty="0" smtClean="0"/>
              <a:t>8</a:t>
            </a:r>
            <a:endParaRPr lang="en-US" sz="2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304800" y="1574547"/>
            <a:ext cx="3221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Percent Composition of C</a:t>
            </a:r>
            <a:r>
              <a:rPr lang="en-US" sz="2400" b="1" baseline="-25000" dirty="0" smtClean="0"/>
              <a:t>3</a:t>
            </a:r>
            <a:r>
              <a:rPr lang="en-US" sz="2400" b="1" dirty="0" smtClean="0"/>
              <a:t>H</a:t>
            </a:r>
            <a:r>
              <a:rPr lang="en-US" sz="2400" b="1" baseline="-25000" dirty="0" smtClean="0"/>
              <a:t>8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9869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84572"/>
            <a:ext cx="8260672" cy="103942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Empirical and molecular formula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752600"/>
            <a:ext cx="8534400" cy="48006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</a:rPr>
              <a:t>Formulas for </a:t>
            </a:r>
            <a:r>
              <a:rPr lang="en-US" altLang="en-US" b="1" i="1" dirty="0">
                <a:solidFill>
                  <a:schemeClr val="tx1"/>
                </a:solidFill>
                <a:latin typeface="Arial" panose="020B0604020202020204" pitchFamily="34" charset="0"/>
              </a:rPr>
              <a:t>ionic compounds</a:t>
            </a:r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</a:rPr>
              <a:t> are </a:t>
            </a:r>
            <a:r>
              <a:rPr lang="en-US" altLang="en-US" b="1" u="sng" dirty="0">
                <a:solidFill>
                  <a:schemeClr val="tx1"/>
                </a:solidFill>
                <a:latin typeface="Arial" panose="020B0604020202020204" pitchFamily="34" charset="0"/>
              </a:rPr>
              <a:t>ALWAYS</a:t>
            </a:r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</a:rPr>
              <a:t> empirical (the lowest </a:t>
            </a:r>
            <a:r>
              <a:rPr lang="en-US" altLang="en-US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whole </a:t>
            </a:r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</a:rPr>
              <a:t>number </a:t>
            </a:r>
            <a:r>
              <a:rPr lang="en-US" altLang="en-US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ratio)</a:t>
            </a:r>
          </a:p>
          <a:p>
            <a:r>
              <a:rPr lang="en-US" altLang="en-US" b="1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NaCl</a:t>
            </a:r>
            <a:r>
              <a:rPr lang="en-US" altLang="en-US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; FeCl</a:t>
            </a:r>
            <a:r>
              <a:rPr lang="en-US" altLang="en-US" b="1" baseline="-25000" dirty="0" smtClean="0">
                <a:solidFill>
                  <a:schemeClr val="tx1"/>
                </a:solidFill>
                <a:latin typeface="Arial" panose="020B0604020202020204" pitchFamily="34" charset="0"/>
              </a:rPr>
              <a:t>3</a:t>
            </a:r>
            <a:r>
              <a:rPr lang="en-US" altLang="en-US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; K</a:t>
            </a:r>
            <a:r>
              <a:rPr lang="en-US" altLang="en-US" b="1" baseline="-25000" dirty="0" smtClean="0">
                <a:solidFill>
                  <a:schemeClr val="tx1"/>
                </a:solidFill>
                <a:latin typeface="Arial" panose="020B0604020202020204" pitchFamily="34" charset="0"/>
              </a:rPr>
              <a:t>2</a:t>
            </a:r>
            <a:r>
              <a:rPr lang="en-US" altLang="en-US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SO</a:t>
            </a:r>
            <a:r>
              <a:rPr lang="en-US" altLang="en-US" b="1" baseline="-25000" dirty="0" smtClean="0">
                <a:solidFill>
                  <a:schemeClr val="tx1"/>
                </a:solidFill>
                <a:latin typeface="Arial" panose="020B0604020202020204" pitchFamily="34" charset="0"/>
              </a:rPr>
              <a:t>4</a:t>
            </a:r>
            <a:endParaRPr lang="en-US" altLang="en-US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en-US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512374"/>
              </p:ext>
            </p:extLst>
          </p:nvPr>
        </p:nvGraphicFramePr>
        <p:xfrm>
          <a:off x="457200" y="1523999"/>
          <a:ext cx="8229600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3041964"/>
                <a:gridCol w="244443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Substance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Molecular</a:t>
                      </a:r>
                      <a:r>
                        <a:rPr lang="en-US" sz="2400" baseline="0" dirty="0" smtClean="0"/>
                        <a:t> (actual) Formula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Empirical</a:t>
                      </a:r>
                      <a:r>
                        <a:rPr lang="en-US" sz="2400" baseline="0" dirty="0" smtClean="0"/>
                        <a:t> Formula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Benzene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400" b="1" baseline="-250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sz="2400" b="1" baseline="-250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CH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Ethane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400" b="1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sz="2400" b="1" baseline="-25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CH</a:t>
                      </a:r>
                      <a:r>
                        <a:rPr lang="en-US" sz="2400" b="1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Butane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400" b="1" baseline="-25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sz="2400" b="1" baseline="-250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CH</a:t>
                      </a:r>
                      <a:r>
                        <a:rPr lang="en-US" sz="2400" b="1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Water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sz="2400" b="1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sz="2400" b="1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164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Empirical formula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41960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chemeClr val="tx1"/>
                </a:solidFill>
              </a:rPr>
              <a:t>Empirical formula </a:t>
            </a:r>
            <a:r>
              <a:rPr lang="en-US" b="1" dirty="0" smtClean="0">
                <a:solidFill>
                  <a:schemeClr val="tx1"/>
                </a:solidFill>
              </a:rPr>
              <a:t>is the formula with  the smallest (simplified) whole number ratio of number of atoms of elements in the compound.  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Empirical - based on observation rather then theory.</a:t>
            </a:r>
          </a:p>
          <a:p>
            <a:r>
              <a:rPr lang="en-US" b="1" u="sng" dirty="0" smtClean="0">
                <a:solidFill>
                  <a:schemeClr val="tx1"/>
                </a:solidFill>
              </a:rPr>
              <a:t>Molecular formula </a:t>
            </a:r>
            <a:r>
              <a:rPr lang="en-US" b="1" dirty="0" smtClean="0">
                <a:solidFill>
                  <a:schemeClr val="tx1"/>
                </a:solidFill>
              </a:rPr>
              <a:t>shows the actual number of atoms of each element in a molecule of the compound.</a:t>
            </a:r>
          </a:p>
        </p:txBody>
      </p:sp>
    </p:spTree>
    <p:extLst>
      <p:ext uri="{BB962C8B-B14F-4D97-AF65-F5344CB8AC3E}">
        <p14:creationId xmlns:p14="http://schemas.microsoft.com/office/powerpoint/2010/main" val="47684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128" y="1752600"/>
            <a:ext cx="8260672" cy="45720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C</a:t>
            </a:r>
            <a:r>
              <a:rPr lang="en-US" b="1" baseline="-25000" dirty="0" smtClean="0">
                <a:solidFill>
                  <a:schemeClr val="tx1"/>
                </a:solidFill>
              </a:rPr>
              <a:t>6</a:t>
            </a:r>
            <a:r>
              <a:rPr lang="en-US" b="1" dirty="0" smtClean="0">
                <a:solidFill>
                  <a:schemeClr val="tx1"/>
                </a:solidFill>
              </a:rPr>
              <a:t>H</a:t>
            </a:r>
            <a:r>
              <a:rPr lang="en-US" b="1" baseline="-25000" dirty="0" smtClean="0">
                <a:solidFill>
                  <a:schemeClr val="tx1"/>
                </a:solidFill>
              </a:rPr>
              <a:t>6</a:t>
            </a:r>
            <a:r>
              <a:rPr lang="en-US" b="1" dirty="0" smtClean="0">
                <a:solidFill>
                  <a:schemeClr val="tx1"/>
                </a:solidFill>
              </a:rPr>
              <a:t>, benzene</a:t>
            </a:r>
            <a:endParaRPr lang="en-US" b="1" baseline="-25000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One molecule of C</a:t>
            </a:r>
            <a:r>
              <a:rPr lang="en-US" b="1" baseline="-25000" dirty="0" smtClean="0">
                <a:solidFill>
                  <a:schemeClr val="tx1"/>
                </a:solidFill>
              </a:rPr>
              <a:t>6</a:t>
            </a:r>
            <a:r>
              <a:rPr lang="en-US" b="1" dirty="0" smtClean="0">
                <a:solidFill>
                  <a:schemeClr val="tx1"/>
                </a:solidFill>
              </a:rPr>
              <a:t>H</a:t>
            </a:r>
            <a:r>
              <a:rPr lang="en-US" b="1" baseline="-25000" dirty="0" smtClean="0">
                <a:solidFill>
                  <a:schemeClr val="tx1"/>
                </a:solidFill>
              </a:rPr>
              <a:t>6 </a:t>
            </a:r>
            <a:r>
              <a:rPr lang="en-US" b="1" dirty="0" smtClean="0">
                <a:solidFill>
                  <a:schemeClr val="tx1"/>
                </a:solidFill>
              </a:rPr>
              <a:t>is composed of six carbon atoms and six hydrogen atoms.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One mole of C</a:t>
            </a:r>
            <a:r>
              <a:rPr lang="en-US" b="1" baseline="-25000" dirty="0" smtClean="0">
                <a:solidFill>
                  <a:schemeClr val="tx1"/>
                </a:solidFill>
              </a:rPr>
              <a:t>6</a:t>
            </a:r>
            <a:r>
              <a:rPr lang="en-US" b="1" dirty="0" smtClean="0">
                <a:solidFill>
                  <a:schemeClr val="tx1"/>
                </a:solidFill>
              </a:rPr>
              <a:t>H</a:t>
            </a:r>
            <a:r>
              <a:rPr lang="en-US" b="1" baseline="-25000" dirty="0" smtClean="0">
                <a:solidFill>
                  <a:schemeClr val="tx1"/>
                </a:solidFill>
              </a:rPr>
              <a:t>6 </a:t>
            </a:r>
            <a:r>
              <a:rPr lang="en-US" b="1" dirty="0" smtClean="0">
                <a:solidFill>
                  <a:schemeClr val="tx1"/>
                </a:solidFill>
              </a:rPr>
              <a:t> contains 6 </a:t>
            </a:r>
            <a:r>
              <a:rPr lang="en-US" b="1" dirty="0" err="1" smtClean="0">
                <a:solidFill>
                  <a:schemeClr val="tx1"/>
                </a:solidFill>
              </a:rPr>
              <a:t>mol</a:t>
            </a:r>
            <a:r>
              <a:rPr lang="en-US" b="1" dirty="0" smtClean="0">
                <a:solidFill>
                  <a:schemeClr val="tx1"/>
                </a:solidFill>
              </a:rPr>
              <a:t> of carbon and      6 </a:t>
            </a:r>
            <a:r>
              <a:rPr lang="en-US" b="1" dirty="0" err="1" smtClean="0">
                <a:solidFill>
                  <a:schemeClr val="tx1"/>
                </a:solidFill>
              </a:rPr>
              <a:t>mol</a:t>
            </a:r>
            <a:r>
              <a:rPr lang="en-US" b="1" dirty="0" smtClean="0">
                <a:solidFill>
                  <a:schemeClr val="tx1"/>
                </a:solidFill>
              </a:rPr>
              <a:t> of hydrogen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57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50292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</a:t>
            </a:r>
            <a:r>
              <a:rPr lang="en-US" b="1" baseline="-25000" dirty="0" smtClean="0">
                <a:solidFill>
                  <a:schemeClr val="tx1"/>
                </a:solidFill>
              </a:rPr>
              <a:t>6</a:t>
            </a:r>
            <a:r>
              <a:rPr lang="en-US" b="1" dirty="0" smtClean="0">
                <a:solidFill>
                  <a:schemeClr val="tx1"/>
                </a:solidFill>
              </a:rPr>
              <a:t>O</a:t>
            </a:r>
            <a:r>
              <a:rPr lang="en-US" b="1" baseline="-25000" dirty="0" smtClean="0">
                <a:solidFill>
                  <a:schemeClr val="tx1"/>
                </a:solidFill>
              </a:rPr>
              <a:t>12</a:t>
            </a:r>
            <a:r>
              <a:rPr lang="en-US" b="1" dirty="0" smtClean="0">
                <a:solidFill>
                  <a:schemeClr val="tx1"/>
                </a:solidFill>
              </a:rPr>
              <a:t>H</a:t>
            </a:r>
            <a:r>
              <a:rPr lang="en-US" b="1" baseline="-25000" dirty="0" smtClean="0">
                <a:solidFill>
                  <a:schemeClr val="tx1"/>
                </a:solidFill>
              </a:rPr>
              <a:t>6 </a:t>
            </a:r>
            <a:r>
              <a:rPr lang="en-US" b="1" dirty="0" smtClean="0">
                <a:solidFill>
                  <a:schemeClr val="tx1"/>
                </a:solidFill>
              </a:rPr>
              <a:t> sucrose</a:t>
            </a: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1 </a:t>
            </a:r>
            <a:r>
              <a:rPr lang="en-US" b="1" dirty="0" err="1" smtClean="0">
                <a:solidFill>
                  <a:schemeClr val="tx1"/>
                </a:solidFill>
              </a:rPr>
              <a:t>mol</a:t>
            </a:r>
            <a:r>
              <a:rPr lang="en-US" b="1" dirty="0" smtClean="0">
                <a:solidFill>
                  <a:schemeClr val="tx1"/>
                </a:solidFill>
              </a:rPr>
              <a:t> of </a:t>
            </a:r>
            <a:r>
              <a:rPr lang="en-US" b="1" dirty="0">
                <a:solidFill>
                  <a:schemeClr val="tx1"/>
                </a:solidFill>
              </a:rPr>
              <a:t>C</a:t>
            </a:r>
            <a:r>
              <a:rPr lang="en-US" b="1" baseline="-25000" dirty="0">
                <a:solidFill>
                  <a:schemeClr val="tx1"/>
                </a:solidFill>
              </a:rPr>
              <a:t>6</a:t>
            </a:r>
            <a:r>
              <a:rPr lang="en-US" b="1" dirty="0">
                <a:solidFill>
                  <a:schemeClr val="tx1"/>
                </a:solidFill>
              </a:rPr>
              <a:t>O</a:t>
            </a:r>
            <a:r>
              <a:rPr lang="en-US" b="1" baseline="-25000" dirty="0">
                <a:solidFill>
                  <a:schemeClr val="tx1"/>
                </a:solidFill>
              </a:rPr>
              <a:t>12</a:t>
            </a:r>
            <a:r>
              <a:rPr lang="en-US" b="1" dirty="0">
                <a:solidFill>
                  <a:schemeClr val="tx1"/>
                </a:solidFill>
              </a:rPr>
              <a:t>H</a:t>
            </a:r>
            <a:r>
              <a:rPr lang="en-US" b="1" baseline="-25000" dirty="0">
                <a:solidFill>
                  <a:schemeClr val="tx1"/>
                </a:solidFill>
              </a:rPr>
              <a:t>6 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contains</a:t>
            </a: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6 </a:t>
            </a:r>
            <a:r>
              <a:rPr lang="en-US" b="1" dirty="0" err="1" smtClean="0">
                <a:solidFill>
                  <a:schemeClr val="tx1"/>
                </a:solidFill>
              </a:rPr>
              <a:t>mol</a:t>
            </a:r>
            <a:r>
              <a:rPr lang="en-US" b="1" dirty="0" smtClean="0">
                <a:solidFill>
                  <a:schemeClr val="tx1"/>
                </a:solidFill>
              </a:rPr>
              <a:t> C     12 </a:t>
            </a:r>
            <a:r>
              <a:rPr lang="en-US" b="1" dirty="0" err="1" smtClean="0">
                <a:solidFill>
                  <a:schemeClr val="tx1"/>
                </a:solidFill>
              </a:rPr>
              <a:t>mol</a:t>
            </a:r>
            <a:r>
              <a:rPr lang="en-US" b="1" dirty="0" smtClean="0">
                <a:solidFill>
                  <a:schemeClr val="tx1"/>
                </a:solidFill>
              </a:rPr>
              <a:t> O     6 </a:t>
            </a:r>
            <a:r>
              <a:rPr lang="en-US" b="1" dirty="0" err="1" smtClean="0">
                <a:solidFill>
                  <a:schemeClr val="tx1"/>
                </a:solidFill>
              </a:rPr>
              <a:t>mol</a:t>
            </a:r>
            <a:r>
              <a:rPr lang="en-US" b="1" dirty="0" smtClean="0">
                <a:solidFill>
                  <a:schemeClr val="tx1"/>
                </a:solidFill>
              </a:rPr>
              <a:t> H</a:t>
            </a:r>
          </a:p>
          <a:p>
            <a:pPr algn="ctr"/>
            <a:r>
              <a:rPr lang="en-US" b="1" u="sng" dirty="0" smtClean="0">
                <a:solidFill>
                  <a:schemeClr val="tx1"/>
                </a:solidFill>
              </a:rPr>
              <a:t>Actual mole ratio</a:t>
            </a:r>
            <a:r>
              <a:rPr lang="en-US" b="1" dirty="0" smtClean="0">
                <a:solidFill>
                  <a:schemeClr val="tx1"/>
                </a:solidFill>
              </a:rPr>
              <a:t> of elements in 1 </a:t>
            </a:r>
            <a:r>
              <a:rPr lang="en-US" b="1" dirty="0" err="1" smtClean="0">
                <a:solidFill>
                  <a:schemeClr val="tx1"/>
                </a:solidFill>
              </a:rPr>
              <a:t>mol</a:t>
            </a:r>
            <a:r>
              <a:rPr lang="en-US" b="1" dirty="0" smtClean="0">
                <a:solidFill>
                  <a:schemeClr val="tx1"/>
                </a:solidFill>
              </a:rPr>
              <a:t> of C</a:t>
            </a:r>
            <a:r>
              <a:rPr lang="en-US" b="1" baseline="-25000" dirty="0" smtClean="0">
                <a:solidFill>
                  <a:schemeClr val="tx1"/>
                </a:solidFill>
              </a:rPr>
              <a:t>6</a:t>
            </a:r>
            <a:r>
              <a:rPr lang="en-US" b="1" dirty="0" smtClean="0">
                <a:solidFill>
                  <a:schemeClr val="tx1"/>
                </a:solidFill>
              </a:rPr>
              <a:t>O</a:t>
            </a:r>
            <a:r>
              <a:rPr lang="en-US" b="1" baseline="-25000" dirty="0" smtClean="0">
                <a:solidFill>
                  <a:schemeClr val="tx1"/>
                </a:solidFill>
              </a:rPr>
              <a:t>12</a:t>
            </a:r>
            <a:r>
              <a:rPr lang="en-US" b="1" dirty="0" smtClean="0">
                <a:solidFill>
                  <a:schemeClr val="tx1"/>
                </a:solidFill>
              </a:rPr>
              <a:t>H</a:t>
            </a:r>
            <a:r>
              <a:rPr lang="en-US" b="1" baseline="-25000" dirty="0" smtClean="0">
                <a:solidFill>
                  <a:schemeClr val="tx1"/>
                </a:solidFill>
              </a:rPr>
              <a:t>6</a:t>
            </a:r>
          </a:p>
          <a:p>
            <a:pPr algn="ctr"/>
            <a:endParaRPr lang="en-US" b="1" baseline="-25000" dirty="0" smtClean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6 </a:t>
            </a:r>
            <a:r>
              <a:rPr lang="en-US" b="1" dirty="0" err="1" smtClean="0">
                <a:solidFill>
                  <a:schemeClr val="tx1"/>
                </a:solidFill>
              </a:rPr>
              <a:t>mol</a:t>
            </a:r>
            <a:r>
              <a:rPr lang="en-US" b="1" dirty="0" smtClean="0">
                <a:solidFill>
                  <a:schemeClr val="tx1"/>
                </a:solidFill>
              </a:rPr>
              <a:t> C : 12 </a:t>
            </a:r>
            <a:r>
              <a:rPr lang="en-US" b="1" dirty="0" err="1" smtClean="0">
                <a:solidFill>
                  <a:schemeClr val="tx1"/>
                </a:solidFill>
              </a:rPr>
              <a:t>mol</a:t>
            </a:r>
            <a:r>
              <a:rPr lang="en-US" b="1" dirty="0" smtClean="0">
                <a:solidFill>
                  <a:schemeClr val="tx1"/>
                </a:solidFill>
              </a:rPr>
              <a:t> O : 6 </a:t>
            </a:r>
            <a:r>
              <a:rPr lang="en-US" b="1" dirty="0" err="1" smtClean="0">
                <a:solidFill>
                  <a:schemeClr val="tx1"/>
                </a:solidFill>
              </a:rPr>
              <a:t>mol</a:t>
            </a:r>
            <a:r>
              <a:rPr lang="en-US" b="1" dirty="0" smtClean="0">
                <a:solidFill>
                  <a:schemeClr val="tx1"/>
                </a:solidFill>
              </a:rPr>
              <a:t> H</a:t>
            </a: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sz="1800" b="1" dirty="0" smtClean="0">
                <a:solidFill>
                  <a:schemeClr val="tx1"/>
                </a:solidFill>
              </a:rPr>
              <a:t>The simplest ratio </a:t>
            </a:r>
            <a:r>
              <a:rPr lang="en-US" b="1" dirty="0" smtClean="0">
                <a:solidFill>
                  <a:schemeClr val="tx1"/>
                </a:solidFill>
              </a:rPr>
              <a:t>1 </a:t>
            </a:r>
            <a:r>
              <a:rPr lang="en-US" b="1" dirty="0" err="1" smtClean="0">
                <a:solidFill>
                  <a:schemeClr val="tx1"/>
                </a:solidFill>
              </a:rPr>
              <a:t>mol</a:t>
            </a:r>
            <a:r>
              <a:rPr lang="en-US" b="1" dirty="0" smtClean="0">
                <a:solidFill>
                  <a:schemeClr val="tx1"/>
                </a:solidFill>
              </a:rPr>
              <a:t> C : 2 </a:t>
            </a:r>
            <a:r>
              <a:rPr lang="en-US" b="1" dirty="0" err="1" smtClean="0">
                <a:solidFill>
                  <a:schemeClr val="tx1"/>
                </a:solidFill>
              </a:rPr>
              <a:t>mol</a:t>
            </a:r>
            <a:r>
              <a:rPr lang="en-US" b="1" dirty="0" smtClean="0">
                <a:solidFill>
                  <a:schemeClr val="tx1"/>
                </a:solidFill>
              </a:rPr>
              <a:t> O : 1 </a:t>
            </a:r>
            <a:r>
              <a:rPr lang="en-US" b="1" dirty="0" err="1" smtClean="0">
                <a:solidFill>
                  <a:schemeClr val="tx1"/>
                </a:solidFill>
              </a:rPr>
              <a:t>Mol</a:t>
            </a:r>
            <a:r>
              <a:rPr lang="en-US" b="1" dirty="0" smtClean="0">
                <a:solidFill>
                  <a:schemeClr val="tx1"/>
                </a:solidFill>
              </a:rPr>
              <a:t> H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781800" y="5562600"/>
            <a:ext cx="2209800" cy="10668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Empirical formula mole ratio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12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Finding an Empirical formula from percent composition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Methyl acetate is a solvent commonly used in some paints, inks, and adhesives. Determine the empirical formula for methyl acetate if it is composed of 48.64% carbon, 8.16% hydrogen, and 43.20% oxygen. </a:t>
            </a:r>
          </a:p>
          <a:p>
            <a:r>
              <a:rPr lang="en-US" b="1" dirty="0" err="1" smtClean="0">
                <a:solidFill>
                  <a:schemeClr val="tx1"/>
                </a:solidFill>
              </a:rPr>
              <a:t>C</a:t>
            </a:r>
            <a:r>
              <a:rPr lang="en-US" b="1" baseline="-25000" dirty="0" err="1" smtClean="0">
                <a:solidFill>
                  <a:schemeClr val="tx1"/>
                </a:solidFill>
              </a:rPr>
              <a:t>x</a:t>
            </a:r>
            <a:r>
              <a:rPr lang="en-US" b="1" dirty="0" err="1" smtClean="0">
                <a:solidFill>
                  <a:schemeClr val="tx1"/>
                </a:solidFill>
              </a:rPr>
              <a:t>H</a:t>
            </a:r>
            <a:r>
              <a:rPr lang="en-US" b="1" baseline="-25000" dirty="0" err="1" smtClean="0">
                <a:solidFill>
                  <a:schemeClr val="tx1"/>
                </a:solidFill>
              </a:rPr>
              <a:t>y</a:t>
            </a:r>
            <a:r>
              <a:rPr lang="en-US" b="1" dirty="0" err="1" smtClean="0">
                <a:solidFill>
                  <a:schemeClr val="tx1"/>
                </a:solidFill>
              </a:rPr>
              <a:t>O</a:t>
            </a:r>
            <a:r>
              <a:rPr lang="en-US" b="1" baseline="-25000" dirty="0" err="1" smtClean="0">
                <a:solidFill>
                  <a:schemeClr val="tx1"/>
                </a:solidFill>
              </a:rPr>
              <a:t>z</a:t>
            </a:r>
            <a:r>
              <a:rPr lang="en-US" b="1" baseline="-25000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 - ?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X </a:t>
            </a:r>
            <a:r>
              <a:rPr lang="en-US" b="1" dirty="0" err="1" smtClean="0">
                <a:solidFill>
                  <a:schemeClr val="tx1"/>
                </a:solidFill>
              </a:rPr>
              <a:t>mol</a:t>
            </a:r>
            <a:r>
              <a:rPr lang="en-US" b="1" dirty="0" smtClean="0">
                <a:solidFill>
                  <a:schemeClr val="tx1"/>
                </a:solidFill>
              </a:rPr>
              <a:t> C : Y </a:t>
            </a:r>
            <a:r>
              <a:rPr lang="en-US" b="1" dirty="0" err="1" smtClean="0">
                <a:solidFill>
                  <a:schemeClr val="tx1"/>
                </a:solidFill>
              </a:rPr>
              <a:t>mol</a:t>
            </a:r>
            <a:r>
              <a:rPr lang="en-US" b="1" dirty="0" smtClean="0">
                <a:solidFill>
                  <a:schemeClr val="tx1"/>
                </a:solidFill>
              </a:rPr>
              <a:t> H : Z </a:t>
            </a:r>
            <a:r>
              <a:rPr lang="en-US" b="1" dirty="0" err="1" smtClean="0">
                <a:solidFill>
                  <a:schemeClr val="tx1"/>
                </a:solidFill>
              </a:rPr>
              <a:t>mol</a:t>
            </a:r>
            <a:r>
              <a:rPr lang="en-US" b="1" dirty="0" smtClean="0">
                <a:solidFill>
                  <a:schemeClr val="tx1"/>
                </a:solidFill>
              </a:rPr>
              <a:t> O -?</a:t>
            </a:r>
          </a:p>
          <a:p>
            <a:endParaRPr lang="en-US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93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28600"/>
            <a:ext cx="5037026" cy="6286193"/>
          </a:xfrm>
        </p:spPr>
      </p:pic>
    </p:spTree>
    <p:extLst>
      <p:ext uri="{BB962C8B-B14F-4D97-AF65-F5344CB8AC3E}">
        <p14:creationId xmlns:p14="http://schemas.microsoft.com/office/powerpoint/2010/main" val="186185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" name="Content Placeholder 1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72420" y="2666999"/>
            <a:ext cx="2298391" cy="1579001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609600" y="2514600"/>
            <a:ext cx="2971800" cy="2416299"/>
          </a:xfrm>
          <a:custGeom>
            <a:avLst/>
            <a:gdLst>
              <a:gd name="connsiteX0" fmla="*/ 545911 w 2060812"/>
              <a:gd name="connsiteY0" fmla="*/ 41332 h 1369221"/>
              <a:gd name="connsiteX1" fmla="*/ 614149 w 2060812"/>
              <a:gd name="connsiteY1" fmla="*/ 14036 h 1369221"/>
              <a:gd name="connsiteX2" fmla="*/ 955344 w 2060812"/>
              <a:gd name="connsiteY2" fmla="*/ 14036 h 1369221"/>
              <a:gd name="connsiteX3" fmla="*/ 1078173 w 2060812"/>
              <a:gd name="connsiteY3" fmla="*/ 27684 h 1369221"/>
              <a:gd name="connsiteX4" fmla="*/ 1214651 w 2060812"/>
              <a:gd name="connsiteY4" fmla="*/ 54980 h 1369221"/>
              <a:gd name="connsiteX5" fmla="*/ 1378424 w 2060812"/>
              <a:gd name="connsiteY5" fmla="*/ 82275 h 1369221"/>
              <a:gd name="connsiteX6" fmla="*/ 1501254 w 2060812"/>
              <a:gd name="connsiteY6" fmla="*/ 150514 h 1369221"/>
              <a:gd name="connsiteX7" fmla="*/ 1542197 w 2060812"/>
              <a:gd name="connsiteY7" fmla="*/ 177810 h 1369221"/>
              <a:gd name="connsiteX8" fmla="*/ 1610436 w 2060812"/>
              <a:gd name="connsiteY8" fmla="*/ 205105 h 1369221"/>
              <a:gd name="connsiteX9" fmla="*/ 1651379 w 2060812"/>
              <a:gd name="connsiteY9" fmla="*/ 218753 h 1369221"/>
              <a:gd name="connsiteX10" fmla="*/ 1733266 w 2060812"/>
              <a:gd name="connsiteY10" fmla="*/ 273344 h 1369221"/>
              <a:gd name="connsiteX11" fmla="*/ 1774209 w 2060812"/>
              <a:gd name="connsiteY11" fmla="*/ 300639 h 1369221"/>
              <a:gd name="connsiteX12" fmla="*/ 1842448 w 2060812"/>
              <a:gd name="connsiteY12" fmla="*/ 437117 h 1369221"/>
              <a:gd name="connsiteX13" fmla="*/ 1897039 w 2060812"/>
              <a:gd name="connsiteY13" fmla="*/ 532651 h 1369221"/>
              <a:gd name="connsiteX14" fmla="*/ 1992573 w 2060812"/>
              <a:gd name="connsiteY14" fmla="*/ 710072 h 1369221"/>
              <a:gd name="connsiteX15" fmla="*/ 2006221 w 2060812"/>
              <a:gd name="connsiteY15" fmla="*/ 778311 h 1369221"/>
              <a:gd name="connsiteX16" fmla="*/ 2033517 w 2060812"/>
              <a:gd name="connsiteY16" fmla="*/ 860198 h 1369221"/>
              <a:gd name="connsiteX17" fmla="*/ 2047164 w 2060812"/>
              <a:gd name="connsiteY17" fmla="*/ 901141 h 1369221"/>
              <a:gd name="connsiteX18" fmla="*/ 2060812 w 2060812"/>
              <a:gd name="connsiteY18" fmla="*/ 955732 h 1369221"/>
              <a:gd name="connsiteX19" fmla="*/ 2019869 w 2060812"/>
              <a:gd name="connsiteY19" fmla="*/ 1146801 h 1369221"/>
              <a:gd name="connsiteX20" fmla="*/ 1992573 w 2060812"/>
              <a:gd name="connsiteY20" fmla="*/ 1187744 h 1369221"/>
              <a:gd name="connsiteX21" fmla="*/ 1937982 w 2060812"/>
              <a:gd name="connsiteY21" fmla="*/ 1283278 h 1369221"/>
              <a:gd name="connsiteX22" fmla="*/ 1842448 w 2060812"/>
              <a:gd name="connsiteY22" fmla="*/ 1324222 h 1369221"/>
              <a:gd name="connsiteX23" fmla="*/ 1801505 w 2060812"/>
              <a:gd name="connsiteY23" fmla="*/ 1351517 h 1369221"/>
              <a:gd name="connsiteX24" fmla="*/ 1555845 w 2060812"/>
              <a:gd name="connsiteY24" fmla="*/ 1351517 h 1369221"/>
              <a:gd name="connsiteX25" fmla="*/ 1501254 w 2060812"/>
              <a:gd name="connsiteY25" fmla="*/ 1337869 h 1369221"/>
              <a:gd name="connsiteX26" fmla="*/ 1433015 w 2060812"/>
              <a:gd name="connsiteY26" fmla="*/ 1310574 h 1369221"/>
              <a:gd name="connsiteX27" fmla="*/ 1337481 w 2060812"/>
              <a:gd name="connsiteY27" fmla="*/ 1296926 h 1369221"/>
              <a:gd name="connsiteX28" fmla="*/ 1282890 w 2060812"/>
              <a:gd name="connsiteY28" fmla="*/ 1283278 h 1369221"/>
              <a:gd name="connsiteX29" fmla="*/ 873457 w 2060812"/>
              <a:gd name="connsiteY29" fmla="*/ 1269630 h 1369221"/>
              <a:gd name="connsiteX30" fmla="*/ 832514 w 2060812"/>
              <a:gd name="connsiteY30" fmla="*/ 1255983 h 1369221"/>
              <a:gd name="connsiteX31" fmla="*/ 764275 w 2060812"/>
              <a:gd name="connsiteY31" fmla="*/ 1242335 h 1369221"/>
              <a:gd name="connsiteX32" fmla="*/ 696036 w 2060812"/>
              <a:gd name="connsiteY32" fmla="*/ 1215039 h 1369221"/>
              <a:gd name="connsiteX33" fmla="*/ 614149 w 2060812"/>
              <a:gd name="connsiteY33" fmla="*/ 1187744 h 1369221"/>
              <a:gd name="connsiteX34" fmla="*/ 573206 w 2060812"/>
              <a:gd name="connsiteY34" fmla="*/ 1174096 h 1369221"/>
              <a:gd name="connsiteX35" fmla="*/ 477672 w 2060812"/>
              <a:gd name="connsiteY35" fmla="*/ 1146801 h 1369221"/>
              <a:gd name="connsiteX36" fmla="*/ 436729 w 2060812"/>
              <a:gd name="connsiteY36" fmla="*/ 1105857 h 1369221"/>
              <a:gd name="connsiteX37" fmla="*/ 395785 w 2060812"/>
              <a:gd name="connsiteY37" fmla="*/ 1092210 h 1369221"/>
              <a:gd name="connsiteX38" fmla="*/ 313899 w 2060812"/>
              <a:gd name="connsiteY38" fmla="*/ 1023971 h 1369221"/>
              <a:gd name="connsiteX39" fmla="*/ 218364 w 2060812"/>
              <a:gd name="connsiteY39" fmla="*/ 901141 h 1369221"/>
              <a:gd name="connsiteX40" fmla="*/ 191069 w 2060812"/>
              <a:gd name="connsiteY40" fmla="*/ 846550 h 1369221"/>
              <a:gd name="connsiteX41" fmla="*/ 177421 w 2060812"/>
              <a:gd name="connsiteY41" fmla="*/ 805607 h 1369221"/>
              <a:gd name="connsiteX42" fmla="*/ 150126 w 2060812"/>
              <a:gd name="connsiteY42" fmla="*/ 764663 h 1369221"/>
              <a:gd name="connsiteX43" fmla="*/ 95535 w 2060812"/>
              <a:gd name="connsiteY43" fmla="*/ 669129 h 1369221"/>
              <a:gd name="connsiteX44" fmla="*/ 81887 w 2060812"/>
              <a:gd name="connsiteY44" fmla="*/ 614538 h 1369221"/>
              <a:gd name="connsiteX45" fmla="*/ 54591 w 2060812"/>
              <a:gd name="connsiteY45" fmla="*/ 532651 h 1369221"/>
              <a:gd name="connsiteX46" fmla="*/ 40944 w 2060812"/>
              <a:gd name="connsiteY46" fmla="*/ 491708 h 1369221"/>
              <a:gd name="connsiteX47" fmla="*/ 0 w 2060812"/>
              <a:gd name="connsiteY47" fmla="*/ 396174 h 1369221"/>
              <a:gd name="connsiteX48" fmla="*/ 27296 w 2060812"/>
              <a:gd name="connsiteY48" fmla="*/ 259696 h 1369221"/>
              <a:gd name="connsiteX49" fmla="*/ 54591 w 2060812"/>
              <a:gd name="connsiteY49" fmla="*/ 218753 h 1369221"/>
              <a:gd name="connsiteX50" fmla="*/ 81887 w 2060812"/>
              <a:gd name="connsiteY50" fmla="*/ 164162 h 1369221"/>
              <a:gd name="connsiteX51" fmla="*/ 163773 w 2060812"/>
              <a:gd name="connsiteY51" fmla="*/ 109571 h 1369221"/>
              <a:gd name="connsiteX52" fmla="*/ 245660 w 2060812"/>
              <a:gd name="connsiteY52" fmla="*/ 54980 h 1369221"/>
              <a:gd name="connsiteX53" fmla="*/ 286603 w 2060812"/>
              <a:gd name="connsiteY53" fmla="*/ 27684 h 1369221"/>
              <a:gd name="connsiteX54" fmla="*/ 627797 w 2060812"/>
              <a:gd name="connsiteY54" fmla="*/ 41332 h 1369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060812" h="1369221">
                <a:moveTo>
                  <a:pt x="545911" y="41332"/>
                </a:moveTo>
                <a:cubicBezTo>
                  <a:pt x="568657" y="32233"/>
                  <a:pt x="590278" y="19545"/>
                  <a:pt x="614149" y="14036"/>
                </a:cubicBezTo>
                <a:cubicBezTo>
                  <a:pt x="728762" y="-12413"/>
                  <a:pt x="837621" y="4981"/>
                  <a:pt x="955344" y="14036"/>
                </a:cubicBezTo>
                <a:cubicBezTo>
                  <a:pt x="996418" y="17195"/>
                  <a:pt x="1037339" y="22239"/>
                  <a:pt x="1078173" y="27684"/>
                </a:cubicBezTo>
                <a:cubicBezTo>
                  <a:pt x="1255430" y="51319"/>
                  <a:pt x="1081110" y="29941"/>
                  <a:pt x="1214651" y="54980"/>
                </a:cubicBezTo>
                <a:cubicBezTo>
                  <a:pt x="1269047" y="65179"/>
                  <a:pt x="1378424" y="82275"/>
                  <a:pt x="1378424" y="82275"/>
                </a:cubicBezTo>
                <a:cubicBezTo>
                  <a:pt x="1443592" y="114860"/>
                  <a:pt x="1432713" y="107676"/>
                  <a:pt x="1501254" y="150514"/>
                </a:cubicBezTo>
                <a:cubicBezTo>
                  <a:pt x="1515163" y="159207"/>
                  <a:pt x="1527526" y="170475"/>
                  <a:pt x="1542197" y="177810"/>
                </a:cubicBezTo>
                <a:cubicBezTo>
                  <a:pt x="1564109" y="188766"/>
                  <a:pt x="1587497" y="196503"/>
                  <a:pt x="1610436" y="205105"/>
                </a:cubicBezTo>
                <a:cubicBezTo>
                  <a:pt x="1623906" y="210156"/>
                  <a:pt x="1638803" y="211767"/>
                  <a:pt x="1651379" y="218753"/>
                </a:cubicBezTo>
                <a:cubicBezTo>
                  <a:pt x="1680056" y="234685"/>
                  <a:pt x="1705970" y="255147"/>
                  <a:pt x="1733266" y="273344"/>
                </a:cubicBezTo>
                <a:lnTo>
                  <a:pt x="1774209" y="300639"/>
                </a:lnTo>
                <a:cubicBezTo>
                  <a:pt x="1882389" y="462910"/>
                  <a:pt x="1796152" y="313662"/>
                  <a:pt x="1842448" y="437117"/>
                </a:cubicBezTo>
                <a:cubicBezTo>
                  <a:pt x="1869671" y="509709"/>
                  <a:pt x="1864432" y="472095"/>
                  <a:pt x="1897039" y="532651"/>
                </a:cubicBezTo>
                <a:cubicBezTo>
                  <a:pt x="2002842" y="729144"/>
                  <a:pt x="1927316" y="612186"/>
                  <a:pt x="1992573" y="710072"/>
                </a:cubicBezTo>
                <a:cubicBezTo>
                  <a:pt x="1997122" y="732818"/>
                  <a:pt x="2000117" y="755932"/>
                  <a:pt x="2006221" y="778311"/>
                </a:cubicBezTo>
                <a:cubicBezTo>
                  <a:pt x="2013792" y="806069"/>
                  <a:pt x="2024419" y="832902"/>
                  <a:pt x="2033517" y="860198"/>
                </a:cubicBezTo>
                <a:cubicBezTo>
                  <a:pt x="2038066" y="873846"/>
                  <a:pt x="2043675" y="887185"/>
                  <a:pt x="2047164" y="901141"/>
                </a:cubicBezTo>
                <a:lnTo>
                  <a:pt x="2060812" y="955732"/>
                </a:lnTo>
                <a:cubicBezTo>
                  <a:pt x="2055038" y="1001927"/>
                  <a:pt x="2049786" y="1101927"/>
                  <a:pt x="2019869" y="1146801"/>
                </a:cubicBezTo>
                <a:cubicBezTo>
                  <a:pt x="2010770" y="1160449"/>
                  <a:pt x="2000711" y="1173503"/>
                  <a:pt x="1992573" y="1187744"/>
                </a:cubicBezTo>
                <a:cubicBezTo>
                  <a:pt x="1978298" y="1212725"/>
                  <a:pt x="1960152" y="1261108"/>
                  <a:pt x="1937982" y="1283278"/>
                </a:cubicBezTo>
                <a:cubicBezTo>
                  <a:pt x="1906564" y="1314696"/>
                  <a:pt x="1884212" y="1313781"/>
                  <a:pt x="1842448" y="1324222"/>
                </a:cubicBezTo>
                <a:cubicBezTo>
                  <a:pt x="1828800" y="1333320"/>
                  <a:pt x="1816176" y="1344182"/>
                  <a:pt x="1801505" y="1351517"/>
                </a:cubicBezTo>
                <a:cubicBezTo>
                  <a:pt x="1726804" y="1388867"/>
                  <a:pt x="1626956" y="1356258"/>
                  <a:pt x="1555845" y="1351517"/>
                </a:cubicBezTo>
                <a:cubicBezTo>
                  <a:pt x="1537648" y="1346968"/>
                  <a:pt x="1519049" y="1343800"/>
                  <a:pt x="1501254" y="1337869"/>
                </a:cubicBezTo>
                <a:cubicBezTo>
                  <a:pt x="1478013" y="1330122"/>
                  <a:pt x="1456782" y="1316516"/>
                  <a:pt x="1433015" y="1310574"/>
                </a:cubicBezTo>
                <a:cubicBezTo>
                  <a:pt x="1401807" y="1302772"/>
                  <a:pt x="1369130" y="1302680"/>
                  <a:pt x="1337481" y="1296926"/>
                </a:cubicBezTo>
                <a:cubicBezTo>
                  <a:pt x="1319027" y="1293571"/>
                  <a:pt x="1301615" y="1284379"/>
                  <a:pt x="1282890" y="1283278"/>
                </a:cubicBezTo>
                <a:cubicBezTo>
                  <a:pt x="1146572" y="1275259"/>
                  <a:pt x="1009935" y="1274179"/>
                  <a:pt x="873457" y="1269630"/>
                </a:cubicBezTo>
                <a:cubicBezTo>
                  <a:pt x="859809" y="1265081"/>
                  <a:pt x="846470" y="1259472"/>
                  <a:pt x="832514" y="1255983"/>
                </a:cubicBezTo>
                <a:cubicBezTo>
                  <a:pt x="810010" y="1250357"/>
                  <a:pt x="786493" y="1249001"/>
                  <a:pt x="764275" y="1242335"/>
                </a:cubicBezTo>
                <a:cubicBezTo>
                  <a:pt x="740810" y="1235295"/>
                  <a:pt x="719060" y="1223411"/>
                  <a:pt x="696036" y="1215039"/>
                </a:cubicBezTo>
                <a:cubicBezTo>
                  <a:pt x="668996" y="1205206"/>
                  <a:pt x="641445" y="1196842"/>
                  <a:pt x="614149" y="1187744"/>
                </a:cubicBezTo>
                <a:cubicBezTo>
                  <a:pt x="600501" y="1183195"/>
                  <a:pt x="587162" y="1177585"/>
                  <a:pt x="573206" y="1174096"/>
                </a:cubicBezTo>
                <a:cubicBezTo>
                  <a:pt x="504659" y="1156959"/>
                  <a:pt x="536410" y="1166379"/>
                  <a:pt x="477672" y="1146801"/>
                </a:cubicBezTo>
                <a:cubicBezTo>
                  <a:pt x="464024" y="1133153"/>
                  <a:pt x="452788" y="1116563"/>
                  <a:pt x="436729" y="1105857"/>
                </a:cubicBezTo>
                <a:cubicBezTo>
                  <a:pt x="424759" y="1097877"/>
                  <a:pt x="406837" y="1101420"/>
                  <a:pt x="395785" y="1092210"/>
                </a:cubicBezTo>
                <a:cubicBezTo>
                  <a:pt x="296632" y="1009583"/>
                  <a:pt x="407777" y="1055265"/>
                  <a:pt x="313899" y="1023971"/>
                </a:cubicBezTo>
                <a:cubicBezTo>
                  <a:pt x="248602" y="926025"/>
                  <a:pt x="282505" y="965281"/>
                  <a:pt x="218364" y="901141"/>
                </a:cubicBezTo>
                <a:cubicBezTo>
                  <a:pt x="209266" y="882944"/>
                  <a:pt x="199083" y="865250"/>
                  <a:pt x="191069" y="846550"/>
                </a:cubicBezTo>
                <a:cubicBezTo>
                  <a:pt x="185402" y="833327"/>
                  <a:pt x="183855" y="818474"/>
                  <a:pt x="177421" y="805607"/>
                </a:cubicBezTo>
                <a:cubicBezTo>
                  <a:pt x="170086" y="790936"/>
                  <a:pt x="158264" y="778905"/>
                  <a:pt x="150126" y="764663"/>
                </a:cubicBezTo>
                <a:cubicBezTo>
                  <a:pt x="80869" y="643463"/>
                  <a:pt x="162031" y="768874"/>
                  <a:pt x="95535" y="669129"/>
                </a:cubicBezTo>
                <a:cubicBezTo>
                  <a:pt x="90986" y="650932"/>
                  <a:pt x="87277" y="632504"/>
                  <a:pt x="81887" y="614538"/>
                </a:cubicBezTo>
                <a:cubicBezTo>
                  <a:pt x="73619" y="586979"/>
                  <a:pt x="63689" y="559947"/>
                  <a:pt x="54591" y="532651"/>
                </a:cubicBezTo>
                <a:cubicBezTo>
                  <a:pt x="50042" y="519003"/>
                  <a:pt x="44433" y="505664"/>
                  <a:pt x="40944" y="491708"/>
                </a:cubicBezTo>
                <a:cubicBezTo>
                  <a:pt x="23318" y="421204"/>
                  <a:pt x="37701" y="452724"/>
                  <a:pt x="0" y="396174"/>
                </a:cubicBezTo>
                <a:cubicBezTo>
                  <a:pt x="5030" y="360964"/>
                  <a:pt x="8239" y="297810"/>
                  <a:pt x="27296" y="259696"/>
                </a:cubicBezTo>
                <a:cubicBezTo>
                  <a:pt x="34631" y="245025"/>
                  <a:pt x="46453" y="232994"/>
                  <a:pt x="54591" y="218753"/>
                </a:cubicBezTo>
                <a:cubicBezTo>
                  <a:pt x="64685" y="201089"/>
                  <a:pt x="67501" y="178548"/>
                  <a:pt x="81887" y="164162"/>
                </a:cubicBezTo>
                <a:cubicBezTo>
                  <a:pt x="105084" y="140965"/>
                  <a:pt x="136478" y="127768"/>
                  <a:pt x="163773" y="109571"/>
                </a:cubicBezTo>
                <a:lnTo>
                  <a:pt x="245660" y="54980"/>
                </a:lnTo>
                <a:lnTo>
                  <a:pt x="286603" y="27684"/>
                </a:lnTo>
                <a:lnTo>
                  <a:pt x="627797" y="4133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797791" y="3534770"/>
            <a:ext cx="573206" cy="1351704"/>
          </a:xfrm>
          <a:custGeom>
            <a:avLst/>
            <a:gdLst>
              <a:gd name="connsiteX0" fmla="*/ 573206 w 573206"/>
              <a:gd name="connsiteY0" fmla="*/ 0 h 1351704"/>
              <a:gd name="connsiteX1" fmla="*/ 559558 w 573206"/>
              <a:gd name="connsiteY1" fmla="*/ 327546 h 1351704"/>
              <a:gd name="connsiteX2" fmla="*/ 545910 w 573206"/>
              <a:gd name="connsiteY2" fmla="*/ 368490 h 1351704"/>
              <a:gd name="connsiteX3" fmla="*/ 518615 w 573206"/>
              <a:gd name="connsiteY3" fmla="*/ 409433 h 1351704"/>
              <a:gd name="connsiteX4" fmla="*/ 491319 w 573206"/>
              <a:gd name="connsiteY4" fmla="*/ 504967 h 1351704"/>
              <a:gd name="connsiteX5" fmla="*/ 436728 w 573206"/>
              <a:gd name="connsiteY5" fmla="*/ 586854 h 1351704"/>
              <a:gd name="connsiteX6" fmla="*/ 409433 w 573206"/>
              <a:gd name="connsiteY6" fmla="*/ 627797 h 1351704"/>
              <a:gd name="connsiteX7" fmla="*/ 395785 w 573206"/>
              <a:gd name="connsiteY7" fmla="*/ 668740 h 1351704"/>
              <a:gd name="connsiteX8" fmla="*/ 354842 w 573206"/>
              <a:gd name="connsiteY8" fmla="*/ 709684 h 1351704"/>
              <a:gd name="connsiteX9" fmla="*/ 272955 w 573206"/>
              <a:gd name="connsiteY9" fmla="*/ 832514 h 1351704"/>
              <a:gd name="connsiteX10" fmla="*/ 245660 w 573206"/>
              <a:gd name="connsiteY10" fmla="*/ 873457 h 1351704"/>
              <a:gd name="connsiteX11" fmla="*/ 232012 w 573206"/>
              <a:gd name="connsiteY11" fmla="*/ 914400 h 1351704"/>
              <a:gd name="connsiteX12" fmla="*/ 177421 w 573206"/>
              <a:gd name="connsiteY12" fmla="*/ 996287 h 1351704"/>
              <a:gd name="connsiteX13" fmla="*/ 109182 w 573206"/>
              <a:gd name="connsiteY13" fmla="*/ 1201003 h 1351704"/>
              <a:gd name="connsiteX14" fmla="*/ 95534 w 573206"/>
              <a:gd name="connsiteY14" fmla="*/ 1241946 h 1351704"/>
              <a:gd name="connsiteX15" fmla="*/ 81887 w 573206"/>
              <a:gd name="connsiteY15" fmla="*/ 1282890 h 1351704"/>
              <a:gd name="connsiteX16" fmla="*/ 40943 w 573206"/>
              <a:gd name="connsiteY16" fmla="*/ 1310185 h 1351704"/>
              <a:gd name="connsiteX17" fmla="*/ 0 w 573206"/>
              <a:gd name="connsiteY17" fmla="*/ 1351129 h 135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73206" h="1351704">
                <a:moveTo>
                  <a:pt x="573206" y="0"/>
                </a:moveTo>
                <a:cubicBezTo>
                  <a:pt x="568657" y="109182"/>
                  <a:pt x="567631" y="218568"/>
                  <a:pt x="559558" y="327546"/>
                </a:cubicBezTo>
                <a:cubicBezTo>
                  <a:pt x="558495" y="341893"/>
                  <a:pt x="552344" y="355623"/>
                  <a:pt x="545910" y="368490"/>
                </a:cubicBezTo>
                <a:cubicBezTo>
                  <a:pt x="538575" y="383161"/>
                  <a:pt x="527713" y="395785"/>
                  <a:pt x="518615" y="409433"/>
                </a:cubicBezTo>
                <a:cubicBezTo>
                  <a:pt x="515402" y="422284"/>
                  <a:pt x="500219" y="488947"/>
                  <a:pt x="491319" y="504967"/>
                </a:cubicBezTo>
                <a:cubicBezTo>
                  <a:pt x="475387" y="533644"/>
                  <a:pt x="454925" y="559558"/>
                  <a:pt x="436728" y="586854"/>
                </a:cubicBezTo>
                <a:cubicBezTo>
                  <a:pt x="427630" y="600502"/>
                  <a:pt x="414620" y="612236"/>
                  <a:pt x="409433" y="627797"/>
                </a:cubicBezTo>
                <a:cubicBezTo>
                  <a:pt x="404884" y="641445"/>
                  <a:pt x="403765" y="656770"/>
                  <a:pt x="395785" y="668740"/>
                </a:cubicBezTo>
                <a:cubicBezTo>
                  <a:pt x="385079" y="684799"/>
                  <a:pt x="366692" y="694449"/>
                  <a:pt x="354842" y="709684"/>
                </a:cubicBezTo>
                <a:cubicBezTo>
                  <a:pt x="354840" y="709686"/>
                  <a:pt x="286603" y="812042"/>
                  <a:pt x="272955" y="832514"/>
                </a:cubicBezTo>
                <a:cubicBezTo>
                  <a:pt x="263857" y="846162"/>
                  <a:pt x="250847" y="857896"/>
                  <a:pt x="245660" y="873457"/>
                </a:cubicBezTo>
                <a:cubicBezTo>
                  <a:pt x="241111" y="887105"/>
                  <a:pt x="238998" y="901824"/>
                  <a:pt x="232012" y="914400"/>
                </a:cubicBezTo>
                <a:cubicBezTo>
                  <a:pt x="216080" y="943077"/>
                  <a:pt x="187795" y="965165"/>
                  <a:pt x="177421" y="996287"/>
                </a:cubicBezTo>
                <a:lnTo>
                  <a:pt x="109182" y="1201003"/>
                </a:lnTo>
                <a:lnTo>
                  <a:pt x="95534" y="1241946"/>
                </a:lnTo>
                <a:cubicBezTo>
                  <a:pt x="90985" y="1255594"/>
                  <a:pt x="93857" y="1274910"/>
                  <a:pt x="81887" y="1282890"/>
                </a:cubicBezTo>
                <a:lnTo>
                  <a:pt x="40943" y="1310185"/>
                </a:lnTo>
                <a:cubicBezTo>
                  <a:pt x="24419" y="1359761"/>
                  <a:pt x="41682" y="1351129"/>
                  <a:pt x="0" y="135112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832513" y="2702257"/>
            <a:ext cx="2291687" cy="1564943"/>
          </a:xfrm>
          <a:custGeom>
            <a:avLst/>
            <a:gdLst>
              <a:gd name="connsiteX0" fmla="*/ 2279177 w 2279177"/>
              <a:gd name="connsiteY0" fmla="*/ 1528549 h 1528549"/>
              <a:gd name="connsiteX1" fmla="*/ 2210938 w 2279177"/>
              <a:gd name="connsiteY1" fmla="*/ 1514901 h 1528549"/>
              <a:gd name="connsiteX2" fmla="*/ 2047165 w 2279177"/>
              <a:gd name="connsiteY2" fmla="*/ 1419367 h 1528549"/>
              <a:gd name="connsiteX3" fmla="*/ 2006221 w 2279177"/>
              <a:gd name="connsiteY3" fmla="*/ 1378424 h 1528549"/>
              <a:gd name="connsiteX4" fmla="*/ 1924335 w 2279177"/>
              <a:gd name="connsiteY4" fmla="*/ 1323833 h 1528549"/>
              <a:gd name="connsiteX5" fmla="*/ 1883391 w 2279177"/>
              <a:gd name="connsiteY5" fmla="*/ 1269242 h 1528549"/>
              <a:gd name="connsiteX6" fmla="*/ 1842448 w 2279177"/>
              <a:gd name="connsiteY6" fmla="*/ 1241946 h 1528549"/>
              <a:gd name="connsiteX7" fmla="*/ 1801505 w 2279177"/>
              <a:gd name="connsiteY7" fmla="*/ 1201003 h 1528549"/>
              <a:gd name="connsiteX8" fmla="*/ 1760562 w 2279177"/>
              <a:gd name="connsiteY8" fmla="*/ 1173707 h 1528549"/>
              <a:gd name="connsiteX9" fmla="*/ 1583141 w 2279177"/>
              <a:gd name="connsiteY9" fmla="*/ 1009934 h 1528549"/>
              <a:gd name="connsiteX10" fmla="*/ 1542197 w 2279177"/>
              <a:gd name="connsiteY10" fmla="*/ 982639 h 1528549"/>
              <a:gd name="connsiteX11" fmla="*/ 1419368 w 2279177"/>
              <a:gd name="connsiteY11" fmla="*/ 928047 h 1528549"/>
              <a:gd name="connsiteX12" fmla="*/ 1337481 w 2279177"/>
              <a:gd name="connsiteY12" fmla="*/ 873456 h 1528549"/>
              <a:gd name="connsiteX13" fmla="*/ 1241947 w 2279177"/>
              <a:gd name="connsiteY13" fmla="*/ 777922 h 1528549"/>
              <a:gd name="connsiteX14" fmla="*/ 1201003 w 2279177"/>
              <a:gd name="connsiteY14" fmla="*/ 750627 h 1528549"/>
              <a:gd name="connsiteX15" fmla="*/ 1160060 w 2279177"/>
              <a:gd name="connsiteY15" fmla="*/ 709683 h 1528549"/>
              <a:gd name="connsiteX16" fmla="*/ 1091821 w 2279177"/>
              <a:gd name="connsiteY16" fmla="*/ 627797 h 1528549"/>
              <a:gd name="connsiteX17" fmla="*/ 1009935 w 2279177"/>
              <a:gd name="connsiteY17" fmla="*/ 573206 h 1528549"/>
              <a:gd name="connsiteX18" fmla="*/ 968991 w 2279177"/>
              <a:gd name="connsiteY18" fmla="*/ 532262 h 1528549"/>
              <a:gd name="connsiteX19" fmla="*/ 941696 w 2279177"/>
              <a:gd name="connsiteY19" fmla="*/ 491319 h 1528549"/>
              <a:gd name="connsiteX20" fmla="*/ 805218 w 2279177"/>
              <a:gd name="connsiteY20" fmla="*/ 409433 h 1528549"/>
              <a:gd name="connsiteX21" fmla="*/ 723332 w 2279177"/>
              <a:gd name="connsiteY21" fmla="*/ 341194 h 1528549"/>
              <a:gd name="connsiteX22" fmla="*/ 682388 w 2279177"/>
              <a:gd name="connsiteY22" fmla="*/ 327546 h 1528549"/>
              <a:gd name="connsiteX23" fmla="*/ 600502 w 2279177"/>
              <a:gd name="connsiteY23" fmla="*/ 272955 h 1528549"/>
              <a:gd name="connsiteX24" fmla="*/ 559559 w 2279177"/>
              <a:gd name="connsiteY24" fmla="*/ 259307 h 1528549"/>
              <a:gd name="connsiteX25" fmla="*/ 518615 w 2279177"/>
              <a:gd name="connsiteY25" fmla="*/ 232012 h 1528549"/>
              <a:gd name="connsiteX26" fmla="*/ 477672 w 2279177"/>
              <a:gd name="connsiteY26" fmla="*/ 218364 h 1528549"/>
              <a:gd name="connsiteX27" fmla="*/ 327547 w 2279177"/>
              <a:gd name="connsiteY27" fmla="*/ 136477 h 1528549"/>
              <a:gd name="connsiteX28" fmla="*/ 286603 w 2279177"/>
              <a:gd name="connsiteY28" fmla="*/ 122830 h 1528549"/>
              <a:gd name="connsiteX29" fmla="*/ 95535 w 2279177"/>
              <a:gd name="connsiteY29" fmla="*/ 95534 h 1528549"/>
              <a:gd name="connsiteX30" fmla="*/ 54591 w 2279177"/>
              <a:gd name="connsiteY30" fmla="*/ 81886 h 1528549"/>
              <a:gd name="connsiteX31" fmla="*/ 0 w 2279177"/>
              <a:gd name="connsiteY31" fmla="*/ 0 h 1528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279177" h="1528549">
                <a:moveTo>
                  <a:pt x="2279177" y="1528549"/>
                </a:moveTo>
                <a:cubicBezTo>
                  <a:pt x="2256431" y="1524000"/>
                  <a:pt x="2232259" y="1524039"/>
                  <a:pt x="2210938" y="1514901"/>
                </a:cubicBezTo>
                <a:cubicBezTo>
                  <a:pt x="2210768" y="1514828"/>
                  <a:pt x="2079103" y="1445981"/>
                  <a:pt x="2047165" y="1419367"/>
                </a:cubicBezTo>
                <a:cubicBezTo>
                  <a:pt x="2032337" y="1407011"/>
                  <a:pt x="2021456" y="1390274"/>
                  <a:pt x="2006221" y="1378424"/>
                </a:cubicBezTo>
                <a:cubicBezTo>
                  <a:pt x="1980326" y="1358284"/>
                  <a:pt x="1944018" y="1350077"/>
                  <a:pt x="1924335" y="1323833"/>
                </a:cubicBezTo>
                <a:cubicBezTo>
                  <a:pt x="1910687" y="1305636"/>
                  <a:pt x="1899475" y="1285326"/>
                  <a:pt x="1883391" y="1269242"/>
                </a:cubicBezTo>
                <a:cubicBezTo>
                  <a:pt x="1871793" y="1257644"/>
                  <a:pt x="1855049" y="1252447"/>
                  <a:pt x="1842448" y="1241946"/>
                </a:cubicBezTo>
                <a:cubicBezTo>
                  <a:pt x="1827621" y="1229590"/>
                  <a:pt x="1816332" y="1213359"/>
                  <a:pt x="1801505" y="1201003"/>
                </a:cubicBezTo>
                <a:cubicBezTo>
                  <a:pt x="1788904" y="1190502"/>
                  <a:pt x="1772754" y="1184680"/>
                  <a:pt x="1760562" y="1173707"/>
                </a:cubicBezTo>
                <a:cubicBezTo>
                  <a:pt x="1608316" y="1036686"/>
                  <a:pt x="1724545" y="1119914"/>
                  <a:pt x="1583141" y="1009934"/>
                </a:cubicBezTo>
                <a:cubicBezTo>
                  <a:pt x="1570193" y="999864"/>
                  <a:pt x="1556868" y="989974"/>
                  <a:pt x="1542197" y="982639"/>
                </a:cubicBezTo>
                <a:cubicBezTo>
                  <a:pt x="1460065" y="941573"/>
                  <a:pt x="1491722" y="971459"/>
                  <a:pt x="1419368" y="928047"/>
                </a:cubicBezTo>
                <a:cubicBezTo>
                  <a:pt x="1391238" y="911169"/>
                  <a:pt x="1360678" y="896653"/>
                  <a:pt x="1337481" y="873456"/>
                </a:cubicBezTo>
                <a:cubicBezTo>
                  <a:pt x="1305636" y="841611"/>
                  <a:pt x="1279419" y="802902"/>
                  <a:pt x="1241947" y="777922"/>
                </a:cubicBezTo>
                <a:cubicBezTo>
                  <a:pt x="1228299" y="768824"/>
                  <a:pt x="1213604" y="761128"/>
                  <a:pt x="1201003" y="750627"/>
                </a:cubicBezTo>
                <a:cubicBezTo>
                  <a:pt x="1186176" y="738271"/>
                  <a:pt x="1172416" y="724511"/>
                  <a:pt x="1160060" y="709683"/>
                </a:cubicBezTo>
                <a:cubicBezTo>
                  <a:pt x="1118557" y="659879"/>
                  <a:pt x="1148484" y="671868"/>
                  <a:pt x="1091821" y="627797"/>
                </a:cubicBezTo>
                <a:cubicBezTo>
                  <a:pt x="1065926" y="607657"/>
                  <a:pt x="1033132" y="596403"/>
                  <a:pt x="1009935" y="573206"/>
                </a:cubicBezTo>
                <a:cubicBezTo>
                  <a:pt x="996287" y="559558"/>
                  <a:pt x="981347" y="547090"/>
                  <a:pt x="968991" y="532262"/>
                </a:cubicBezTo>
                <a:cubicBezTo>
                  <a:pt x="958490" y="519661"/>
                  <a:pt x="954040" y="502120"/>
                  <a:pt x="941696" y="491319"/>
                </a:cubicBezTo>
                <a:cubicBezTo>
                  <a:pt x="878847" y="436326"/>
                  <a:pt x="866846" y="444649"/>
                  <a:pt x="805218" y="409433"/>
                </a:cubicBezTo>
                <a:cubicBezTo>
                  <a:pt x="648937" y="320130"/>
                  <a:pt x="892693" y="454101"/>
                  <a:pt x="723332" y="341194"/>
                </a:cubicBezTo>
                <a:cubicBezTo>
                  <a:pt x="711362" y="333214"/>
                  <a:pt x="696036" y="332095"/>
                  <a:pt x="682388" y="327546"/>
                </a:cubicBezTo>
                <a:cubicBezTo>
                  <a:pt x="655093" y="309349"/>
                  <a:pt x="631623" y="283329"/>
                  <a:pt x="600502" y="272955"/>
                </a:cubicBezTo>
                <a:cubicBezTo>
                  <a:pt x="586854" y="268406"/>
                  <a:pt x="572426" y="265741"/>
                  <a:pt x="559559" y="259307"/>
                </a:cubicBezTo>
                <a:cubicBezTo>
                  <a:pt x="544888" y="251972"/>
                  <a:pt x="533286" y="239347"/>
                  <a:pt x="518615" y="232012"/>
                </a:cubicBezTo>
                <a:cubicBezTo>
                  <a:pt x="505748" y="225578"/>
                  <a:pt x="490248" y="225350"/>
                  <a:pt x="477672" y="218364"/>
                </a:cubicBezTo>
                <a:cubicBezTo>
                  <a:pt x="330778" y="136755"/>
                  <a:pt x="459570" y="185985"/>
                  <a:pt x="327547" y="136477"/>
                </a:cubicBezTo>
                <a:cubicBezTo>
                  <a:pt x="314077" y="131426"/>
                  <a:pt x="300770" y="125330"/>
                  <a:pt x="286603" y="122830"/>
                </a:cubicBezTo>
                <a:cubicBezTo>
                  <a:pt x="223246" y="111649"/>
                  <a:pt x="95535" y="95534"/>
                  <a:pt x="95535" y="95534"/>
                </a:cubicBezTo>
                <a:cubicBezTo>
                  <a:pt x="81887" y="90985"/>
                  <a:pt x="64764" y="92059"/>
                  <a:pt x="54591" y="81886"/>
                </a:cubicBezTo>
                <a:cubicBezTo>
                  <a:pt x="31394" y="58690"/>
                  <a:pt x="0" y="0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66800" y="3733800"/>
            <a:ext cx="1520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48.64% carbon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840174" y="2736038"/>
            <a:ext cx="1670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43.20</a:t>
            </a:r>
            <a:r>
              <a:rPr lang="en-US" sz="2400" b="1" dirty="0" smtClean="0"/>
              <a:t>% oxygen</a:t>
            </a:r>
            <a:endParaRPr lang="en-US" sz="2400" dirty="0"/>
          </a:p>
        </p:txBody>
      </p:sp>
      <p:sp>
        <p:nvSpPr>
          <p:cNvPr id="14" name="Freeform 13"/>
          <p:cNvSpPr/>
          <p:nvPr/>
        </p:nvSpPr>
        <p:spPr>
          <a:xfrm>
            <a:off x="4819934" y="2514600"/>
            <a:ext cx="2971800" cy="2416299"/>
          </a:xfrm>
          <a:custGeom>
            <a:avLst/>
            <a:gdLst>
              <a:gd name="connsiteX0" fmla="*/ 545911 w 2060812"/>
              <a:gd name="connsiteY0" fmla="*/ 41332 h 1369221"/>
              <a:gd name="connsiteX1" fmla="*/ 614149 w 2060812"/>
              <a:gd name="connsiteY1" fmla="*/ 14036 h 1369221"/>
              <a:gd name="connsiteX2" fmla="*/ 955344 w 2060812"/>
              <a:gd name="connsiteY2" fmla="*/ 14036 h 1369221"/>
              <a:gd name="connsiteX3" fmla="*/ 1078173 w 2060812"/>
              <a:gd name="connsiteY3" fmla="*/ 27684 h 1369221"/>
              <a:gd name="connsiteX4" fmla="*/ 1214651 w 2060812"/>
              <a:gd name="connsiteY4" fmla="*/ 54980 h 1369221"/>
              <a:gd name="connsiteX5" fmla="*/ 1378424 w 2060812"/>
              <a:gd name="connsiteY5" fmla="*/ 82275 h 1369221"/>
              <a:gd name="connsiteX6" fmla="*/ 1501254 w 2060812"/>
              <a:gd name="connsiteY6" fmla="*/ 150514 h 1369221"/>
              <a:gd name="connsiteX7" fmla="*/ 1542197 w 2060812"/>
              <a:gd name="connsiteY7" fmla="*/ 177810 h 1369221"/>
              <a:gd name="connsiteX8" fmla="*/ 1610436 w 2060812"/>
              <a:gd name="connsiteY8" fmla="*/ 205105 h 1369221"/>
              <a:gd name="connsiteX9" fmla="*/ 1651379 w 2060812"/>
              <a:gd name="connsiteY9" fmla="*/ 218753 h 1369221"/>
              <a:gd name="connsiteX10" fmla="*/ 1733266 w 2060812"/>
              <a:gd name="connsiteY10" fmla="*/ 273344 h 1369221"/>
              <a:gd name="connsiteX11" fmla="*/ 1774209 w 2060812"/>
              <a:gd name="connsiteY11" fmla="*/ 300639 h 1369221"/>
              <a:gd name="connsiteX12" fmla="*/ 1842448 w 2060812"/>
              <a:gd name="connsiteY12" fmla="*/ 437117 h 1369221"/>
              <a:gd name="connsiteX13" fmla="*/ 1897039 w 2060812"/>
              <a:gd name="connsiteY13" fmla="*/ 532651 h 1369221"/>
              <a:gd name="connsiteX14" fmla="*/ 1992573 w 2060812"/>
              <a:gd name="connsiteY14" fmla="*/ 710072 h 1369221"/>
              <a:gd name="connsiteX15" fmla="*/ 2006221 w 2060812"/>
              <a:gd name="connsiteY15" fmla="*/ 778311 h 1369221"/>
              <a:gd name="connsiteX16" fmla="*/ 2033517 w 2060812"/>
              <a:gd name="connsiteY16" fmla="*/ 860198 h 1369221"/>
              <a:gd name="connsiteX17" fmla="*/ 2047164 w 2060812"/>
              <a:gd name="connsiteY17" fmla="*/ 901141 h 1369221"/>
              <a:gd name="connsiteX18" fmla="*/ 2060812 w 2060812"/>
              <a:gd name="connsiteY18" fmla="*/ 955732 h 1369221"/>
              <a:gd name="connsiteX19" fmla="*/ 2019869 w 2060812"/>
              <a:gd name="connsiteY19" fmla="*/ 1146801 h 1369221"/>
              <a:gd name="connsiteX20" fmla="*/ 1992573 w 2060812"/>
              <a:gd name="connsiteY20" fmla="*/ 1187744 h 1369221"/>
              <a:gd name="connsiteX21" fmla="*/ 1937982 w 2060812"/>
              <a:gd name="connsiteY21" fmla="*/ 1283278 h 1369221"/>
              <a:gd name="connsiteX22" fmla="*/ 1842448 w 2060812"/>
              <a:gd name="connsiteY22" fmla="*/ 1324222 h 1369221"/>
              <a:gd name="connsiteX23" fmla="*/ 1801505 w 2060812"/>
              <a:gd name="connsiteY23" fmla="*/ 1351517 h 1369221"/>
              <a:gd name="connsiteX24" fmla="*/ 1555845 w 2060812"/>
              <a:gd name="connsiteY24" fmla="*/ 1351517 h 1369221"/>
              <a:gd name="connsiteX25" fmla="*/ 1501254 w 2060812"/>
              <a:gd name="connsiteY25" fmla="*/ 1337869 h 1369221"/>
              <a:gd name="connsiteX26" fmla="*/ 1433015 w 2060812"/>
              <a:gd name="connsiteY26" fmla="*/ 1310574 h 1369221"/>
              <a:gd name="connsiteX27" fmla="*/ 1337481 w 2060812"/>
              <a:gd name="connsiteY27" fmla="*/ 1296926 h 1369221"/>
              <a:gd name="connsiteX28" fmla="*/ 1282890 w 2060812"/>
              <a:gd name="connsiteY28" fmla="*/ 1283278 h 1369221"/>
              <a:gd name="connsiteX29" fmla="*/ 873457 w 2060812"/>
              <a:gd name="connsiteY29" fmla="*/ 1269630 h 1369221"/>
              <a:gd name="connsiteX30" fmla="*/ 832514 w 2060812"/>
              <a:gd name="connsiteY30" fmla="*/ 1255983 h 1369221"/>
              <a:gd name="connsiteX31" fmla="*/ 764275 w 2060812"/>
              <a:gd name="connsiteY31" fmla="*/ 1242335 h 1369221"/>
              <a:gd name="connsiteX32" fmla="*/ 696036 w 2060812"/>
              <a:gd name="connsiteY32" fmla="*/ 1215039 h 1369221"/>
              <a:gd name="connsiteX33" fmla="*/ 614149 w 2060812"/>
              <a:gd name="connsiteY33" fmla="*/ 1187744 h 1369221"/>
              <a:gd name="connsiteX34" fmla="*/ 573206 w 2060812"/>
              <a:gd name="connsiteY34" fmla="*/ 1174096 h 1369221"/>
              <a:gd name="connsiteX35" fmla="*/ 477672 w 2060812"/>
              <a:gd name="connsiteY35" fmla="*/ 1146801 h 1369221"/>
              <a:gd name="connsiteX36" fmla="*/ 436729 w 2060812"/>
              <a:gd name="connsiteY36" fmla="*/ 1105857 h 1369221"/>
              <a:gd name="connsiteX37" fmla="*/ 395785 w 2060812"/>
              <a:gd name="connsiteY37" fmla="*/ 1092210 h 1369221"/>
              <a:gd name="connsiteX38" fmla="*/ 313899 w 2060812"/>
              <a:gd name="connsiteY38" fmla="*/ 1023971 h 1369221"/>
              <a:gd name="connsiteX39" fmla="*/ 218364 w 2060812"/>
              <a:gd name="connsiteY39" fmla="*/ 901141 h 1369221"/>
              <a:gd name="connsiteX40" fmla="*/ 191069 w 2060812"/>
              <a:gd name="connsiteY40" fmla="*/ 846550 h 1369221"/>
              <a:gd name="connsiteX41" fmla="*/ 177421 w 2060812"/>
              <a:gd name="connsiteY41" fmla="*/ 805607 h 1369221"/>
              <a:gd name="connsiteX42" fmla="*/ 150126 w 2060812"/>
              <a:gd name="connsiteY42" fmla="*/ 764663 h 1369221"/>
              <a:gd name="connsiteX43" fmla="*/ 95535 w 2060812"/>
              <a:gd name="connsiteY43" fmla="*/ 669129 h 1369221"/>
              <a:gd name="connsiteX44" fmla="*/ 81887 w 2060812"/>
              <a:gd name="connsiteY44" fmla="*/ 614538 h 1369221"/>
              <a:gd name="connsiteX45" fmla="*/ 54591 w 2060812"/>
              <a:gd name="connsiteY45" fmla="*/ 532651 h 1369221"/>
              <a:gd name="connsiteX46" fmla="*/ 40944 w 2060812"/>
              <a:gd name="connsiteY46" fmla="*/ 491708 h 1369221"/>
              <a:gd name="connsiteX47" fmla="*/ 0 w 2060812"/>
              <a:gd name="connsiteY47" fmla="*/ 396174 h 1369221"/>
              <a:gd name="connsiteX48" fmla="*/ 27296 w 2060812"/>
              <a:gd name="connsiteY48" fmla="*/ 259696 h 1369221"/>
              <a:gd name="connsiteX49" fmla="*/ 54591 w 2060812"/>
              <a:gd name="connsiteY49" fmla="*/ 218753 h 1369221"/>
              <a:gd name="connsiteX50" fmla="*/ 81887 w 2060812"/>
              <a:gd name="connsiteY50" fmla="*/ 164162 h 1369221"/>
              <a:gd name="connsiteX51" fmla="*/ 163773 w 2060812"/>
              <a:gd name="connsiteY51" fmla="*/ 109571 h 1369221"/>
              <a:gd name="connsiteX52" fmla="*/ 245660 w 2060812"/>
              <a:gd name="connsiteY52" fmla="*/ 54980 h 1369221"/>
              <a:gd name="connsiteX53" fmla="*/ 286603 w 2060812"/>
              <a:gd name="connsiteY53" fmla="*/ 27684 h 1369221"/>
              <a:gd name="connsiteX54" fmla="*/ 627797 w 2060812"/>
              <a:gd name="connsiteY54" fmla="*/ 41332 h 1369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060812" h="1369221">
                <a:moveTo>
                  <a:pt x="545911" y="41332"/>
                </a:moveTo>
                <a:cubicBezTo>
                  <a:pt x="568657" y="32233"/>
                  <a:pt x="590278" y="19545"/>
                  <a:pt x="614149" y="14036"/>
                </a:cubicBezTo>
                <a:cubicBezTo>
                  <a:pt x="728762" y="-12413"/>
                  <a:pt x="837621" y="4981"/>
                  <a:pt x="955344" y="14036"/>
                </a:cubicBezTo>
                <a:cubicBezTo>
                  <a:pt x="996418" y="17195"/>
                  <a:pt x="1037339" y="22239"/>
                  <a:pt x="1078173" y="27684"/>
                </a:cubicBezTo>
                <a:cubicBezTo>
                  <a:pt x="1255430" y="51319"/>
                  <a:pt x="1081110" y="29941"/>
                  <a:pt x="1214651" y="54980"/>
                </a:cubicBezTo>
                <a:cubicBezTo>
                  <a:pt x="1269047" y="65179"/>
                  <a:pt x="1378424" y="82275"/>
                  <a:pt x="1378424" y="82275"/>
                </a:cubicBezTo>
                <a:cubicBezTo>
                  <a:pt x="1443592" y="114860"/>
                  <a:pt x="1432713" y="107676"/>
                  <a:pt x="1501254" y="150514"/>
                </a:cubicBezTo>
                <a:cubicBezTo>
                  <a:pt x="1515163" y="159207"/>
                  <a:pt x="1527526" y="170475"/>
                  <a:pt x="1542197" y="177810"/>
                </a:cubicBezTo>
                <a:cubicBezTo>
                  <a:pt x="1564109" y="188766"/>
                  <a:pt x="1587497" y="196503"/>
                  <a:pt x="1610436" y="205105"/>
                </a:cubicBezTo>
                <a:cubicBezTo>
                  <a:pt x="1623906" y="210156"/>
                  <a:pt x="1638803" y="211767"/>
                  <a:pt x="1651379" y="218753"/>
                </a:cubicBezTo>
                <a:cubicBezTo>
                  <a:pt x="1680056" y="234685"/>
                  <a:pt x="1705970" y="255147"/>
                  <a:pt x="1733266" y="273344"/>
                </a:cubicBezTo>
                <a:lnTo>
                  <a:pt x="1774209" y="300639"/>
                </a:lnTo>
                <a:cubicBezTo>
                  <a:pt x="1882389" y="462910"/>
                  <a:pt x="1796152" y="313662"/>
                  <a:pt x="1842448" y="437117"/>
                </a:cubicBezTo>
                <a:cubicBezTo>
                  <a:pt x="1869671" y="509709"/>
                  <a:pt x="1864432" y="472095"/>
                  <a:pt x="1897039" y="532651"/>
                </a:cubicBezTo>
                <a:cubicBezTo>
                  <a:pt x="2002842" y="729144"/>
                  <a:pt x="1927316" y="612186"/>
                  <a:pt x="1992573" y="710072"/>
                </a:cubicBezTo>
                <a:cubicBezTo>
                  <a:pt x="1997122" y="732818"/>
                  <a:pt x="2000117" y="755932"/>
                  <a:pt x="2006221" y="778311"/>
                </a:cubicBezTo>
                <a:cubicBezTo>
                  <a:pt x="2013792" y="806069"/>
                  <a:pt x="2024419" y="832902"/>
                  <a:pt x="2033517" y="860198"/>
                </a:cubicBezTo>
                <a:cubicBezTo>
                  <a:pt x="2038066" y="873846"/>
                  <a:pt x="2043675" y="887185"/>
                  <a:pt x="2047164" y="901141"/>
                </a:cubicBezTo>
                <a:lnTo>
                  <a:pt x="2060812" y="955732"/>
                </a:lnTo>
                <a:cubicBezTo>
                  <a:pt x="2055038" y="1001927"/>
                  <a:pt x="2049786" y="1101927"/>
                  <a:pt x="2019869" y="1146801"/>
                </a:cubicBezTo>
                <a:cubicBezTo>
                  <a:pt x="2010770" y="1160449"/>
                  <a:pt x="2000711" y="1173503"/>
                  <a:pt x="1992573" y="1187744"/>
                </a:cubicBezTo>
                <a:cubicBezTo>
                  <a:pt x="1978298" y="1212725"/>
                  <a:pt x="1960152" y="1261108"/>
                  <a:pt x="1937982" y="1283278"/>
                </a:cubicBezTo>
                <a:cubicBezTo>
                  <a:pt x="1906564" y="1314696"/>
                  <a:pt x="1884212" y="1313781"/>
                  <a:pt x="1842448" y="1324222"/>
                </a:cubicBezTo>
                <a:cubicBezTo>
                  <a:pt x="1828800" y="1333320"/>
                  <a:pt x="1816176" y="1344182"/>
                  <a:pt x="1801505" y="1351517"/>
                </a:cubicBezTo>
                <a:cubicBezTo>
                  <a:pt x="1726804" y="1388867"/>
                  <a:pt x="1626956" y="1356258"/>
                  <a:pt x="1555845" y="1351517"/>
                </a:cubicBezTo>
                <a:cubicBezTo>
                  <a:pt x="1537648" y="1346968"/>
                  <a:pt x="1519049" y="1343800"/>
                  <a:pt x="1501254" y="1337869"/>
                </a:cubicBezTo>
                <a:cubicBezTo>
                  <a:pt x="1478013" y="1330122"/>
                  <a:pt x="1456782" y="1316516"/>
                  <a:pt x="1433015" y="1310574"/>
                </a:cubicBezTo>
                <a:cubicBezTo>
                  <a:pt x="1401807" y="1302772"/>
                  <a:pt x="1369130" y="1302680"/>
                  <a:pt x="1337481" y="1296926"/>
                </a:cubicBezTo>
                <a:cubicBezTo>
                  <a:pt x="1319027" y="1293571"/>
                  <a:pt x="1301615" y="1284379"/>
                  <a:pt x="1282890" y="1283278"/>
                </a:cubicBezTo>
                <a:cubicBezTo>
                  <a:pt x="1146572" y="1275259"/>
                  <a:pt x="1009935" y="1274179"/>
                  <a:pt x="873457" y="1269630"/>
                </a:cubicBezTo>
                <a:cubicBezTo>
                  <a:pt x="859809" y="1265081"/>
                  <a:pt x="846470" y="1259472"/>
                  <a:pt x="832514" y="1255983"/>
                </a:cubicBezTo>
                <a:cubicBezTo>
                  <a:pt x="810010" y="1250357"/>
                  <a:pt x="786493" y="1249001"/>
                  <a:pt x="764275" y="1242335"/>
                </a:cubicBezTo>
                <a:cubicBezTo>
                  <a:pt x="740810" y="1235295"/>
                  <a:pt x="719060" y="1223411"/>
                  <a:pt x="696036" y="1215039"/>
                </a:cubicBezTo>
                <a:cubicBezTo>
                  <a:pt x="668996" y="1205206"/>
                  <a:pt x="641445" y="1196842"/>
                  <a:pt x="614149" y="1187744"/>
                </a:cubicBezTo>
                <a:cubicBezTo>
                  <a:pt x="600501" y="1183195"/>
                  <a:pt x="587162" y="1177585"/>
                  <a:pt x="573206" y="1174096"/>
                </a:cubicBezTo>
                <a:cubicBezTo>
                  <a:pt x="504659" y="1156959"/>
                  <a:pt x="536410" y="1166379"/>
                  <a:pt x="477672" y="1146801"/>
                </a:cubicBezTo>
                <a:cubicBezTo>
                  <a:pt x="464024" y="1133153"/>
                  <a:pt x="452788" y="1116563"/>
                  <a:pt x="436729" y="1105857"/>
                </a:cubicBezTo>
                <a:cubicBezTo>
                  <a:pt x="424759" y="1097877"/>
                  <a:pt x="406837" y="1101420"/>
                  <a:pt x="395785" y="1092210"/>
                </a:cubicBezTo>
                <a:cubicBezTo>
                  <a:pt x="296632" y="1009583"/>
                  <a:pt x="407777" y="1055265"/>
                  <a:pt x="313899" y="1023971"/>
                </a:cubicBezTo>
                <a:cubicBezTo>
                  <a:pt x="248602" y="926025"/>
                  <a:pt x="282505" y="965281"/>
                  <a:pt x="218364" y="901141"/>
                </a:cubicBezTo>
                <a:cubicBezTo>
                  <a:pt x="209266" y="882944"/>
                  <a:pt x="199083" y="865250"/>
                  <a:pt x="191069" y="846550"/>
                </a:cubicBezTo>
                <a:cubicBezTo>
                  <a:pt x="185402" y="833327"/>
                  <a:pt x="183855" y="818474"/>
                  <a:pt x="177421" y="805607"/>
                </a:cubicBezTo>
                <a:cubicBezTo>
                  <a:pt x="170086" y="790936"/>
                  <a:pt x="158264" y="778905"/>
                  <a:pt x="150126" y="764663"/>
                </a:cubicBezTo>
                <a:cubicBezTo>
                  <a:pt x="80869" y="643463"/>
                  <a:pt x="162031" y="768874"/>
                  <a:pt x="95535" y="669129"/>
                </a:cubicBezTo>
                <a:cubicBezTo>
                  <a:pt x="90986" y="650932"/>
                  <a:pt x="87277" y="632504"/>
                  <a:pt x="81887" y="614538"/>
                </a:cubicBezTo>
                <a:cubicBezTo>
                  <a:pt x="73619" y="586979"/>
                  <a:pt x="63689" y="559947"/>
                  <a:pt x="54591" y="532651"/>
                </a:cubicBezTo>
                <a:cubicBezTo>
                  <a:pt x="50042" y="519003"/>
                  <a:pt x="44433" y="505664"/>
                  <a:pt x="40944" y="491708"/>
                </a:cubicBezTo>
                <a:cubicBezTo>
                  <a:pt x="23318" y="421204"/>
                  <a:pt x="37701" y="452724"/>
                  <a:pt x="0" y="396174"/>
                </a:cubicBezTo>
                <a:cubicBezTo>
                  <a:pt x="5030" y="360964"/>
                  <a:pt x="8239" y="297810"/>
                  <a:pt x="27296" y="259696"/>
                </a:cubicBezTo>
                <a:cubicBezTo>
                  <a:pt x="34631" y="245025"/>
                  <a:pt x="46453" y="232994"/>
                  <a:pt x="54591" y="218753"/>
                </a:cubicBezTo>
                <a:cubicBezTo>
                  <a:pt x="64685" y="201089"/>
                  <a:pt x="67501" y="178548"/>
                  <a:pt x="81887" y="164162"/>
                </a:cubicBezTo>
                <a:cubicBezTo>
                  <a:pt x="105084" y="140965"/>
                  <a:pt x="136478" y="127768"/>
                  <a:pt x="163773" y="109571"/>
                </a:cubicBezTo>
                <a:lnTo>
                  <a:pt x="245660" y="54980"/>
                </a:lnTo>
                <a:lnTo>
                  <a:pt x="286603" y="27684"/>
                </a:lnTo>
                <a:lnTo>
                  <a:pt x="627797" y="4133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044587" y="4300981"/>
            <a:ext cx="1730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8.16% hydrogen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5264956" y="3656584"/>
            <a:ext cx="1520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48.64 g </a:t>
            </a:r>
            <a:r>
              <a:rPr lang="en-US" sz="2400" b="1" dirty="0"/>
              <a:t>carbon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7166212" y="4398399"/>
            <a:ext cx="16205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8.16 g hydrogen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6084965" y="2711667"/>
            <a:ext cx="1520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43.20 g oxygen</a:t>
            </a:r>
            <a:endParaRPr lang="en-US" sz="24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286" y="3534770"/>
            <a:ext cx="585267" cy="137171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09600" y="1669237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Percent Composition </a:t>
            </a:r>
            <a:endParaRPr lang="en-US" sz="2400" b="1" dirty="0"/>
          </a:p>
        </p:txBody>
      </p:sp>
      <p:sp>
        <p:nvSpPr>
          <p:cNvPr id="23" name="Rectangle 22"/>
          <p:cNvSpPr/>
          <p:nvPr/>
        </p:nvSpPr>
        <p:spPr>
          <a:xfrm>
            <a:off x="4881017" y="1909757"/>
            <a:ext cx="30011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For a 100 g sample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5178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1. Assume </a:t>
            </a:r>
            <a:r>
              <a:rPr lang="en-US" b="1" dirty="0">
                <a:solidFill>
                  <a:schemeClr val="tx1"/>
                </a:solidFill>
              </a:rPr>
              <a:t>that in a 100.0 g sample of methyl </a:t>
            </a:r>
            <a:r>
              <a:rPr lang="en-US" b="1" dirty="0" smtClean="0">
                <a:solidFill>
                  <a:schemeClr val="tx1"/>
                </a:solidFill>
              </a:rPr>
              <a:t>acetate there </a:t>
            </a:r>
            <a:r>
              <a:rPr lang="en-US" b="1" dirty="0">
                <a:solidFill>
                  <a:schemeClr val="tx1"/>
                </a:solidFill>
              </a:rPr>
              <a:t>are:</a:t>
            </a:r>
          </a:p>
          <a:p>
            <a:r>
              <a:rPr lang="en-US" b="1" dirty="0">
                <a:solidFill>
                  <a:schemeClr val="tx1"/>
                </a:solidFill>
              </a:rPr>
              <a:t>48.64 g carbon</a:t>
            </a:r>
          </a:p>
          <a:p>
            <a:r>
              <a:rPr lang="en-US" b="1" dirty="0">
                <a:solidFill>
                  <a:schemeClr val="tx1"/>
                </a:solidFill>
              </a:rPr>
              <a:t>8.16 g hydrogen</a:t>
            </a:r>
          </a:p>
          <a:p>
            <a:r>
              <a:rPr lang="en-US" b="1" dirty="0">
                <a:solidFill>
                  <a:schemeClr val="tx1"/>
                </a:solidFill>
              </a:rPr>
              <a:t>43.20 g oxygen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22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 smtClean="0">
                    <a:solidFill>
                      <a:schemeClr val="tx1"/>
                    </a:solidFill>
                  </a:rPr>
                  <a:t>2. Convert mass of elements to number of moles.</a:t>
                </a:r>
              </a:p>
              <a:p>
                <a:r>
                  <a:rPr lang="en-US" b="1" dirty="0" err="1">
                    <a:solidFill>
                      <a:schemeClr val="tx1"/>
                    </a:solidFill>
                  </a:rPr>
                  <a:t>m</a:t>
                </a:r>
                <a:r>
                  <a:rPr lang="en-US" b="1" dirty="0" err="1" smtClean="0">
                    <a:solidFill>
                      <a:schemeClr val="tx1"/>
                    </a:solidFill>
                  </a:rPr>
                  <a:t>ol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 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𝟒𝟖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𝟔𝟒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𝒎𝒐𝒍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𝟏𝟐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𝟎𝟎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𝒈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den>
                    </m:f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𝟎𝟓𝟎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𝒎𝒐𝒍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𝑪</m:t>
                    </m:r>
                  </m:oMath>
                </a14:m>
                <a:endParaRPr lang="en-US" sz="2800" b="1" dirty="0" smtClean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r>
                  <a:rPr lang="en-US" b="1" dirty="0" err="1">
                    <a:solidFill>
                      <a:schemeClr val="tx1"/>
                    </a:solidFill>
                  </a:rPr>
                  <a:t>mol</a:t>
                </a:r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H </a:t>
                </a:r>
                <a:r>
                  <a:rPr lang="en-US" b="1" dirty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𝒎𝒐𝒍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𝑯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𝟎𝟏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𝒈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𝑯</m:t>
                        </m:r>
                      </m:den>
                    </m:f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𝒎𝒐𝒍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𝑯</m:t>
                    </m:r>
                  </m:oMath>
                </a14:m>
                <a:endParaRPr lang="en-US" sz="2800" b="1" dirty="0" smtClean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r>
                  <a:rPr lang="en-US" b="1" dirty="0" err="1">
                    <a:solidFill>
                      <a:schemeClr val="tx1"/>
                    </a:solidFill>
                  </a:rPr>
                  <a:t>mol</a:t>
                </a:r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O </a:t>
                </a:r>
                <a:r>
                  <a:rPr lang="en-US" b="1" dirty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𝒎𝒐𝒍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𝑶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𝟎𝟎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𝒈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𝑶</m:t>
                        </m:r>
                      </m:den>
                    </m:f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𝟕𝟎𝟎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𝒎𝒐𝒍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</m:t>
                    </m:r>
                  </m:oMath>
                </a14:m>
                <a:endParaRPr lang="en-US" sz="2800" b="1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01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887" y="326422"/>
            <a:ext cx="8260672" cy="1045177"/>
          </a:xfrm>
        </p:spPr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2887" y="1676400"/>
                <a:ext cx="8223912" cy="480060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b="1" dirty="0" smtClean="0">
                    <a:solidFill>
                      <a:schemeClr val="tx1"/>
                    </a:solidFill>
                  </a:rPr>
                  <a:t>3. Calculate the simplest ratio of moles of elements by dividing each number of moles by the smallest value in the mole ratio.</a:t>
                </a:r>
              </a:p>
              <a:p>
                <a:r>
                  <a:rPr lang="en-US" b="1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𝟎𝟓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𝒎𝒐𝒍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𝒎𝒐𝒍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𝟕𝟎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𝒎𝒐𝒍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</m:t>
                    </m:r>
                  </m:oMath>
                </a14:m>
                <a:endParaRPr lang="en-US" b="1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𝟎𝟓</m:t>
                        </m:r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𝒎𝒐𝒍</m:t>
                        </m:r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𝟕𝟎</m:t>
                        </m:r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𝒎𝒐𝒍</m:t>
                        </m:r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𝑶</m:t>
                        </m:r>
                        <m:r>
                          <m:rPr>
                            <m:nor/>
                          </m:rPr>
                          <a:rPr lang="en-US" sz="3200" b="1" dirty="0">
                            <a:solidFill>
                              <a:schemeClr val="tx1"/>
                            </a:solidFill>
                            <a:ea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𝟖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𝒎𝒐𝒍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𝑯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𝟕𝟎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𝒎𝒐𝒍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𝑶</m:t>
                        </m:r>
                        <m:r>
                          <m:rPr>
                            <m:nor/>
                          </m:rPr>
                          <a:rPr lang="en-US" sz="2800" b="1" dirty="0">
                            <a:solidFill>
                              <a:schemeClr val="tx1"/>
                            </a:solidFill>
                            <a:ea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𝟕𝟎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𝒎𝒐𝒍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𝑶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𝟕𝟎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𝒎𝒐𝒍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𝑶</m:t>
                        </m:r>
                        <m:r>
                          <m:rPr>
                            <m:nor/>
                          </m:rPr>
                          <a:rPr lang="en-US" sz="2800" b="1" dirty="0">
                            <a:solidFill>
                              <a:schemeClr val="tx1"/>
                            </a:solidFill>
                            <a:ea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2800" b="1" dirty="0" smtClean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endParaRPr lang="en-US" sz="2800" b="1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r>
                  <a:rPr lang="en-US" sz="2800" b="1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1.5 </a:t>
                </a:r>
                <a:r>
                  <a:rPr lang="en-US" sz="2800" b="1" dirty="0" err="1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mol</a:t>
                </a:r>
                <a:r>
                  <a:rPr lang="en-US" sz="2800" b="1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C   :   3 </a:t>
                </a:r>
                <a:r>
                  <a:rPr lang="en-US" sz="2800" b="1" dirty="0" err="1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mol</a:t>
                </a:r>
                <a:r>
                  <a:rPr lang="en-US" sz="2800" b="1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H    :   1 </a:t>
                </a:r>
                <a:r>
                  <a:rPr lang="en-US" sz="2800" b="1" dirty="0" err="1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mol</a:t>
                </a:r>
                <a:r>
                  <a:rPr lang="en-US" sz="2800" b="1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O </a:t>
                </a:r>
                <a:endParaRPr lang="en-US" sz="2000" b="1" i="1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r>
                  <a:rPr lang="en-US" sz="2000" b="1" i="1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We need to have whole numbers in the molar ratio  </a:t>
                </a:r>
                <a:r>
                  <a:rPr lang="en-US" sz="2800" b="1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     </a:t>
                </a:r>
              </a:p>
              <a:p>
                <a:r>
                  <a:rPr lang="en-US" sz="2000" b="1" i="1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Multiply by the smallest factor to produce a whole number </a:t>
                </a:r>
                <a:r>
                  <a:rPr lang="en-US" sz="2000" b="1" i="1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US" sz="2000" b="1" i="1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molar ratio. </a:t>
                </a:r>
                <a:endParaRPr lang="en-US" sz="2000" b="1" i="1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r>
                  <a:rPr lang="en-US" b="1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3 </a:t>
                </a:r>
                <a:r>
                  <a:rPr lang="en-US" b="1" dirty="0" err="1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mol</a:t>
                </a:r>
                <a:r>
                  <a:rPr lang="en-US" b="1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C : 6 </a:t>
                </a:r>
                <a:r>
                  <a:rPr lang="en-US" b="1" dirty="0" err="1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mol</a:t>
                </a:r>
                <a:r>
                  <a:rPr lang="en-US" b="1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H : 2 </a:t>
                </a:r>
                <a:r>
                  <a:rPr lang="en-US" b="1" dirty="0" err="1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mol</a:t>
                </a:r>
                <a:r>
                  <a:rPr lang="en-US" b="1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O            C</a:t>
                </a:r>
                <a:r>
                  <a:rPr lang="en-US" b="1" baseline="-250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3</a:t>
                </a:r>
                <a:r>
                  <a:rPr lang="en-US" b="1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H</a:t>
                </a:r>
                <a:r>
                  <a:rPr lang="en-US" b="1" baseline="-250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6</a:t>
                </a:r>
                <a:r>
                  <a:rPr lang="en-US" b="1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O</a:t>
                </a:r>
                <a:r>
                  <a:rPr lang="en-US" b="1" baseline="-250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2 (</a:t>
                </a:r>
                <a:r>
                  <a:rPr lang="en-US" b="1" baseline="-2500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empirical formula)</a:t>
                </a:r>
                <a:endParaRPr lang="en-US" b="1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2887" y="1676400"/>
                <a:ext cx="8223912" cy="4800600"/>
              </a:xfrm>
              <a:blipFill rotWithShape="0">
                <a:blip r:embed="rId2"/>
                <a:stretch>
                  <a:fillRect t="-888" r="-593" b="-17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own Arrow 3"/>
          <p:cNvSpPr/>
          <p:nvPr/>
        </p:nvSpPr>
        <p:spPr>
          <a:xfrm>
            <a:off x="1447800" y="3962400"/>
            <a:ext cx="228600" cy="5043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3733800" y="3953302"/>
            <a:ext cx="204717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5845792" y="4009600"/>
            <a:ext cx="201305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flipV="1">
            <a:off x="7239000" y="5105400"/>
            <a:ext cx="381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5105400" y="6019800"/>
            <a:ext cx="381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18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i="1" dirty="0" smtClean="0">
              <a:solidFill>
                <a:schemeClr val="tx1"/>
              </a:solidFill>
              <a:ea typeface="Cambria Math" panose="02040503050406030204" pitchFamily="18" charset="0"/>
            </a:endParaRPr>
          </a:p>
          <a:p>
            <a:r>
              <a:rPr lang="en-US" b="1" dirty="0">
                <a:solidFill>
                  <a:schemeClr val="tx1"/>
                </a:solidFill>
                <a:ea typeface="Cambria Math" panose="02040503050406030204" pitchFamily="18" charset="0"/>
              </a:rPr>
              <a:t>1.5 </a:t>
            </a:r>
            <a:r>
              <a:rPr lang="en-US" b="1" dirty="0" err="1">
                <a:solidFill>
                  <a:schemeClr val="tx1"/>
                </a:solidFill>
                <a:ea typeface="Cambria Math" panose="02040503050406030204" pitchFamily="18" charset="0"/>
              </a:rPr>
              <a:t>mol</a:t>
            </a:r>
            <a:r>
              <a:rPr lang="en-US" b="1" dirty="0">
                <a:solidFill>
                  <a:schemeClr val="tx1"/>
                </a:solidFill>
                <a:ea typeface="Cambria Math" panose="02040503050406030204" pitchFamily="18" charset="0"/>
              </a:rPr>
              <a:t> C   :   3 </a:t>
            </a:r>
            <a:r>
              <a:rPr lang="en-US" b="1" dirty="0" err="1">
                <a:solidFill>
                  <a:schemeClr val="tx1"/>
                </a:solidFill>
                <a:ea typeface="Cambria Math" panose="02040503050406030204" pitchFamily="18" charset="0"/>
              </a:rPr>
              <a:t>mol</a:t>
            </a:r>
            <a:r>
              <a:rPr lang="en-US" b="1" dirty="0">
                <a:solidFill>
                  <a:schemeClr val="tx1"/>
                </a:solidFill>
                <a:ea typeface="Cambria Math" panose="02040503050406030204" pitchFamily="18" charset="0"/>
              </a:rPr>
              <a:t> H    :   1 </a:t>
            </a:r>
            <a:r>
              <a:rPr lang="en-US" b="1" dirty="0" err="1">
                <a:solidFill>
                  <a:schemeClr val="tx1"/>
                </a:solidFill>
                <a:ea typeface="Cambria Math" panose="02040503050406030204" pitchFamily="18" charset="0"/>
              </a:rPr>
              <a:t>mol</a:t>
            </a:r>
            <a:r>
              <a:rPr lang="en-US" b="1" dirty="0">
                <a:solidFill>
                  <a:schemeClr val="tx1"/>
                </a:solidFill>
                <a:ea typeface="Cambria Math" panose="02040503050406030204" pitchFamily="18" charset="0"/>
              </a:rPr>
              <a:t> O </a:t>
            </a:r>
            <a:endParaRPr lang="en-US" sz="1800" b="1" i="1" dirty="0">
              <a:solidFill>
                <a:schemeClr val="tx1"/>
              </a:solidFill>
              <a:ea typeface="Cambria Math" panose="02040503050406030204" pitchFamily="18" charset="0"/>
            </a:endParaRPr>
          </a:p>
          <a:p>
            <a:endParaRPr lang="en-US" b="1" i="1" dirty="0">
              <a:solidFill>
                <a:schemeClr val="tx1"/>
              </a:solidFill>
              <a:ea typeface="Cambria Math" panose="02040503050406030204" pitchFamily="18" charset="0"/>
            </a:endParaRPr>
          </a:p>
          <a:p>
            <a:r>
              <a:rPr lang="en-US" b="1" i="1" dirty="0" smtClean="0">
                <a:solidFill>
                  <a:schemeClr val="tx1"/>
                </a:solidFill>
                <a:ea typeface="Cambria Math" panose="02040503050406030204" pitchFamily="18" charset="0"/>
              </a:rPr>
              <a:t>We </a:t>
            </a:r>
            <a:r>
              <a:rPr lang="en-US" b="1" i="1" dirty="0">
                <a:solidFill>
                  <a:schemeClr val="tx1"/>
                </a:solidFill>
                <a:ea typeface="Cambria Math" panose="02040503050406030204" pitchFamily="18" charset="0"/>
              </a:rPr>
              <a:t>need to have whole numbers in the molar </a:t>
            </a:r>
            <a:r>
              <a:rPr lang="en-US" b="1" i="1" dirty="0" smtClean="0">
                <a:solidFill>
                  <a:schemeClr val="tx1"/>
                </a:solidFill>
                <a:ea typeface="Cambria Math" panose="02040503050406030204" pitchFamily="18" charset="0"/>
              </a:rPr>
              <a:t>ratio   </a:t>
            </a:r>
            <a:r>
              <a:rPr lang="en-US" sz="3200" b="1" dirty="0" smtClean="0">
                <a:solidFill>
                  <a:schemeClr val="tx1"/>
                </a:solidFill>
                <a:ea typeface="Cambria Math" panose="02040503050406030204" pitchFamily="18" charset="0"/>
              </a:rPr>
              <a:t>      </a:t>
            </a:r>
            <a:r>
              <a:rPr lang="en-US" b="1" i="1" dirty="0">
                <a:solidFill>
                  <a:schemeClr val="tx1"/>
                </a:solidFill>
                <a:ea typeface="Cambria Math" panose="02040503050406030204" pitchFamily="18" charset="0"/>
              </a:rPr>
              <a:t>Multiply by the smallest factor to produce a whole number  molar ratio. </a:t>
            </a:r>
          </a:p>
          <a:p>
            <a:r>
              <a:rPr lang="en-US" b="1" dirty="0">
                <a:solidFill>
                  <a:schemeClr val="tx1"/>
                </a:solidFill>
                <a:ea typeface="Cambria Math" panose="02040503050406030204" pitchFamily="18" charset="0"/>
              </a:rPr>
              <a:t>3 </a:t>
            </a:r>
            <a:r>
              <a:rPr lang="en-US" b="1" dirty="0" err="1">
                <a:solidFill>
                  <a:schemeClr val="tx1"/>
                </a:solidFill>
                <a:ea typeface="Cambria Math" panose="02040503050406030204" pitchFamily="18" charset="0"/>
              </a:rPr>
              <a:t>mol</a:t>
            </a:r>
            <a:r>
              <a:rPr lang="en-US" b="1" dirty="0">
                <a:solidFill>
                  <a:schemeClr val="tx1"/>
                </a:solidFill>
                <a:ea typeface="Cambria Math" panose="02040503050406030204" pitchFamily="18" charset="0"/>
              </a:rPr>
              <a:t> C : 6 </a:t>
            </a:r>
            <a:r>
              <a:rPr lang="en-US" b="1" dirty="0" err="1">
                <a:solidFill>
                  <a:schemeClr val="tx1"/>
                </a:solidFill>
                <a:ea typeface="Cambria Math" panose="02040503050406030204" pitchFamily="18" charset="0"/>
              </a:rPr>
              <a:t>mol</a:t>
            </a:r>
            <a:r>
              <a:rPr lang="en-US" b="1" dirty="0">
                <a:solidFill>
                  <a:schemeClr val="tx1"/>
                </a:solidFill>
                <a:ea typeface="Cambria Math" panose="02040503050406030204" pitchFamily="18" charset="0"/>
              </a:rPr>
              <a:t> H : 2 </a:t>
            </a:r>
            <a:r>
              <a:rPr lang="en-US" b="1" dirty="0" err="1">
                <a:solidFill>
                  <a:schemeClr val="tx1"/>
                </a:solidFill>
                <a:ea typeface="Cambria Math" panose="02040503050406030204" pitchFamily="18" charset="0"/>
              </a:rPr>
              <a:t>mol</a:t>
            </a:r>
            <a:r>
              <a:rPr lang="en-US" b="1" dirty="0">
                <a:solidFill>
                  <a:schemeClr val="tx1"/>
                </a:solidFill>
                <a:ea typeface="Cambria Math" panose="02040503050406030204" pitchFamily="18" charset="0"/>
              </a:rPr>
              <a:t> O            C</a:t>
            </a:r>
            <a:r>
              <a:rPr lang="en-US" b="1" baseline="-25000" dirty="0">
                <a:solidFill>
                  <a:schemeClr val="tx1"/>
                </a:solidFill>
                <a:ea typeface="Cambria Math" panose="02040503050406030204" pitchFamily="18" charset="0"/>
              </a:rPr>
              <a:t>3</a:t>
            </a:r>
            <a:r>
              <a:rPr lang="en-US" b="1" dirty="0">
                <a:solidFill>
                  <a:schemeClr val="tx1"/>
                </a:solidFill>
                <a:ea typeface="Cambria Math" panose="02040503050406030204" pitchFamily="18" charset="0"/>
              </a:rPr>
              <a:t>H</a:t>
            </a:r>
            <a:r>
              <a:rPr lang="en-US" b="1" baseline="-25000" dirty="0">
                <a:solidFill>
                  <a:schemeClr val="tx1"/>
                </a:solidFill>
                <a:ea typeface="Cambria Math" panose="02040503050406030204" pitchFamily="18" charset="0"/>
              </a:rPr>
              <a:t>6</a:t>
            </a:r>
            <a:r>
              <a:rPr lang="en-US" b="1" dirty="0">
                <a:solidFill>
                  <a:schemeClr val="tx1"/>
                </a:solidFill>
                <a:ea typeface="Cambria Math" panose="02040503050406030204" pitchFamily="18" charset="0"/>
              </a:rPr>
              <a:t>O</a:t>
            </a:r>
            <a:r>
              <a:rPr lang="en-US" b="1" baseline="-25000" dirty="0">
                <a:solidFill>
                  <a:schemeClr val="tx1"/>
                </a:solidFill>
                <a:ea typeface="Cambria Math" panose="02040503050406030204" pitchFamily="18" charset="0"/>
              </a:rPr>
              <a:t>2</a:t>
            </a:r>
            <a:endParaRPr lang="en-US" b="1" dirty="0">
              <a:solidFill>
                <a:schemeClr val="tx1"/>
              </a:solidFill>
              <a:ea typeface="Cambria Math" panose="02040503050406030204" pitchFamily="18" charset="0"/>
            </a:endParaRPr>
          </a:p>
          <a:p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5194049" y="4495800"/>
            <a:ext cx="381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94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Empirical formula Problem solution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752600"/>
            <a:ext cx="3450325" cy="4882536"/>
          </a:xfrm>
        </p:spPr>
      </p:pic>
    </p:spTree>
    <p:extLst>
      <p:ext uri="{BB962C8B-B14F-4D97-AF65-F5344CB8AC3E}">
        <p14:creationId xmlns:p14="http://schemas.microsoft.com/office/powerpoint/2010/main" val="322200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Molecular Formula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Is it possible to deduce molecular formula from empirical formula?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Take a look at the formulas in the table. What do you notice?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669355"/>
              </p:ext>
            </p:extLst>
          </p:nvPr>
        </p:nvGraphicFramePr>
        <p:xfrm>
          <a:off x="457200" y="3726289"/>
          <a:ext cx="8260671" cy="2390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6071"/>
                <a:gridCol w="3048000"/>
                <a:gridCol w="3276600"/>
              </a:tblGrid>
              <a:tr h="6858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Substance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Molecular</a:t>
                      </a:r>
                      <a:r>
                        <a:rPr lang="en-US" sz="2400" baseline="0" dirty="0" smtClean="0"/>
                        <a:t> Formula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Empirical</a:t>
                      </a:r>
                      <a:r>
                        <a:rPr lang="en-US" sz="2400" baseline="0" dirty="0" smtClean="0"/>
                        <a:t> Formula</a:t>
                      </a:r>
                      <a:endParaRPr lang="en-US" sz="2400" dirty="0"/>
                    </a:p>
                  </a:txBody>
                  <a:tcPr/>
                </a:tc>
              </a:tr>
              <a:tr h="568325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Benzene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400" b="1" baseline="-250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sz="2400" b="1" baseline="-250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CH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68325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Ethane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400" b="1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sz="2400" b="1" baseline="-25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CH</a:t>
                      </a:r>
                      <a:r>
                        <a:rPr lang="en-US" sz="2400" b="1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68325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Butane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400" b="1" baseline="-25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sz="2400" b="1" baseline="-250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CH</a:t>
                      </a:r>
                      <a:r>
                        <a:rPr lang="en-US" sz="2400" b="1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267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find molecular formula from empirical formula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b="1" dirty="0" smtClean="0">
                    <a:solidFill>
                      <a:schemeClr val="tx1"/>
                    </a:solidFill>
                  </a:rPr>
                  <a:t>How can we find factor n that will help us to come up with the molecular formula?</a:t>
                </a:r>
              </a:p>
              <a:p>
                <a:endParaRPr lang="en-US" b="1" dirty="0">
                  <a:solidFill>
                    <a:schemeClr val="tx1"/>
                  </a:solidFill>
                </a:endParaRPr>
              </a:p>
              <a:p>
                <a:endParaRPr lang="en-US" b="1" dirty="0" smtClean="0">
                  <a:solidFill>
                    <a:schemeClr val="tx1"/>
                  </a:solidFill>
                </a:endParaRPr>
              </a:p>
              <a:p>
                <a:endParaRPr lang="en-US" b="1" dirty="0">
                  <a:solidFill>
                    <a:schemeClr val="tx1"/>
                  </a:solidFill>
                </a:endParaRPr>
              </a:p>
              <a:p>
                <a:endParaRPr lang="en-US" b="1" dirty="0" smtClean="0">
                  <a:solidFill>
                    <a:schemeClr val="tx1"/>
                  </a:solidFill>
                </a:endParaRPr>
              </a:p>
              <a:p>
                <a:endParaRPr lang="en-US" b="1" dirty="0">
                  <a:solidFill>
                    <a:schemeClr val="tx1"/>
                  </a:solidFill>
                </a:endParaRPr>
              </a:p>
              <a:p>
                <a:endParaRPr lang="en-US" b="1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𝓷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𝑨𝒄𝒕𝒖𝒂𝒍</m:t>
                        </m:r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𝑴𝒐𝒍𝒂𝒓</m:t>
                        </m:r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𝑴𝒂𝒔𝒔</m:t>
                        </m:r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𝒐𝒇</m:t>
                        </m:r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𝑪𝒐𝒎𝒑𝒐𝒖𝒏𝒅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𝑬𝒎𝒑𝒊𝒓𝒊𝒄𝒂𝒍</m:t>
                        </m:r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𝑭𝒐𝒓𝒎𝒖𝒍𝒂</m:t>
                        </m:r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𝑴𝒐𝒍𝒂𝒓</m:t>
                        </m:r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𝑴𝒂𝒔𝒔</m:t>
                        </m:r>
                      </m:den>
                    </m:f>
                  </m:oMath>
                </a14:m>
                <a:endParaRPr lang="en-US" sz="3200" b="1" dirty="0" smtClean="0">
                  <a:solidFill>
                    <a:schemeClr val="tx1"/>
                  </a:solidFill>
                </a:endParaRP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98457"/>
              </p:ext>
            </p:extLst>
          </p:nvPr>
        </p:nvGraphicFramePr>
        <p:xfrm>
          <a:off x="609600" y="2590800"/>
          <a:ext cx="79248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1600"/>
                <a:gridCol w="2082800"/>
                <a:gridCol w="3200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Substance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Empirical</a:t>
                      </a:r>
                      <a:r>
                        <a:rPr lang="en-US" sz="2400" baseline="0" dirty="0" smtClean="0"/>
                        <a:t> Formula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Molecular</a:t>
                      </a:r>
                      <a:r>
                        <a:rPr lang="en-US" sz="2400" baseline="0" dirty="0" smtClean="0"/>
                        <a:t> Formula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Benzene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CH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400" b="1" baseline="-25000" dirty="0" smtClean="0">
                          <a:solidFill>
                            <a:schemeClr val="tx1"/>
                          </a:solidFill>
                        </a:rPr>
                        <a:t>1x6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sz="2400" b="1" baseline="-25000" dirty="0" smtClean="0">
                          <a:solidFill>
                            <a:schemeClr val="tx1"/>
                          </a:solidFill>
                        </a:rPr>
                        <a:t>1x6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=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C</a:t>
                      </a:r>
                      <a:r>
                        <a:rPr lang="en-US" sz="2400" b="1" baseline="-250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sz="2400" b="1" baseline="-250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Ethane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CH</a:t>
                      </a:r>
                      <a:r>
                        <a:rPr lang="en-US" sz="2400" b="1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400" b="1" baseline="-25000" dirty="0" smtClean="0">
                          <a:solidFill>
                            <a:schemeClr val="tx1"/>
                          </a:solidFill>
                        </a:rPr>
                        <a:t>1x2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sz="2400" b="1" baseline="-25000" dirty="0" smtClean="0">
                          <a:solidFill>
                            <a:schemeClr val="tx1"/>
                          </a:solidFill>
                        </a:rPr>
                        <a:t>2x2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=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400" b="1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sz="2400" b="1" baseline="-25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Butane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CH</a:t>
                      </a:r>
                      <a:r>
                        <a:rPr lang="en-US" sz="2400" b="1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400" b="1" baseline="-25000" dirty="0" smtClean="0">
                          <a:solidFill>
                            <a:schemeClr val="tx1"/>
                          </a:solidFill>
                        </a:rPr>
                        <a:t>1x4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sz="2400" b="1" baseline="-25000" dirty="0" smtClean="0">
                          <a:solidFill>
                            <a:schemeClr val="tx1"/>
                          </a:solidFill>
                        </a:rPr>
                        <a:t>2x4  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=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400" b="1" baseline="-25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sz="2400" b="1" baseline="-250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519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Empirical and molecular formulas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Find the molecular formula of a compound that contains 30.45 % nitrogen, and 69.55 % oxygen.  The actual molar mass of the compound is 92.02 g/mol.  </a:t>
            </a:r>
          </a:p>
          <a:p>
            <a:endParaRPr lang="en-US" b="1" u="sng" dirty="0" smtClean="0">
              <a:solidFill>
                <a:schemeClr val="tx1"/>
              </a:solidFill>
            </a:endParaRPr>
          </a:p>
          <a:p>
            <a:r>
              <a:rPr lang="en-US" b="1" u="sng" dirty="0" smtClean="0">
                <a:solidFill>
                  <a:schemeClr val="tx1"/>
                </a:solidFill>
              </a:rPr>
              <a:t>Step 1</a:t>
            </a:r>
            <a:r>
              <a:rPr lang="en-US" b="1" dirty="0" smtClean="0">
                <a:solidFill>
                  <a:schemeClr val="tx1"/>
                </a:solidFill>
              </a:rPr>
              <a:t>: Find empirical formula </a:t>
            </a:r>
            <a:r>
              <a:rPr lang="en-US" b="1" dirty="0" err="1" smtClean="0">
                <a:solidFill>
                  <a:schemeClr val="tx1"/>
                </a:solidFill>
              </a:rPr>
              <a:t>N</a:t>
            </a:r>
            <a:r>
              <a:rPr lang="en-US" b="1" baseline="-25000" dirty="0" err="1" smtClean="0">
                <a:solidFill>
                  <a:schemeClr val="tx1"/>
                </a:solidFill>
              </a:rPr>
              <a:t>x</a:t>
            </a:r>
            <a:r>
              <a:rPr lang="en-US" b="1" dirty="0" err="1" smtClean="0">
                <a:solidFill>
                  <a:schemeClr val="tx1"/>
                </a:solidFill>
              </a:rPr>
              <a:t>O</a:t>
            </a:r>
            <a:r>
              <a:rPr lang="en-US" b="1" baseline="-25000" dirty="0" err="1" smtClean="0">
                <a:solidFill>
                  <a:schemeClr val="tx1"/>
                </a:solidFill>
              </a:rPr>
              <a:t>y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For a 100 g compound there are: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30.45 g N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69.55 g O</a:t>
            </a:r>
          </a:p>
        </p:txBody>
      </p:sp>
    </p:spTree>
    <p:extLst>
      <p:ext uri="{BB962C8B-B14F-4D97-AF65-F5344CB8AC3E}">
        <p14:creationId xmlns:p14="http://schemas.microsoft.com/office/powerpoint/2010/main" val="27530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26128" y="1752600"/>
                <a:ext cx="8489272" cy="48768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b="1" dirty="0">
                    <a:solidFill>
                      <a:schemeClr val="tx1"/>
                    </a:solidFill>
                  </a:rPr>
                  <a:t>mol 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𝟑𝟎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𝟒𝟓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num>
                      <m:den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𝒎𝒐𝒍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</m:num>
                      <m:den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𝟏𝟒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𝟎𝟏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𝒈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= 2.173 </a:t>
                </a:r>
                <a:r>
                  <a:rPr lang="en-US" b="1" dirty="0" err="1">
                    <a:solidFill>
                      <a:schemeClr val="tx1"/>
                    </a:solidFill>
                  </a:rPr>
                  <a:t>mol</a:t>
                </a:r>
                <a:r>
                  <a:rPr lang="en-US" b="1" dirty="0">
                    <a:solidFill>
                      <a:schemeClr val="tx1"/>
                    </a:solidFill>
                  </a:rPr>
                  <a:t>  N</a:t>
                </a:r>
              </a:p>
              <a:p>
                <a:r>
                  <a:rPr lang="en-US" b="1" dirty="0" err="1">
                    <a:solidFill>
                      <a:schemeClr val="tx1"/>
                    </a:solidFill>
                  </a:rPr>
                  <a:t>mol</a:t>
                </a:r>
                <a:r>
                  <a:rPr lang="en-US" b="1" dirty="0">
                    <a:solidFill>
                      <a:schemeClr val="tx1"/>
                    </a:solidFill>
                  </a:rPr>
                  <a:t> O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𝟔𝟗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𝟓𝟓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num>
                      <m:den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𝒎𝒐𝒍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𝑶</m:t>
                        </m:r>
                      </m:num>
                      <m:den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𝟏𝟔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𝟎𝟎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𝒈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𝑶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= 4.35 </a:t>
                </a:r>
                <a:r>
                  <a:rPr lang="en-US" b="1" dirty="0" err="1">
                    <a:solidFill>
                      <a:schemeClr val="tx1"/>
                    </a:solidFill>
                  </a:rPr>
                  <a:t>mol</a:t>
                </a:r>
                <a:r>
                  <a:rPr lang="en-US" b="1" dirty="0">
                    <a:solidFill>
                      <a:schemeClr val="tx1"/>
                    </a:solidFill>
                  </a:rPr>
                  <a:t> O</a:t>
                </a:r>
              </a:p>
              <a:p>
                <a:endParaRPr lang="en-US" b="1" dirty="0" smtClean="0">
                  <a:solidFill>
                    <a:schemeClr val="tx1"/>
                  </a:solidFill>
                </a:endParaRPr>
              </a:p>
              <a:p>
                <a:r>
                  <a:rPr lang="en-US" b="1" dirty="0" smtClean="0">
                    <a:solidFill>
                      <a:schemeClr val="tx1"/>
                    </a:solidFill>
                  </a:rPr>
                  <a:t>2.173 </a:t>
                </a:r>
                <a:r>
                  <a:rPr lang="en-US" b="1" dirty="0" err="1">
                    <a:solidFill>
                      <a:schemeClr val="tx1"/>
                    </a:solidFill>
                  </a:rPr>
                  <a:t>mol</a:t>
                </a:r>
                <a:r>
                  <a:rPr lang="en-US" b="1" dirty="0">
                    <a:solidFill>
                      <a:schemeClr val="tx1"/>
                    </a:solidFill>
                  </a:rPr>
                  <a:t>  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N     :      4.350 </a:t>
                </a:r>
                <a:r>
                  <a:rPr lang="en-US" b="1" dirty="0" err="1">
                    <a:solidFill>
                      <a:schemeClr val="tx1"/>
                    </a:solidFill>
                  </a:rPr>
                  <a:t>mol</a:t>
                </a:r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O</a:t>
                </a:r>
              </a:p>
              <a:p>
                <a:endParaRPr lang="en-US" b="1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𝟏𝟕𝟑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𝒎𝒐𝒍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𝟏𝟕𝟑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𝒎𝒐𝒍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</a:rPr>
                  <a:t>       :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𝟑𝟓𝟎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𝒎𝒐𝒍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𝟏𝟕𝟑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𝒎𝒐𝒍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den>
                    </m:f>
                  </m:oMath>
                </a14:m>
                <a:endParaRPr lang="en-US" sz="2800" b="1" dirty="0" smtClean="0">
                  <a:solidFill>
                    <a:schemeClr val="tx1"/>
                  </a:solidFill>
                </a:endParaRPr>
              </a:p>
              <a:p>
                <a:endParaRPr lang="en-US" sz="2800" b="1" dirty="0">
                  <a:solidFill>
                    <a:schemeClr val="tx1"/>
                  </a:solidFill>
                </a:endParaRPr>
              </a:p>
              <a:p>
                <a:r>
                  <a:rPr lang="en-US" b="1" dirty="0" smtClean="0">
                    <a:solidFill>
                      <a:schemeClr val="tx1"/>
                    </a:solidFill>
                  </a:rPr>
                  <a:t>1  </a:t>
                </a:r>
                <a:r>
                  <a:rPr lang="en-US" b="1" dirty="0" err="1" smtClean="0">
                    <a:solidFill>
                      <a:schemeClr val="tx1"/>
                    </a:solidFill>
                  </a:rPr>
                  <a:t>mol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 N  :  2 </a:t>
                </a:r>
                <a:r>
                  <a:rPr lang="en-US" b="1" dirty="0" err="1" smtClean="0">
                    <a:solidFill>
                      <a:schemeClr val="tx1"/>
                    </a:solidFill>
                  </a:rPr>
                  <a:t>mol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 O</a:t>
                </a:r>
              </a:p>
              <a:p>
                <a:endParaRPr lang="en-US" b="1" dirty="0" smtClean="0">
                  <a:solidFill>
                    <a:schemeClr val="tx1"/>
                  </a:solidFill>
                </a:endParaRPr>
              </a:p>
              <a:p>
                <a:r>
                  <a:rPr lang="en-US" b="1" dirty="0" smtClean="0">
                    <a:solidFill>
                      <a:schemeClr val="tx1"/>
                    </a:solidFill>
                  </a:rPr>
                  <a:t>Empirical formula is NO</a:t>
                </a:r>
                <a:r>
                  <a:rPr lang="en-US" b="1" baseline="-25000" dirty="0" smtClean="0">
                    <a:solidFill>
                      <a:schemeClr val="tx1"/>
                    </a:solidFill>
                  </a:rPr>
                  <a:t>2</a:t>
                </a:r>
              </a:p>
              <a:p>
                <a:endParaRPr lang="en-US" b="1" baseline="-25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6128" y="1752600"/>
                <a:ext cx="8489272" cy="4876800"/>
              </a:xfrm>
              <a:blipFill rotWithShape="1">
                <a:blip r:embed="rId2"/>
                <a:stretch>
                  <a:fillRect t="-250" b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826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smtClean="0"/>
              <a:t>Representative particles and formula mass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43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752600"/>
                <a:ext cx="8534400" cy="4876800"/>
              </a:xfrm>
            </p:spPr>
            <p:txBody>
              <a:bodyPr>
                <a:normAutofit fontScale="47500" lnSpcReduction="20000"/>
              </a:bodyPr>
              <a:lstStyle/>
              <a:p>
                <a:pPr>
                  <a:lnSpc>
                    <a:spcPct val="170000"/>
                  </a:lnSpc>
                </a:pPr>
                <a:r>
                  <a:rPr lang="en-US" sz="3800" b="1" u="sng" dirty="0" smtClean="0">
                    <a:solidFill>
                      <a:schemeClr val="tx1"/>
                    </a:solidFill>
                  </a:rPr>
                  <a:t>Step 2</a:t>
                </a:r>
                <a:r>
                  <a:rPr lang="en-US" sz="3800" b="1" dirty="0" smtClean="0">
                    <a:solidFill>
                      <a:schemeClr val="tx1"/>
                    </a:solidFill>
                  </a:rPr>
                  <a:t>:  </a:t>
                </a:r>
                <a:r>
                  <a:rPr lang="en-US" sz="4200" b="1" dirty="0" smtClean="0">
                    <a:solidFill>
                      <a:schemeClr val="tx1"/>
                    </a:solidFill>
                  </a:rPr>
                  <a:t>Find factor </a:t>
                </a:r>
                <a14:m>
                  <m:oMath xmlns:m="http://schemas.openxmlformats.org/officeDocument/2006/math">
                    <m:r>
                      <a:rPr lang="en-US" sz="42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𝓷</m:t>
                    </m:r>
                  </m:oMath>
                </a14:m>
                <a:r>
                  <a:rPr lang="en-US" sz="4200" b="1" dirty="0" smtClean="0">
                    <a:solidFill>
                      <a:schemeClr val="tx1"/>
                    </a:solidFill>
                  </a:rPr>
                  <a:t> to transform empirical formula into molecular formula</a:t>
                </a:r>
              </a:p>
              <a:p>
                <a14:m>
                  <m:oMath xmlns:m="http://schemas.openxmlformats.org/officeDocument/2006/math">
                    <m:r>
                      <a:rPr lang="en-US" sz="4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𝓷</m:t>
                    </m:r>
                    <m:r>
                      <a:rPr lang="en-US" sz="4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𝑨𝒄𝒕𝒖𝒂𝒍</m:t>
                        </m:r>
                        <m:r>
                          <a:rPr lang="en-US" sz="4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4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𝑴𝒐𝒍𝒂𝒓</m:t>
                        </m:r>
                        <m:r>
                          <a:rPr lang="en-US" sz="4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4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𝑴𝒂𝒔𝒔</m:t>
                        </m:r>
                        <m:r>
                          <a:rPr lang="en-US" sz="4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4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𝒐𝒇</m:t>
                        </m:r>
                        <m:r>
                          <a:rPr lang="en-US" sz="4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4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𝑪𝒐𝒎𝒑𝒐𝒖𝒏𝒅</m:t>
                        </m:r>
                      </m:num>
                      <m:den>
                        <m:r>
                          <a:rPr lang="en-US" sz="4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𝑬𝒎𝒑𝒊𝒓𝒊𝒄𝒂𝒍</m:t>
                        </m:r>
                        <m:r>
                          <a:rPr lang="en-US" sz="4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4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𝑭𝒐𝒓𝒎𝒖𝒍𝒂</m:t>
                        </m:r>
                        <m:r>
                          <a:rPr lang="en-US" sz="4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4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𝑴𝒐𝒍𝒂𝒓</m:t>
                        </m:r>
                        <m:r>
                          <a:rPr lang="en-US" sz="4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4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𝑴𝒂𝒔𝒔</m:t>
                        </m:r>
                      </m:den>
                    </m:f>
                  </m:oMath>
                </a14:m>
                <a:endParaRPr lang="en-US" sz="4200" b="1" dirty="0" smtClean="0">
                  <a:solidFill>
                    <a:schemeClr val="tx1"/>
                  </a:solidFill>
                </a:endParaRPr>
              </a:p>
              <a:p>
                <a:endParaRPr lang="en-US" sz="4200" b="1" dirty="0" smtClean="0">
                  <a:solidFill>
                    <a:schemeClr val="tx1"/>
                  </a:solidFill>
                </a:endParaRPr>
              </a:p>
              <a:p>
                <a:r>
                  <a:rPr lang="en-US" sz="4200" b="1" dirty="0">
                    <a:solidFill>
                      <a:schemeClr val="tx1"/>
                    </a:solidFill>
                  </a:rPr>
                  <a:t>Molar mass of empirical formula = 14.0 g/</a:t>
                </a:r>
                <a:r>
                  <a:rPr lang="en-US" sz="4200" b="1" dirty="0" err="1">
                    <a:solidFill>
                      <a:schemeClr val="tx1"/>
                    </a:solidFill>
                  </a:rPr>
                  <a:t>mol</a:t>
                </a:r>
                <a:r>
                  <a:rPr lang="en-US" sz="4200" b="1" dirty="0">
                    <a:solidFill>
                      <a:schemeClr val="tx1"/>
                    </a:solidFill>
                  </a:rPr>
                  <a:t> + 16.0 g/</a:t>
                </a:r>
                <a:r>
                  <a:rPr lang="en-US" sz="4200" b="1" dirty="0" err="1">
                    <a:solidFill>
                      <a:schemeClr val="tx1"/>
                    </a:solidFill>
                  </a:rPr>
                  <a:t>mol</a:t>
                </a:r>
                <a:r>
                  <a:rPr lang="en-US" sz="42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4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4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200" b="1" dirty="0">
                    <a:solidFill>
                      <a:schemeClr val="tx1"/>
                    </a:solidFill>
                  </a:rPr>
                  <a:t>= 46 g/</a:t>
                </a:r>
                <a:r>
                  <a:rPr lang="en-US" sz="4200" b="1" dirty="0" err="1">
                    <a:solidFill>
                      <a:schemeClr val="tx1"/>
                    </a:solidFill>
                  </a:rPr>
                  <a:t>mol</a:t>
                </a:r>
                <a:r>
                  <a:rPr lang="en-US" sz="4200" b="1" dirty="0">
                    <a:solidFill>
                      <a:schemeClr val="tx1"/>
                    </a:solidFill>
                  </a:rPr>
                  <a:t> NO</a:t>
                </a:r>
                <a:r>
                  <a:rPr lang="en-US" sz="4200" b="1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en-US" sz="4200" b="1" dirty="0">
                    <a:solidFill>
                      <a:schemeClr val="tx1"/>
                    </a:solidFill>
                  </a:rPr>
                  <a:t> </a:t>
                </a:r>
                <a:endParaRPr lang="en-US" sz="4200" b="1" dirty="0" smtClean="0">
                  <a:solidFill>
                    <a:schemeClr val="tx1"/>
                  </a:solidFill>
                </a:endParaRPr>
              </a:p>
              <a:p>
                <a:endParaRPr lang="en-US" sz="4200" b="1" dirty="0">
                  <a:solidFill>
                    <a:schemeClr val="tx1"/>
                  </a:solidFill>
                </a:endParaRPr>
              </a:p>
              <a:p>
                <a:r>
                  <a:rPr lang="en-US" sz="4200" b="1" dirty="0">
                    <a:solidFill>
                      <a:schemeClr val="tx1"/>
                    </a:solidFill>
                  </a:rPr>
                  <a:t>Molar mass of molecular (actual) formula is 92 g/</a:t>
                </a:r>
                <a:r>
                  <a:rPr lang="en-US" sz="4200" b="1" dirty="0" err="1">
                    <a:solidFill>
                      <a:schemeClr val="tx1"/>
                    </a:solidFill>
                  </a:rPr>
                  <a:t>mol</a:t>
                </a:r>
                <a:r>
                  <a:rPr lang="en-US" sz="4200" b="1" dirty="0">
                    <a:solidFill>
                      <a:schemeClr val="tx1"/>
                    </a:solidFill>
                  </a:rPr>
                  <a:t> (given</a:t>
                </a:r>
                <a:r>
                  <a:rPr lang="en-US" sz="4200" b="1" dirty="0" smtClean="0">
                    <a:solidFill>
                      <a:schemeClr val="tx1"/>
                    </a:solidFill>
                  </a:rPr>
                  <a:t>)</a:t>
                </a:r>
              </a:p>
              <a:p>
                <a:endParaRPr lang="en-US" sz="4200" b="1" dirty="0">
                  <a:solidFill>
                    <a:schemeClr val="tx1"/>
                  </a:solidFill>
                </a:endParaRPr>
              </a:p>
              <a:p>
                <a:r>
                  <a:rPr lang="en-US" sz="4200" b="1" dirty="0">
                    <a:solidFill>
                      <a:schemeClr val="tx1"/>
                    </a:solidFill>
                  </a:rPr>
                  <a:t>n =</a:t>
                </a:r>
                <a:r>
                  <a:rPr lang="en-US" sz="4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2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𝟗𝟐</m:t>
                        </m:r>
                        <m:r>
                          <a:rPr lang="en-US" sz="4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en-US" sz="4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4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𝒎𝒐𝒍</m:t>
                        </m:r>
                      </m:num>
                      <m:den>
                        <m:r>
                          <a:rPr lang="en-US" sz="42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𝟒𝟔</m:t>
                        </m:r>
                        <m:r>
                          <a:rPr lang="en-US" sz="4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en-US" sz="4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4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𝒎𝒐𝒍</m:t>
                        </m:r>
                      </m:den>
                    </m:f>
                  </m:oMath>
                </a14:m>
                <a:r>
                  <a:rPr lang="en-US" sz="4200" b="1" dirty="0">
                    <a:solidFill>
                      <a:schemeClr val="tx1"/>
                    </a:solidFill>
                  </a:rPr>
                  <a:t> = </a:t>
                </a:r>
                <a:r>
                  <a:rPr lang="en-US" sz="4200" b="1" dirty="0" smtClean="0">
                    <a:solidFill>
                      <a:schemeClr val="tx1"/>
                    </a:solidFill>
                  </a:rPr>
                  <a:t>2</a:t>
                </a:r>
              </a:p>
              <a:p>
                <a:endParaRPr lang="en-US" sz="4200" b="1" dirty="0">
                  <a:solidFill>
                    <a:schemeClr val="tx1"/>
                  </a:solidFill>
                </a:endParaRPr>
              </a:p>
              <a:p>
                <a:r>
                  <a:rPr lang="en-US" sz="4200" b="1" dirty="0">
                    <a:solidFill>
                      <a:schemeClr val="tx1"/>
                    </a:solidFill>
                  </a:rPr>
                  <a:t>Molecular Formula: </a:t>
                </a:r>
                <a:r>
                  <a:rPr lang="en-US" sz="4200" b="1" dirty="0" smtClean="0">
                    <a:solidFill>
                      <a:schemeClr val="tx1"/>
                    </a:solidFill>
                  </a:rPr>
                  <a:t>N</a:t>
                </a:r>
                <a:r>
                  <a:rPr lang="en-US" sz="4200" b="1" baseline="-25000" dirty="0" smtClean="0">
                    <a:solidFill>
                      <a:schemeClr val="tx1"/>
                    </a:solidFill>
                  </a:rPr>
                  <a:t>1x2</a:t>
                </a:r>
                <a:r>
                  <a:rPr lang="en-US" sz="4200" b="1" dirty="0" smtClean="0">
                    <a:solidFill>
                      <a:schemeClr val="tx1"/>
                    </a:solidFill>
                  </a:rPr>
                  <a:t>O</a:t>
                </a:r>
                <a:r>
                  <a:rPr lang="en-US" sz="4200" b="1" baseline="-25000" dirty="0" smtClean="0">
                    <a:solidFill>
                      <a:schemeClr val="tx1"/>
                    </a:solidFill>
                  </a:rPr>
                  <a:t>2x2</a:t>
                </a:r>
                <a:r>
                  <a:rPr lang="en-US" sz="42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4200" b="1" dirty="0">
                    <a:solidFill>
                      <a:schemeClr val="tx1"/>
                    </a:solidFill>
                  </a:rPr>
                  <a:t>= </a:t>
                </a:r>
                <a:r>
                  <a:rPr lang="en-US" sz="4200" b="1" dirty="0" smtClean="0">
                    <a:solidFill>
                      <a:schemeClr val="tx1"/>
                    </a:solidFill>
                  </a:rPr>
                  <a:t>N</a:t>
                </a:r>
                <a:r>
                  <a:rPr lang="en-US" sz="4200" b="1" baseline="-25000" dirty="0" smtClean="0">
                    <a:solidFill>
                      <a:schemeClr val="tx1"/>
                    </a:solidFill>
                  </a:rPr>
                  <a:t>2</a:t>
                </a:r>
                <a:r>
                  <a:rPr lang="en-US" sz="4200" b="1" dirty="0" smtClean="0">
                    <a:solidFill>
                      <a:schemeClr val="tx1"/>
                    </a:solidFill>
                  </a:rPr>
                  <a:t>O</a:t>
                </a:r>
                <a:r>
                  <a:rPr lang="en-US" sz="4200" b="1" baseline="-25000" dirty="0" smtClean="0">
                    <a:solidFill>
                      <a:schemeClr val="tx1"/>
                    </a:solidFill>
                  </a:rPr>
                  <a:t>4 </a:t>
                </a:r>
                <a:r>
                  <a:rPr lang="en-US" sz="4200" b="1" dirty="0" smtClean="0">
                    <a:solidFill>
                      <a:schemeClr val="tx1"/>
                    </a:solidFill>
                  </a:rPr>
                  <a:t> 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752600"/>
                <a:ext cx="8534400" cy="487680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/>
          <p:cNvSpPr/>
          <p:nvPr/>
        </p:nvSpPr>
        <p:spPr>
          <a:xfrm>
            <a:off x="3733800" y="5943600"/>
            <a:ext cx="4572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57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Stoichiometry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chemical reactions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91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Stoichiometry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438646" y="1752600"/>
                <a:ext cx="8424722" cy="4373563"/>
              </a:xfrm>
            </p:spPr>
            <p:txBody>
              <a:bodyPr/>
              <a:lstStyle/>
              <a:p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3200" b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2(g) 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+           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3H</a:t>
                </a:r>
                <a:r>
                  <a:rPr lang="en-US" sz="3200" b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2(g</a:t>
                </a:r>
                <a:r>
                  <a:rPr lang="en-US" sz="3200" b="1" baseline="-25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     </a:t>
                </a:r>
                <a:r>
                  <a:rPr lang="en-US" sz="32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 NH</a:t>
                </a:r>
                <a:r>
                  <a:rPr lang="en-US" sz="3200" b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3(g)</a:t>
                </a:r>
                <a:endParaRPr lang="en-US" sz="32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8646" y="1752600"/>
                <a:ext cx="8424722" cy="4373563"/>
              </a:xfrm>
              <a:blipFill rotWithShape="0">
                <a:blip r:embed="rId2"/>
                <a:stretch>
                  <a:fillRect l="-289" t="-2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609600" y="2529954"/>
            <a:ext cx="1219200" cy="4901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 </a:t>
            </a:r>
            <a:r>
              <a:rPr lang="en-US" b="1" dirty="0" err="1" smtClean="0">
                <a:solidFill>
                  <a:schemeClr val="tx1"/>
                </a:solidFill>
              </a:rPr>
              <a:t>mol</a:t>
            </a:r>
            <a:endParaRPr lang="en-US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52399" y="3324934"/>
                <a:ext cx="2362201" cy="866065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/>
                  <a:t>Possible to convert to mass</a:t>
                </a:r>
              </a:p>
              <a:p>
                <a:pPr algn="ctr"/>
                <a:r>
                  <a:rPr lang="en-US" b="1" dirty="0" smtClean="0"/>
                  <a:t>1 </a:t>
                </a:r>
                <a:r>
                  <a:rPr lang="en-US" b="1" dirty="0" err="1" smtClean="0"/>
                  <a:t>mol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-US" b="1" dirty="0" smtClean="0"/>
                  <a:t> 28 g/</a:t>
                </a:r>
                <a:r>
                  <a:rPr lang="en-US" b="1" dirty="0" err="1" smtClean="0"/>
                  <a:t>mol</a:t>
                </a:r>
                <a:endParaRPr lang="en-US" b="1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99" y="3324934"/>
                <a:ext cx="2362201" cy="866065"/>
              </a:xfrm>
              <a:prstGeom prst="rect">
                <a:avLst/>
              </a:prstGeom>
              <a:blipFill rotWithShape="1">
                <a:blip r:embed="rId3"/>
                <a:stretch>
                  <a:fillRect t="-4795" r="-1786" b="-12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52978" y="4359617"/>
                <a:ext cx="2261621" cy="974383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/>
                  <a:t>Possible to convert to volume</a:t>
                </a:r>
              </a:p>
              <a:p>
                <a:pPr algn="ctr"/>
                <a:r>
                  <a:rPr lang="en-US" b="1" dirty="0" smtClean="0"/>
                  <a:t>1 </a:t>
                </a:r>
                <a:r>
                  <a:rPr lang="en-US" b="1" dirty="0" err="1" smtClean="0"/>
                  <a:t>mol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</a:rPr>
                  <a:t> 22.4 L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978" y="4359617"/>
                <a:ext cx="2261621" cy="974383"/>
              </a:xfrm>
              <a:prstGeom prst="rect">
                <a:avLst/>
              </a:prstGeom>
              <a:blipFill rotWithShape="1">
                <a:blip r:embed="rId4"/>
                <a:stretch>
                  <a:fillRect l="-1600" r="-4267" b="-5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172200" y="4343397"/>
                <a:ext cx="2514599" cy="722765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2 </a:t>
                </a:r>
                <a:r>
                  <a:rPr lang="en-US" b="1" dirty="0" err="1" smtClean="0">
                    <a:solidFill>
                      <a:schemeClr val="tx1"/>
                    </a:solidFill>
                  </a:rPr>
                  <a:t>mol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𝟐𝟐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</a:rPr>
                  <a:t>/</a:t>
                </a:r>
                <a:r>
                  <a:rPr lang="en-US" b="1" dirty="0" err="1" smtClean="0">
                    <a:solidFill>
                      <a:schemeClr val="tx1"/>
                    </a:solidFill>
                  </a:rPr>
                  <a:t>mol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 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4343397"/>
                <a:ext cx="2514599" cy="7227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057899" y="3324935"/>
                <a:ext cx="2590800" cy="722761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2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tx1"/>
                    </a:solidFill>
                  </a:rPr>
                  <a:t>mol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𝟏𝟕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</a:rPr>
                  <a:t>/</a:t>
                </a:r>
                <a:r>
                  <a:rPr lang="en-US" b="1" dirty="0" err="1" smtClean="0">
                    <a:solidFill>
                      <a:schemeClr val="tx1"/>
                    </a:solidFill>
                  </a:rPr>
                  <a:t>mol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 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7899" y="3324935"/>
                <a:ext cx="2590800" cy="72276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6705600" y="2529954"/>
            <a:ext cx="1295399" cy="4810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2 </a:t>
            </a:r>
            <a:r>
              <a:rPr lang="en-US" b="1" dirty="0" err="1" smtClean="0">
                <a:solidFill>
                  <a:schemeClr val="tx1"/>
                </a:solidFill>
              </a:rPr>
              <a:t>mol</a:t>
            </a:r>
            <a:endParaRPr lang="en-US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200400" y="4343399"/>
                <a:ext cx="2250923" cy="722763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3 </a:t>
                </a:r>
                <a:r>
                  <a:rPr lang="en-US" b="1" dirty="0" err="1" smtClean="0">
                    <a:solidFill>
                      <a:schemeClr val="tx1"/>
                    </a:solidFill>
                  </a:rPr>
                  <a:t>mol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𝟐𝟐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</a:rPr>
                  <a:t>/</a:t>
                </a:r>
                <a:r>
                  <a:rPr lang="en-US" b="1" dirty="0" err="1" smtClean="0">
                    <a:solidFill>
                      <a:schemeClr val="tx1"/>
                    </a:solidFill>
                  </a:rPr>
                  <a:t>mol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 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4343399"/>
                <a:ext cx="2250923" cy="72276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387877" y="3324935"/>
                <a:ext cx="1972102" cy="700587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3 </a:t>
                </a:r>
                <a:r>
                  <a:rPr lang="en-US" b="1" dirty="0" err="1" smtClean="0">
                    <a:solidFill>
                      <a:schemeClr val="tx1"/>
                    </a:solidFill>
                  </a:rPr>
                  <a:t>mol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𝒈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𝒎𝒐𝒍</m:t>
                    </m:r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</a:rPr>
                  <a:t> 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7877" y="3324935"/>
                <a:ext cx="1972102" cy="7005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3733800" y="2461999"/>
            <a:ext cx="1295400" cy="5490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3 </a:t>
            </a:r>
            <a:r>
              <a:rPr lang="en-US" b="1" dirty="0" err="1" smtClean="0">
                <a:solidFill>
                  <a:schemeClr val="tx1"/>
                </a:solidFill>
              </a:rPr>
              <a:t>mol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52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stoichiometry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752600"/>
                <a:ext cx="8763000" cy="4373563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3600" b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2(g) 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36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    </a:t>
                </a:r>
                <a:r>
                  <a:rPr lang="en-US" sz="36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3H</a:t>
                </a:r>
                <a:r>
                  <a:rPr lang="en-US" sz="3600" b="1" baseline="-25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2(g</a:t>
                </a:r>
                <a:r>
                  <a:rPr lang="en-US" sz="3600" b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     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36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</a:t>
                </a:r>
                <a:r>
                  <a:rPr lang="en-US" sz="3600" b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3(g)</a:t>
                </a:r>
                <a:endParaRPr lang="en-US" sz="36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dirty="0"/>
              </a:p>
              <a:p>
                <a:endParaRPr lang="en-US" b="1" dirty="0" smtClean="0">
                  <a:solidFill>
                    <a:schemeClr val="tx1"/>
                  </a:solidFill>
                </a:endParaRPr>
              </a:p>
              <a:p>
                <a:endParaRPr lang="en-US" b="1" u="sng" dirty="0" smtClean="0">
                  <a:solidFill>
                    <a:schemeClr val="tx1"/>
                  </a:solidFill>
                </a:endParaRPr>
              </a:p>
              <a:p>
                <a:r>
                  <a:rPr lang="en-US" b="1" u="sng" dirty="0" smtClean="0">
                    <a:solidFill>
                      <a:schemeClr val="tx1"/>
                    </a:solidFill>
                  </a:rPr>
                  <a:t>Coefficients </a:t>
                </a:r>
                <a:r>
                  <a:rPr lang="en-US" b="1" u="sng" dirty="0">
                    <a:solidFill>
                      <a:schemeClr val="tx1"/>
                    </a:solidFill>
                  </a:rPr>
                  <a:t>in the balanced chemical equation can be interpreted as number of moles.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752600"/>
                <a:ext cx="8763000" cy="4373563"/>
              </a:xfrm>
              <a:blipFill rotWithShape="1">
                <a:blip r:embed="rId2"/>
                <a:stretch>
                  <a:fillRect t="-2371" r="-1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676400" y="2590800"/>
            <a:ext cx="1219200" cy="4901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</a:rPr>
              <a:t>1 </a:t>
            </a:r>
            <a:r>
              <a:rPr lang="en-US" b="1" dirty="0" err="1" smtClean="0">
                <a:solidFill>
                  <a:schemeClr val="tx1"/>
                </a:solidFill>
              </a:rPr>
              <a:t>mol</a:t>
            </a:r>
            <a:r>
              <a:rPr lang="en-US" b="1" dirty="0" smtClean="0">
                <a:solidFill>
                  <a:schemeClr val="tx1"/>
                </a:solidFill>
              </a:rPr>
              <a:t> N</a:t>
            </a:r>
            <a:r>
              <a:rPr lang="en-US" b="1" baseline="-25000" dirty="0" smtClean="0">
                <a:solidFill>
                  <a:schemeClr val="tx1"/>
                </a:solidFill>
              </a:rPr>
              <a:t>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33800" y="2627194"/>
            <a:ext cx="1219200" cy="4901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mol</a:t>
            </a:r>
            <a:r>
              <a:rPr lang="en-US" b="1" dirty="0" smtClean="0">
                <a:solidFill>
                  <a:schemeClr val="tx1"/>
                </a:solidFill>
              </a:rPr>
              <a:t> H</a:t>
            </a:r>
            <a:r>
              <a:rPr lang="en-US" b="1" baseline="-25000" dirty="0" smtClean="0">
                <a:solidFill>
                  <a:schemeClr val="tx1"/>
                </a:solidFill>
              </a:rPr>
              <a:t>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0" y="2627194"/>
            <a:ext cx="1524000" cy="4901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mol</a:t>
            </a:r>
            <a:r>
              <a:rPr lang="en-US" b="1" dirty="0" smtClean="0">
                <a:solidFill>
                  <a:schemeClr val="tx1"/>
                </a:solidFill>
              </a:rPr>
              <a:t> NH</a:t>
            </a:r>
            <a:r>
              <a:rPr lang="en-US" b="1" baseline="-25000" dirty="0" smtClean="0">
                <a:solidFill>
                  <a:schemeClr val="tx1"/>
                </a:solidFill>
              </a:rPr>
              <a:t>3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84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Stoichiometry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534400" cy="4800600"/>
          </a:xfrm>
        </p:spPr>
        <p:txBody>
          <a:bodyPr/>
          <a:lstStyle/>
          <a:p>
            <a:r>
              <a:rPr lang="en-US" b="1" u="sng" dirty="0" smtClean="0">
                <a:solidFill>
                  <a:schemeClr val="tx1"/>
                </a:solidFill>
              </a:rPr>
              <a:t>Stoichiometry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</a:p>
          <a:p>
            <a:endParaRPr lang="en-US" b="1" dirty="0" smtClean="0">
              <a:solidFill>
                <a:schemeClr val="tx1"/>
              </a:solidFill>
            </a:endParaRP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is a study of </a:t>
            </a:r>
            <a:r>
              <a:rPr lang="en-US" b="1" u="sng" dirty="0" smtClean="0">
                <a:solidFill>
                  <a:schemeClr val="tx1"/>
                </a:solidFill>
              </a:rPr>
              <a:t>quantitative</a:t>
            </a:r>
            <a:r>
              <a:rPr lang="en-US" b="1" dirty="0" smtClean="0">
                <a:solidFill>
                  <a:schemeClr val="tx1"/>
                </a:solidFill>
              </a:rPr>
              <a:t> relationships between amounts of reactants and products in a chemical reaction.</a:t>
            </a:r>
          </a:p>
          <a:p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Is based on the law of conservation of mass.</a:t>
            </a:r>
          </a:p>
          <a:p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By Law of Conservation of Mass:</a:t>
            </a:r>
          </a:p>
          <a:p>
            <a:pPr lvl="1"/>
            <a:r>
              <a:rPr lang="en-US" sz="2400" b="1" u="sng" dirty="0">
                <a:solidFill>
                  <a:schemeClr val="tx1"/>
                </a:solidFill>
              </a:rPr>
              <a:t>Total mass of reactants equals  the total mass of products.</a:t>
            </a:r>
          </a:p>
          <a:p>
            <a:pPr lvl="1"/>
            <a:r>
              <a:rPr lang="en-US" sz="2400" b="1" u="sng" dirty="0">
                <a:solidFill>
                  <a:schemeClr val="tx1"/>
                </a:solidFill>
              </a:rPr>
              <a:t>Chemical equation must be balanced</a:t>
            </a:r>
            <a:r>
              <a:rPr lang="en-US" sz="2400" b="1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259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Mole Ratio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752600"/>
                <a:ext cx="8610600" cy="4648200"/>
              </a:xfrm>
            </p:spPr>
            <p:txBody>
              <a:bodyPr/>
              <a:lstStyle/>
              <a:p>
                <a:r>
                  <a:rPr lang="en-US" sz="2800" b="1" dirty="0" smtClean="0">
                    <a:solidFill>
                      <a:schemeClr val="tx1"/>
                    </a:solidFill>
                  </a:rPr>
                  <a:t>N</a:t>
                </a:r>
                <a:r>
                  <a:rPr lang="en-US" sz="2800" b="1" baseline="-25000" dirty="0">
                    <a:solidFill>
                      <a:schemeClr val="tx1"/>
                    </a:solidFill>
                  </a:rPr>
                  <a:t>2(g) 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 +  3H</a:t>
                </a:r>
                <a:r>
                  <a:rPr lang="en-US" sz="2800" b="1" baseline="-25000" dirty="0">
                    <a:solidFill>
                      <a:schemeClr val="tx1"/>
                    </a:solidFill>
                  </a:rPr>
                  <a:t>2(g)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</a:rPr>
                  <a:t>   2 NH</a:t>
                </a:r>
                <a:r>
                  <a:rPr lang="en-US" sz="2800" b="1" baseline="-25000" dirty="0">
                    <a:solidFill>
                      <a:schemeClr val="tx1"/>
                    </a:solidFill>
                  </a:rPr>
                  <a:t>3(g</a:t>
                </a:r>
                <a:r>
                  <a:rPr lang="en-US" sz="2800" b="1" baseline="-25000" dirty="0" smtClean="0">
                    <a:solidFill>
                      <a:schemeClr val="tx1"/>
                    </a:solidFill>
                  </a:rPr>
                  <a:t>)</a:t>
                </a:r>
              </a:p>
              <a:p>
                <a:endParaRPr lang="en-US" b="1" dirty="0">
                  <a:solidFill>
                    <a:schemeClr val="tx1"/>
                  </a:solidFill>
                </a:endParaRPr>
              </a:p>
              <a:p>
                <a:r>
                  <a:rPr lang="en-US" b="1" dirty="0" smtClean="0">
                    <a:solidFill>
                      <a:schemeClr val="tx1"/>
                    </a:solidFill>
                  </a:rPr>
                  <a:t>1 </a:t>
                </a:r>
                <a:r>
                  <a:rPr lang="en-US" b="1" dirty="0" err="1" smtClean="0">
                    <a:solidFill>
                      <a:schemeClr val="tx1"/>
                    </a:solidFill>
                  </a:rPr>
                  <a:t>mol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 N</a:t>
                </a:r>
                <a:r>
                  <a:rPr lang="en-US" b="1" baseline="-25000" dirty="0" smtClean="0">
                    <a:solidFill>
                      <a:schemeClr val="tx1"/>
                    </a:solidFill>
                  </a:rPr>
                  <a:t>2 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always requires 3 </a:t>
                </a:r>
                <a:r>
                  <a:rPr lang="en-US" b="1" dirty="0" err="1" smtClean="0">
                    <a:solidFill>
                      <a:schemeClr val="tx1"/>
                    </a:solidFill>
                  </a:rPr>
                  <a:t>mol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 H</a:t>
                </a:r>
                <a:r>
                  <a:rPr lang="en-US" b="1" baseline="-25000" dirty="0" smtClean="0">
                    <a:solidFill>
                      <a:schemeClr val="tx1"/>
                    </a:solidFill>
                  </a:rPr>
                  <a:t>2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 to complete reaction</a:t>
                </a:r>
                <a:r>
                  <a:rPr lang="en-US" b="1" dirty="0">
                    <a:solidFill>
                      <a:schemeClr val="tx1"/>
                    </a:solidFill>
                  </a:rPr>
                  <a:t>:</a:t>
                </a:r>
                <a:endParaRPr lang="en-US" b="1" dirty="0" smtClean="0">
                  <a:solidFill>
                    <a:schemeClr val="tx1"/>
                  </a:solidFill>
                </a:endParaRPr>
              </a:p>
              <a:p>
                <a:r>
                  <a:rPr lang="en-US" b="1" dirty="0" smtClean="0">
                    <a:solidFill>
                      <a:schemeClr val="tx1"/>
                    </a:solidFill>
                  </a:rPr>
                  <a:t>1 </a:t>
                </a:r>
                <a:r>
                  <a:rPr lang="en-US" b="1" dirty="0" err="1" smtClean="0">
                    <a:solidFill>
                      <a:schemeClr val="tx1"/>
                    </a:solidFill>
                  </a:rPr>
                  <a:t>mol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 N</a:t>
                </a:r>
                <a:r>
                  <a:rPr lang="en-US" b="1" baseline="-25000" dirty="0" smtClean="0">
                    <a:solidFill>
                      <a:schemeClr val="tx1"/>
                    </a:solidFill>
                  </a:rPr>
                  <a:t>2 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: 3 </a:t>
                </a:r>
                <a:r>
                  <a:rPr lang="en-US" b="1" dirty="0" err="1" smtClean="0">
                    <a:solidFill>
                      <a:schemeClr val="tx1"/>
                    </a:solidFill>
                  </a:rPr>
                  <a:t>mol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 H</a:t>
                </a:r>
                <a:r>
                  <a:rPr lang="en-US" b="1" baseline="-25000" dirty="0" smtClean="0">
                    <a:solidFill>
                      <a:schemeClr val="tx1"/>
                    </a:solidFill>
                  </a:rPr>
                  <a:t>2</a:t>
                </a:r>
              </a:p>
              <a:p>
                <a:endParaRPr lang="en-US" sz="2800" b="1" dirty="0" smtClean="0">
                  <a:solidFill>
                    <a:schemeClr val="tx1"/>
                  </a:solidFill>
                </a:endParaRPr>
              </a:p>
              <a:p>
                <a:endParaRPr lang="en-US" sz="2800" b="1" dirty="0" smtClean="0">
                  <a:solidFill>
                    <a:schemeClr val="tx1"/>
                  </a:solidFill>
                </a:endParaRPr>
              </a:p>
              <a:p>
                <a:r>
                  <a:rPr lang="en-US" b="1" dirty="0">
                    <a:solidFill>
                      <a:schemeClr val="tx1"/>
                    </a:solidFill>
                  </a:rPr>
                  <a:t>1 </a:t>
                </a:r>
                <a:r>
                  <a:rPr lang="en-US" b="1" dirty="0" err="1">
                    <a:solidFill>
                      <a:schemeClr val="tx1"/>
                    </a:solidFill>
                  </a:rPr>
                  <a:t>mol</a:t>
                </a:r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N</a:t>
                </a:r>
                <a:r>
                  <a:rPr lang="en-US" b="1" baseline="-25000" dirty="0" smtClean="0">
                    <a:solidFill>
                      <a:schemeClr val="tx1"/>
                    </a:solidFill>
                  </a:rPr>
                  <a:t>2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 always produces 2 </a:t>
                </a:r>
                <a:r>
                  <a:rPr lang="en-US" b="1" dirty="0" err="1" smtClean="0">
                    <a:solidFill>
                      <a:schemeClr val="tx1"/>
                    </a:solidFill>
                  </a:rPr>
                  <a:t>mol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 NH</a:t>
                </a:r>
                <a:r>
                  <a:rPr lang="en-US" b="1" baseline="-25000" dirty="0" smtClean="0">
                    <a:solidFill>
                      <a:schemeClr val="tx1"/>
                    </a:solidFill>
                  </a:rPr>
                  <a:t>3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:</a:t>
                </a:r>
                <a:endParaRPr lang="en-US" b="1" baseline="-25000" dirty="0" smtClean="0">
                  <a:solidFill>
                    <a:schemeClr val="tx1"/>
                  </a:solidFill>
                </a:endParaRPr>
              </a:p>
              <a:p>
                <a:endParaRPr lang="en-US" b="1" baseline="-25000" dirty="0" smtClean="0">
                  <a:solidFill>
                    <a:schemeClr val="tx1"/>
                  </a:solidFill>
                </a:endParaRPr>
              </a:p>
              <a:p>
                <a:r>
                  <a:rPr lang="en-US" b="1" dirty="0">
                    <a:solidFill>
                      <a:schemeClr val="tx1"/>
                    </a:solidFill>
                  </a:rPr>
                  <a:t>1 </a:t>
                </a:r>
                <a:r>
                  <a:rPr lang="en-US" b="1" dirty="0" err="1">
                    <a:solidFill>
                      <a:schemeClr val="tx1"/>
                    </a:solidFill>
                  </a:rPr>
                  <a:t>mol</a:t>
                </a:r>
                <a:r>
                  <a:rPr lang="en-US" b="1" dirty="0">
                    <a:solidFill>
                      <a:schemeClr val="tx1"/>
                    </a:solidFill>
                  </a:rPr>
                  <a:t> N</a:t>
                </a:r>
                <a:r>
                  <a:rPr lang="en-US" b="1" baseline="-25000" dirty="0">
                    <a:solidFill>
                      <a:schemeClr val="tx1"/>
                    </a:solidFill>
                  </a:rPr>
                  <a:t>2 </a:t>
                </a:r>
                <a:r>
                  <a:rPr lang="en-US" b="1" dirty="0">
                    <a:solidFill>
                      <a:schemeClr val="tx1"/>
                    </a:solidFill>
                  </a:rPr>
                  <a:t>: 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2 </a:t>
                </a:r>
                <a:r>
                  <a:rPr lang="en-US" b="1" dirty="0" err="1">
                    <a:solidFill>
                      <a:schemeClr val="tx1"/>
                    </a:solidFill>
                  </a:rPr>
                  <a:t>mol</a:t>
                </a:r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NH</a:t>
                </a:r>
                <a:r>
                  <a:rPr lang="en-US" b="1" baseline="-25000" dirty="0" smtClean="0">
                    <a:solidFill>
                      <a:schemeClr val="tx1"/>
                    </a:solidFill>
                  </a:rPr>
                  <a:t>3</a:t>
                </a:r>
                <a:endParaRPr lang="en-US" sz="2800" b="1" baseline="-25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752600"/>
                <a:ext cx="8610600" cy="4648200"/>
              </a:xfrm>
              <a:blipFill rotWithShape="0">
                <a:blip r:embed="rId2"/>
                <a:stretch>
                  <a:fillRect t="-1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6705600" y="4343400"/>
            <a:ext cx="2133600" cy="8382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Mole ratio</a:t>
            </a:r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>
            <a:stCxn id="4" idx="2"/>
          </p:cNvCxnSpPr>
          <p:nvPr/>
        </p:nvCxnSpPr>
        <p:spPr>
          <a:xfrm flipH="1" flipV="1">
            <a:off x="2133600" y="3962400"/>
            <a:ext cx="4572000" cy="8001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4" idx="4"/>
          </p:cNvCxnSpPr>
          <p:nvPr/>
        </p:nvCxnSpPr>
        <p:spPr>
          <a:xfrm flipH="1">
            <a:off x="3810000" y="5181600"/>
            <a:ext cx="3962400" cy="8382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116701" y="4466217"/>
              <a:ext cx="360" cy="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04821" y="4454337"/>
                <a:ext cx="24120" cy="2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337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Mole Ratio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600" b="1" dirty="0" smtClean="0">
                    <a:solidFill>
                      <a:schemeClr val="tx1"/>
                    </a:solidFill>
                  </a:rPr>
                  <a:t>N</a:t>
                </a:r>
                <a:r>
                  <a:rPr lang="en-US" sz="2600" b="1" baseline="-25000" dirty="0">
                    <a:solidFill>
                      <a:schemeClr val="tx1"/>
                    </a:solidFill>
                  </a:rPr>
                  <a:t>2(g) </a:t>
                </a:r>
                <a:r>
                  <a:rPr lang="en-US" sz="2600" b="1" dirty="0">
                    <a:solidFill>
                      <a:schemeClr val="tx1"/>
                    </a:solidFill>
                  </a:rPr>
                  <a:t> +  3H</a:t>
                </a:r>
                <a:r>
                  <a:rPr lang="en-US" sz="2600" b="1" baseline="-25000" dirty="0">
                    <a:solidFill>
                      <a:schemeClr val="tx1"/>
                    </a:solidFill>
                  </a:rPr>
                  <a:t>2(g)</a:t>
                </a:r>
                <a:r>
                  <a:rPr lang="en-US" sz="26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600" b="1" dirty="0">
                    <a:solidFill>
                      <a:schemeClr val="tx1"/>
                    </a:solidFill>
                  </a:rPr>
                  <a:t>   2 NH</a:t>
                </a:r>
                <a:r>
                  <a:rPr lang="en-US" sz="2600" b="1" baseline="-25000" dirty="0">
                    <a:solidFill>
                      <a:schemeClr val="tx1"/>
                    </a:solidFill>
                  </a:rPr>
                  <a:t>3(g</a:t>
                </a:r>
                <a:r>
                  <a:rPr lang="en-US" sz="2600" b="1" baseline="-25000" dirty="0" smtClean="0">
                    <a:solidFill>
                      <a:schemeClr val="tx1"/>
                    </a:solidFill>
                  </a:rPr>
                  <a:t>)</a:t>
                </a:r>
              </a:p>
              <a:p>
                <a:endParaRPr lang="en-US" sz="2600" b="1" dirty="0">
                  <a:solidFill>
                    <a:schemeClr val="tx1"/>
                  </a:solidFill>
                </a:endParaRPr>
              </a:p>
              <a:p>
                <a:r>
                  <a:rPr lang="en-US" sz="2600" b="1" dirty="0" smtClean="0">
                    <a:solidFill>
                      <a:schemeClr val="tx1"/>
                    </a:solidFill>
                  </a:rPr>
                  <a:t>3 </a:t>
                </a:r>
                <a:r>
                  <a:rPr lang="en-US" sz="2600" b="1" dirty="0" err="1">
                    <a:solidFill>
                      <a:schemeClr val="tx1"/>
                    </a:solidFill>
                  </a:rPr>
                  <a:t>mol</a:t>
                </a:r>
                <a:r>
                  <a:rPr lang="en-US" sz="2600" b="1" dirty="0">
                    <a:solidFill>
                      <a:schemeClr val="tx1"/>
                    </a:solidFill>
                  </a:rPr>
                  <a:t> H</a:t>
                </a:r>
                <a:r>
                  <a:rPr lang="en-US" sz="2600" b="1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en-US" sz="2600" b="1" dirty="0">
                    <a:solidFill>
                      <a:schemeClr val="tx1"/>
                    </a:solidFill>
                  </a:rPr>
                  <a:t> always </a:t>
                </a:r>
                <a:r>
                  <a:rPr lang="en-US" sz="2600" b="1" dirty="0" smtClean="0">
                    <a:solidFill>
                      <a:schemeClr val="tx1"/>
                    </a:solidFill>
                  </a:rPr>
                  <a:t>produces </a:t>
                </a:r>
                <a:r>
                  <a:rPr lang="en-US" sz="2600" b="1" dirty="0">
                    <a:solidFill>
                      <a:schemeClr val="tx1"/>
                    </a:solidFill>
                  </a:rPr>
                  <a:t>2 </a:t>
                </a:r>
                <a:r>
                  <a:rPr lang="en-US" sz="2600" b="1" dirty="0" err="1">
                    <a:solidFill>
                      <a:schemeClr val="tx1"/>
                    </a:solidFill>
                  </a:rPr>
                  <a:t>mol</a:t>
                </a:r>
                <a:r>
                  <a:rPr lang="en-US" sz="26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600" b="1" dirty="0" smtClean="0">
                    <a:solidFill>
                      <a:schemeClr val="tx1"/>
                    </a:solidFill>
                  </a:rPr>
                  <a:t>NH</a:t>
                </a:r>
                <a:r>
                  <a:rPr lang="en-US" sz="2600" b="1" baseline="-25000" dirty="0" smtClean="0">
                    <a:solidFill>
                      <a:schemeClr val="tx1"/>
                    </a:solidFill>
                  </a:rPr>
                  <a:t>3</a:t>
                </a:r>
              </a:p>
              <a:p>
                <a:endParaRPr lang="en-US" sz="2600" b="1" baseline="-25000" dirty="0" smtClean="0">
                  <a:solidFill>
                    <a:schemeClr val="tx1"/>
                  </a:solidFill>
                </a:endParaRPr>
              </a:p>
              <a:p>
                <a:r>
                  <a:rPr lang="en-US" sz="2600" b="1" dirty="0" smtClean="0">
                    <a:solidFill>
                      <a:schemeClr val="tx1"/>
                    </a:solidFill>
                  </a:rPr>
                  <a:t> 3 </a:t>
                </a:r>
                <a:r>
                  <a:rPr lang="en-US" sz="2600" b="1" dirty="0" err="1" smtClean="0">
                    <a:solidFill>
                      <a:schemeClr val="tx1"/>
                    </a:solidFill>
                  </a:rPr>
                  <a:t>mol</a:t>
                </a:r>
                <a:r>
                  <a:rPr lang="en-US" sz="26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600" b="1" dirty="0">
                    <a:solidFill>
                      <a:schemeClr val="tx1"/>
                    </a:solidFill>
                  </a:rPr>
                  <a:t>H</a:t>
                </a:r>
                <a:r>
                  <a:rPr lang="en-US" sz="2600" b="1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en-US" sz="26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600" b="1" dirty="0" smtClean="0">
                    <a:solidFill>
                      <a:schemeClr val="tx1"/>
                    </a:solidFill>
                  </a:rPr>
                  <a:t>: </a:t>
                </a:r>
                <a:r>
                  <a:rPr lang="en-US" sz="2600" b="1" dirty="0">
                    <a:solidFill>
                      <a:schemeClr val="tx1"/>
                    </a:solidFill>
                  </a:rPr>
                  <a:t>2 </a:t>
                </a:r>
                <a:r>
                  <a:rPr lang="en-US" sz="2600" b="1" dirty="0" err="1">
                    <a:solidFill>
                      <a:schemeClr val="tx1"/>
                    </a:solidFill>
                  </a:rPr>
                  <a:t>mol</a:t>
                </a:r>
                <a:r>
                  <a:rPr lang="en-US" sz="26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600" b="1" dirty="0" smtClean="0">
                    <a:solidFill>
                      <a:schemeClr val="tx1"/>
                    </a:solidFill>
                  </a:rPr>
                  <a:t>NH</a:t>
                </a:r>
                <a:r>
                  <a:rPr lang="en-US" sz="2600" b="1" baseline="-25000" dirty="0" smtClean="0">
                    <a:solidFill>
                      <a:schemeClr val="tx1"/>
                    </a:solidFill>
                  </a:rPr>
                  <a:t>3</a:t>
                </a:r>
              </a:p>
              <a:p>
                <a:endParaRPr lang="en-US" sz="2600" b="1" baseline="-25000" dirty="0" smtClean="0">
                  <a:solidFill>
                    <a:schemeClr val="tx1"/>
                  </a:solidFill>
                </a:endParaRPr>
              </a:p>
              <a:p>
                <a:endParaRPr lang="en-US" sz="3000" b="1" dirty="0" smtClean="0">
                  <a:solidFill>
                    <a:schemeClr val="tx1"/>
                  </a:solidFill>
                </a:endParaRPr>
              </a:p>
              <a:p>
                <a:endParaRPr lang="en-US" sz="3200" b="1" dirty="0">
                  <a:solidFill>
                    <a:schemeClr val="tx1"/>
                  </a:solidFill>
                </a:endParaRPr>
              </a:p>
              <a:p>
                <a:endParaRPr lang="en-US" sz="3200" b="1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3570838" y="4166292"/>
            <a:ext cx="2209800" cy="154870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Mole ratio</a:t>
            </a:r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>
            <a:stCxn id="4" idx="2"/>
          </p:cNvCxnSpPr>
          <p:nvPr/>
        </p:nvCxnSpPr>
        <p:spPr>
          <a:xfrm flipH="1" flipV="1">
            <a:off x="2427838" y="4013892"/>
            <a:ext cx="1143000" cy="92675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124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Mole ratio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u="sng" dirty="0" smtClean="0">
                <a:solidFill>
                  <a:schemeClr val="tx1"/>
                </a:solidFill>
              </a:rPr>
              <a:t>Mole ratio</a:t>
            </a:r>
          </a:p>
          <a:p>
            <a:r>
              <a:rPr lang="en-US" sz="2800" b="1" u="sng" dirty="0" smtClean="0">
                <a:solidFill>
                  <a:schemeClr val="tx1"/>
                </a:solidFill>
              </a:rPr>
              <a:t>Is a ratio of moles of reactant and products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Is </a:t>
            </a:r>
            <a:r>
              <a:rPr lang="en-US" sz="2800" b="1" dirty="0">
                <a:solidFill>
                  <a:schemeClr val="tx1"/>
                </a:solidFill>
              </a:rPr>
              <a:t>taken from </a:t>
            </a:r>
            <a:r>
              <a:rPr lang="en-US" sz="2800" b="1" dirty="0" smtClean="0">
                <a:solidFill>
                  <a:schemeClr val="tx1"/>
                </a:solidFill>
              </a:rPr>
              <a:t>coefficients in a balanced </a:t>
            </a:r>
            <a:r>
              <a:rPr lang="en-US" sz="2800" b="1" dirty="0">
                <a:solidFill>
                  <a:schemeClr val="tx1"/>
                </a:solidFill>
              </a:rPr>
              <a:t>chemical equation</a:t>
            </a:r>
          </a:p>
          <a:p>
            <a:r>
              <a:rPr lang="en-US" b="1" u="sng" dirty="0">
                <a:solidFill>
                  <a:schemeClr val="tx1"/>
                </a:solidFill>
              </a:rPr>
              <a:t>Is used to convert moles of one substance into moles of another </a:t>
            </a:r>
            <a:r>
              <a:rPr lang="en-US" b="1" u="sng" dirty="0" smtClean="0">
                <a:solidFill>
                  <a:schemeClr val="tx1"/>
                </a:solidFill>
              </a:rPr>
              <a:t>substance (conversion factor)</a:t>
            </a:r>
            <a:endParaRPr lang="en-US" u="sn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88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Calculating Moles of a Product/ Mole to Mole Conversion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76400"/>
                <a:ext cx="8229600" cy="4373563"/>
              </a:xfrm>
            </p:spPr>
            <p:txBody>
              <a:bodyPr/>
              <a:lstStyle/>
              <a:p>
                <a:r>
                  <a:rPr lang="en-US" b="1" dirty="0" smtClean="0">
                    <a:solidFill>
                      <a:schemeClr val="tx1"/>
                    </a:solidFill>
                  </a:rPr>
                  <a:t>How many moles of ammonia are produced when o.6 </a:t>
                </a:r>
                <a:r>
                  <a:rPr lang="en-US" b="1" dirty="0" err="1">
                    <a:solidFill>
                      <a:schemeClr val="tx1"/>
                    </a:solidFill>
                  </a:rPr>
                  <a:t>mol</a:t>
                </a:r>
                <a:r>
                  <a:rPr lang="en-US" b="1" dirty="0">
                    <a:solidFill>
                      <a:schemeClr val="tx1"/>
                    </a:solidFill>
                  </a:rPr>
                  <a:t> of nitrogen reacts with hydrogen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?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b="1" i="1" dirty="0" err="1">
                    <a:solidFill>
                      <a:schemeClr val="tx1"/>
                    </a:solidFill>
                  </a:rPr>
                  <a:t>mol</a:t>
                </a:r>
                <a:r>
                  <a:rPr lang="en-US" b="1" i="1" dirty="0">
                    <a:solidFill>
                      <a:schemeClr val="tx1"/>
                    </a:solidFill>
                  </a:rPr>
                  <a:t> NH</a:t>
                </a:r>
                <a:r>
                  <a:rPr lang="en-US" b="1" i="1" baseline="-25000" dirty="0">
                    <a:solidFill>
                      <a:schemeClr val="tx1"/>
                    </a:solidFill>
                  </a:rPr>
                  <a:t>3</a:t>
                </a:r>
                <a:r>
                  <a:rPr lang="en-US" b="1" dirty="0">
                    <a:solidFill>
                      <a:schemeClr val="tx1"/>
                    </a:solidFill>
                  </a:rPr>
                  <a:t> - 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?</a:t>
                </a:r>
              </a:p>
              <a:p>
                <a:r>
                  <a:rPr lang="en-US" b="1" dirty="0" smtClean="0">
                    <a:solidFill>
                      <a:schemeClr val="tx1"/>
                    </a:solidFill>
                  </a:rPr>
                  <a:t>Given: 0.6 </a:t>
                </a:r>
                <a:r>
                  <a:rPr lang="en-US" b="1" dirty="0" err="1" smtClean="0">
                    <a:solidFill>
                      <a:schemeClr val="tx1"/>
                    </a:solidFill>
                  </a:rPr>
                  <a:t>mol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 N</a:t>
                </a:r>
                <a:r>
                  <a:rPr lang="en-US" b="1" baseline="-25000" dirty="0" smtClean="0">
                    <a:solidFill>
                      <a:schemeClr val="tx1"/>
                    </a:solidFill>
                  </a:rPr>
                  <a:t>2</a:t>
                </a:r>
                <a:endParaRPr lang="en-US" b="1" dirty="0" smtClean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pPr lvl="0"/>
                <a:r>
                  <a:rPr lang="en-US" b="1" dirty="0" smtClean="0">
                    <a:solidFill>
                      <a:schemeClr val="tx1"/>
                    </a:solidFill>
                  </a:rPr>
                  <a:t>1. Write </a:t>
                </a:r>
                <a:r>
                  <a:rPr lang="en-US" b="1" dirty="0">
                    <a:solidFill>
                      <a:schemeClr val="tx1"/>
                    </a:solidFill>
                  </a:rPr>
                  <a:t>and balance chemical 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equation</a:t>
                </a:r>
              </a:p>
              <a:p>
                <a:pPr lvl="0"/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b="1" dirty="0">
                    <a:solidFill>
                      <a:schemeClr val="tx1"/>
                    </a:solidFill>
                  </a:rPr>
                  <a:t>   	</a:t>
                </a:r>
                <a:r>
                  <a:rPr lang="en-US" sz="3200" b="1" dirty="0">
                    <a:solidFill>
                      <a:schemeClr val="tx1"/>
                    </a:solidFill>
                  </a:rPr>
                  <a:t>N</a:t>
                </a:r>
                <a:r>
                  <a:rPr lang="en-US" sz="3200" b="1" baseline="-25000" dirty="0">
                    <a:solidFill>
                      <a:schemeClr val="tx1"/>
                    </a:solidFill>
                  </a:rPr>
                  <a:t>2(g) </a:t>
                </a:r>
                <a:r>
                  <a:rPr lang="en-US" sz="3200" b="1" dirty="0">
                    <a:solidFill>
                      <a:schemeClr val="tx1"/>
                    </a:solidFill>
                  </a:rPr>
                  <a:t> +  </a:t>
                </a:r>
                <a:r>
                  <a:rPr lang="en-US" sz="3200" b="1" dirty="0" smtClean="0">
                    <a:solidFill>
                      <a:schemeClr val="tx1"/>
                    </a:solidFill>
                  </a:rPr>
                  <a:t>3 H</a:t>
                </a:r>
                <a:r>
                  <a:rPr lang="en-US" sz="3200" b="1" baseline="-25000" dirty="0" smtClean="0">
                    <a:solidFill>
                      <a:schemeClr val="tx1"/>
                    </a:solidFill>
                  </a:rPr>
                  <a:t>2(g</a:t>
                </a:r>
                <a:r>
                  <a:rPr lang="en-US" sz="3200" b="1" baseline="-25000" dirty="0">
                    <a:solidFill>
                      <a:schemeClr val="tx1"/>
                    </a:solidFill>
                  </a:rPr>
                  <a:t>)</a:t>
                </a:r>
                <a:r>
                  <a:rPr lang="en-US" sz="32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3200" b="1" dirty="0">
                    <a:solidFill>
                      <a:schemeClr val="tx1"/>
                    </a:solidFill>
                  </a:rPr>
                  <a:t>   2 NH</a:t>
                </a:r>
                <a:r>
                  <a:rPr lang="en-US" sz="3200" b="1" baseline="-25000" dirty="0">
                    <a:solidFill>
                      <a:schemeClr val="tx1"/>
                    </a:solidFill>
                  </a:rPr>
                  <a:t>3(g)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76400"/>
                <a:ext cx="8229600" cy="4373563"/>
              </a:xfrm>
              <a:blipFill rotWithShape="0">
                <a:blip r:embed="rId2"/>
                <a:stretch>
                  <a:fillRect t="-1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650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52600"/>
                <a:ext cx="8763000" cy="4800600"/>
              </a:xfrm>
            </p:spPr>
            <p:txBody>
              <a:bodyPr/>
              <a:lstStyle/>
              <a:p>
                <a:pPr lvl="0"/>
                <a:r>
                  <a:rPr lang="en-US" b="1" dirty="0" smtClean="0"/>
                  <a:t>2. 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Convert </a:t>
                </a:r>
                <a:r>
                  <a:rPr lang="en-US" b="1" dirty="0">
                    <a:solidFill>
                      <a:schemeClr val="tx1"/>
                    </a:solidFill>
                  </a:rPr>
                  <a:t>given moles of 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N</a:t>
                </a:r>
                <a:r>
                  <a:rPr lang="en-US" b="1" baseline="-25000" dirty="0" smtClean="0">
                    <a:solidFill>
                      <a:schemeClr val="tx1"/>
                    </a:solidFill>
                  </a:rPr>
                  <a:t>2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 into </a:t>
                </a:r>
                <a:r>
                  <a:rPr lang="en-US" b="1" dirty="0">
                    <a:solidFill>
                      <a:schemeClr val="tx1"/>
                    </a:solidFill>
                  </a:rPr>
                  <a:t>moles of 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NH</a:t>
                </a:r>
                <a:r>
                  <a:rPr lang="en-US" b="1" baseline="-25000" dirty="0">
                    <a:solidFill>
                      <a:schemeClr val="tx1"/>
                    </a:solidFill>
                  </a:rPr>
                  <a:t>3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b="1" dirty="0">
                    <a:solidFill>
                      <a:schemeClr val="tx1"/>
                    </a:solidFill>
                  </a:rPr>
                  <a:t>using mole ratio from the balanced  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equation.</a:t>
                </a:r>
              </a:p>
              <a:p>
                <a:r>
                  <a:rPr lang="en-US" sz="2800" b="1" dirty="0" smtClean="0">
                    <a:solidFill>
                      <a:schemeClr val="tx1"/>
                    </a:solidFill>
                  </a:rPr>
                  <a:t>N</a:t>
                </a:r>
                <a:r>
                  <a:rPr lang="en-US" sz="2800" b="1" baseline="-25000" dirty="0" smtClean="0">
                    <a:solidFill>
                      <a:schemeClr val="tx1"/>
                    </a:solidFill>
                  </a:rPr>
                  <a:t>2(g</a:t>
                </a:r>
                <a:r>
                  <a:rPr lang="en-US" sz="2800" b="1" baseline="-25000" dirty="0">
                    <a:solidFill>
                      <a:schemeClr val="tx1"/>
                    </a:solidFill>
                  </a:rPr>
                  <a:t>) 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 +  3H</a:t>
                </a:r>
                <a:r>
                  <a:rPr lang="en-US" sz="2800" b="1" baseline="-25000" dirty="0">
                    <a:solidFill>
                      <a:schemeClr val="tx1"/>
                    </a:solidFill>
                  </a:rPr>
                  <a:t>2(g)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</a:rPr>
                  <a:t>   2 NH</a:t>
                </a:r>
                <a:r>
                  <a:rPr lang="en-US" sz="2800" b="1" baseline="-25000" dirty="0">
                    <a:solidFill>
                      <a:schemeClr val="tx1"/>
                    </a:solidFill>
                  </a:rPr>
                  <a:t>3(g</a:t>
                </a:r>
                <a:r>
                  <a:rPr lang="en-US" sz="2800" b="1" baseline="-25000" dirty="0" smtClean="0">
                    <a:solidFill>
                      <a:schemeClr val="tx1"/>
                    </a:solidFill>
                  </a:rPr>
                  <a:t>)</a:t>
                </a:r>
              </a:p>
              <a:p>
                <a:endParaRPr lang="en-US" sz="2800" b="1" baseline="-25000" dirty="0" smtClean="0">
                  <a:solidFill>
                    <a:schemeClr val="tx1"/>
                  </a:solidFill>
                </a:endParaRPr>
              </a:p>
              <a:p>
                <a:r>
                  <a:rPr lang="en-US" b="1" dirty="0" smtClean="0">
                    <a:solidFill>
                      <a:schemeClr val="tx1"/>
                    </a:solidFill>
                  </a:rPr>
                  <a:t>Mole </a:t>
                </a:r>
                <a:r>
                  <a:rPr lang="en-US" b="1" dirty="0">
                    <a:solidFill>
                      <a:schemeClr val="tx1"/>
                    </a:solidFill>
                  </a:rPr>
                  <a:t>Ratio from 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coefficients in the </a:t>
                </a:r>
                <a:r>
                  <a:rPr lang="en-US" b="1" dirty="0">
                    <a:solidFill>
                      <a:schemeClr val="tx1"/>
                    </a:solidFill>
                  </a:rPr>
                  <a:t>balanced 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equation</a:t>
                </a:r>
                <a:endParaRPr lang="en-US" b="1" dirty="0">
                  <a:solidFill>
                    <a:schemeClr val="tx1"/>
                  </a:solidFill>
                </a:endParaRPr>
              </a:p>
              <a:p>
                <a:r>
                  <a:rPr lang="en-US" b="1" dirty="0" smtClean="0">
                    <a:solidFill>
                      <a:schemeClr val="tx1"/>
                    </a:solidFill>
                  </a:rPr>
                  <a:t>1 </a:t>
                </a:r>
                <a:r>
                  <a:rPr lang="en-US" b="1" dirty="0" err="1" smtClean="0">
                    <a:solidFill>
                      <a:schemeClr val="tx1"/>
                    </a:solidFill>
                  </a:rPr>
                  <a:t>mol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 N</a:t>
                </a:r>
                <a:r>
                  <a:rPr lang="en-US" b="1" baseline="-25000" dirty="0" smtClean="0">
                    <a:solidFill>
                      <a:schemeClr val="tx1"/>
                    </a:solidFill>
                  </a:rPr>
                  <a:t>2 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: 2 </a:t>
                </a:r>
                <a:r>
                  <a:rPr lang="en-US" b="1" dirty="0" err="1" smtClean="0">
                    <a:solidFill>
                      <a:schemeClr val="tx1"/>
                    </a:solidFill>
                  </a:rPr>
                  <a:t>mol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 NH</a:t>
                </a:r>
                <a:r>
                  <a:rPr lang="en-US" b="1" baseline="-25000" dirty="0" smtClean="0">
                    <a:solidFill>
                      <a:schemeClr val="tx1"/>
                    </a:solidFill>
                  </a:rPr>
                  <a:t>3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𝒎𝒐𝒍</m:t>
                        </m:r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3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en-US" sz="3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𝒎𝒐𝒍</m:t>
                        </m:r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3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𝑵𝑯</m:t>
                            </m:r>
                          </m:e>
                          <m:sub>
                            <m:r>
                              <a:rPr lang="en-US" sz="3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num>
                      <m:den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𝒎𝒐𝒍</m:t>
                        </m:r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3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en-US" sz="3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𝒎𝒐𝒍</m:t>
                    </m:r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𝑵𝑯</m:t>
                        </m:r>
                      </m:e>
                      <m:sub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lvl="0"/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52600"/>
                <a:ext cx="8763000" cy="4800600"/>
              </a:xfrm>
              <a:blipFill rotWithShape="0">
                <a:blip r:embed="rId2"/>
                <a:stretch>
                  <a:fillRect t="-1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04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12368</TotalTime>
  <Words>4159</Words>
  <Application>Microsoft Office PowerPoint</Application>
  <PresentationFormat>On-screen Show (4:3)</PresentationFormat>
  <Paragraphs>871</Paragraphs>
  <Slides>121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121</vt:i4>
      </vt:variant>
    </vt:vector>
  </HeadingPairs>
  <TitlesOfParts>
    <vt:vector size="130" baseType="lpstr">
      <vt:lpstr>Arial</vt:lpstr>
      <vt:lpstr>Book Antiqua</vt:lpstr>
      <vt:lpstr>Calibri</vt:lpstr>
      <vt:lpstr>Cambria Math</vt:lpstr>
      <vt:lpstr>Century Gothic</vt:lpstr>
      <vt:lpstr>Courier New</vt:lpstr>
      <vt:lpstr>Times New Roman</vt:lpstr>
      <vt:lpstr>Wingdings</vt:lpstr>
      <vt:lpstr>Apothecary</vt:lpstr>
      <vt:lpstr>Chemical Quantities and stoichiometry</vt:lpstr>
      <vt:lpstr>Conversions</vt:lpstr>
      <vt:lpstr>PowerPoint Presentation</vt:lpstr>
      <vt:lpstr>PowerPoint Presentation</vt:lpstr>
      <vt:lpstr>PowerPoint Presentation</vt:lpstr>
      <vt:lpstr>PowerPoint Presentation</vt:lpstr>
      <vt:lpstr>Chemical Quantities and stoichiometry</vt:lpstr>
      <vt:lpstr>PowerPoint Presentation</vt:lpstr>
      <vt:lpstr>Representative particles and formula mass</vt:lpstr>
      <vt:lpstr>PowerPoint Presentation</vt:lpstr>
      <vt:lpstr>PowerPoint Presentation</vt:lpstr>
      <vt:lpstr>PowerPoint Presentation</vt:lpstr>
      <vt:lpstr>Atomic Mass</vt:lpstr>
      <vt:lpstr>Atomic mass</vt:lpstr>
      <vt:lpstr>Atomic Mass ns amu</vt:lpstr>
      <vt:lpstr>Atomic Mass in AMU</vt:lpstr>
      <vt:lpstr>Average Atomic Mass</vt:lpstr>
      <vt:lpstr>Atomic  mass in amu</vt:lpstr>
      <vt:lpstr>How do we calculate the formula mass of CO2 molecule</vt:lpstr>
      <vt:lpstr>Formula Mass</vt:lpstr>
      <vt:lpstr>Calculating the Formula mass</vt:lpstr>
      <vt:lpstr>Do we need any special units to measure quantities in chemistry?</vt:lpstr>
      <vt:lpstr>A mole</vt:lpstr>
      <vt:lpstr>Amedeo Avogadro 08/09/1776 – 07/09/1856</vt:lpstr>
      <vt:lpstr>PowerPoint Presentation</vt:lpstr>
      <vt:lpstr>Mole-particles relationship</vt:lpstr>
      <vt:lpstr>Converting Number of particles to Moles</vt:lpstr>
      <vt:lpstr>Converting Number of moles to number of particles</vt:lpstr>
      <vt:lpstr>PowerPoint Presentation</vt:lpstr>
      <vt:lpstr>Converting moles to number of particles</vt:lpstr>
      <vt:lpstr>PowerPoint Presentation</vt:lpstr>
      <vt:lpstr>Why do we need to calculate moles</vt:lpstr>
      <vt:lpstr>Why do we need to calculate moles</vt:lpstr>
      <vt:lpstr>PowerPoint Presentation</vt:lpstr>
      <vt:lpstr>The Mole</vt:lpstr>
      <vt:lpstr>The Mole and Molar mass </vt:lpstr>
      <vt:lpstr>Molar Mass</vt:lpstr>
      <vt:lpstr>PowerPoint Presentation</vt:lpstr>
      <vt:lpstr>Molar mass versus atomic mass</vt:lpstr>
      <vt:lpstr>Molar Mass</vt:lpstr>
      <vt:lpstr>PowerPoint Presentation</vt:lpstr>
      <vt:lpstr>Molar mass of Co2</vt:lpstr>
      <vt:lpstr>How do we calculate Molar mass of a compound?</vt:lpstr>
      <vt:lpstr>Mole-Mass relationship</vt:lpstr>
      <vt:lpstr>How to convert moles into mass in grams</vt:lpstr>
      <vt:lpstr>Mole-Mass relationship</vt:lpstr>
      <vt:lpstr>Mole-Mass Problem</vt:lpstr>
      <vt:lpstr>Mole-Mass Problem</vt:lpstr>
      <vt:lpstr>A quiz</vt:lpstr>
      <vt:lpstr>Example: particles – moles - mass</vt:lpstr>
      <vt:lpstr>Mass-moles-particles</vt:lpstr>
      <vt:lpstr>PowerPoint Presentation</vt:lpstr>
      <vt:lpstr>Mole-Mass Problem</vt:lpstr>
      <vt:lpstr>PowerPoint Presentation</vt:lpstr>
      <vt:lpstr>Mole-Volume relationship</vt:lpstr>
      <vt:lpstr>PowerPoint Presentation</vt:lpstr>
      <vt:lpstr>Molar Volume</vt:lpstr>
      <vt:lpstr>Mole-Volume example problems</vt:lpstr>
      <vt:lpstr>Mole-Volume example problems</vt:lpstr>
      <vt:lpstr>Mole-Volume example problems</vt:lpstr>
      <vt:lpstr>PowerPoint Presentation</vt:lpstr>
      <vt:lpstr>Chemistry, 03/01/18</vt:lpstr>
      <vt:lpstr>Mole-Volume example problems</vt:lpstr>
      <vt:lpstr>PowerPoint Presentation</vt:lpstr>
      <vt:lpstr>PowerPoint Presentation</vt:lpstr>
      <vt:lpstr>Example Problem</vt:lpstr>
      <vt:lpstr>PowerPoint Presentation</vt:lpstr>
      <vt:lpstr>Percent composition and chemical formulas</vt:lpstr>
      <vt:lpstr>Percent composition</vt:lpstr>
      <vt:lpstr>Percent composition of a compound</vt:lpstr>
      <vt:lpstr>Calculating percent composition from mass data</vt:lpstr>
      <vt:lpstr>PowerPoint Presentation</vt:lpstr>
      <vt:lpstr>Percent composition from the chemical formula</vt:lpstr>
      <vt:lpstr>Propane C3H8  percent composition</vt:lpstr>
      <vt:lpstr>Empirical and molecular formula</vt:lpstr>
      <vt:lpstr>Empirical formula</vt:lpstr>
      <vt:lpstr>PowerPoint Presentation</vt:lpstr>
      <vt:lpstr>PowerPoint Presentation</vt:lpstr>
      <vt:lpstr>Finding an Empirical formula from percent composition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Empirical formula Problem solution</vt:lpstr>
      <vt:lpstr>Molecular Formula</vt:lpstr>
      <vt:lpstr>How to find molecular formula from empirical formula</vt:lpstr>
      <vt:lpstr>Empirical and molecular formulas problem</vt:lpstr>
      <vt:lpstr>PowerPoint Presentation</vt:lpstr>
      <vt:lpstr>PowerPoint Presentation</vt:lpstr>
      <vt:lpstr>Stoichiometry</vt:lpstr>
      <vt:lpstr>Stoichiometry</vt:lpstr>
      <vt:lpstr>stoichiometry</vt:lpstr>
      <vt:lpstr>Stoichiometry</vt:lpstr>
      <vt:lpstr>Mole Ratio</vt:lpstr>
      <vt:lpstr>Mole Ratio</vt:lpstr>
      <vt:lpstr>Mole ratio</vt:lpstr>
      <vt:lpstr>Calculating Moles of a Product/ Mole to Mole Conversion</vt:lpstr>
      <vt:lpstr>PowerPoint Presentation</vt:lpstr>
      <vt:lpstr>PowerPoint Presentation</vt:lpstr>
      <vt:lpstr>PowerPoint Presentation</vt:lpstr>
      <vt:lpstr>Mass-mass calculations/Calculating the Mass of a Product</vt:lpstr>
      <vt:lpstr>N2(g)  +  3H2(g) →   2 NH3(g)</vt:lpstr>
      <vt:lpstr>N2(g)  +  3H2(g) →   2 NH3(g)</vt:lpstr>
      <vt:lpstr>N2(g)  +  3H2(g) →   2 NH3(g)</vt:lpstr>
      <vt:lpstr>PowerPoint Presentation</vt:lpstr>
      <vt:lpstr>Limiting Reagent</vt:lpstr>
      <vt:lpstr>Determining the limiting reagent in a reaction</vt:lpstr>
      <vt:lpstr>PowerPoint Presentation</vt:lpstr>
      <vt:lpstr>Determine the limiting reagent</vt:lpstr>
      <vt:lpstr>Or calculate the amount of product produced from each reactant given.  </vt:lpstr>
      <vt:lpstr> </vt:lpstr>
      <vt:lpstr>PowerPoint Presentation</vt:lpstr>
      <vt:lpstr>Discussion questions</vt:lpstr>
      <vt:lpstr>Percent Yield</vt:lpstr>
      <vt:lpstr>PowerPoint Presentation</vt:lpstr>
      <vt:lpstr>Actual Yield</vt:lpstr>
      <vt:lpstr>Percent Yield</vt:lpstr>
      <vt:lpstr>Calculating the Percent Yield of a Reaction</vt:lpstr>
      <vt:lpstr>PowerPoint Presentation</vt:lpstr>
      <vt:lpstr>PowerPoint Presentation</vt:lpstr>
    </vt:vector>
  </TitlesOfParts>
  <Company>East Aurora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Zhanna V Charniauskaya</dc:creator>
  <cp:lastModifiedBy>Zhanna V Charniauskaya</cp:lastModifiedBy>
  <cp:revision>641</cp:revision>
  <cp:lastPrinted>2018-02-21T20:00:44Z</cp:lastPrinted>
  <dcterms:created xsi:type="dcterms:W3CDTF">2016-02-04T17:34:47Z</dcterms:created>
  <dcterms:modified xsi:type="dcterms:W3CDTF">2018-03-14T23:51:31Z</dcterms:modified>
</cp:coreProperties>
</file>