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edarville Cursive"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6f7a3fc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6f7a3fc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480322b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480322b3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6f7a3fc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6f7a3fc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6f7a3fc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6f7a3fc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6f7a3f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6f7a3f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0953db1e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0953db1e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6d5dd14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66d5dd14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6d5dd14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6d5dd14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6d5dd1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6d5dd1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6d5dd1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6d5dd1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6f7a3fc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66f7a3fc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6f7a3f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6f7a3f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6f7a3fc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6f7a3f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6f7a3fc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6f7a3fc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3MmV42tUjf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nJzV6-wJ3SQ"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0CjMRooWaQ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1497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edarville Cursive"/>
                <a:ea typeface="Cedarville Cursive"/>
                <a:cs typeface="Cedarville Cursive"/>
                <a:sym typeface="Cedarville Cursive"/>
              </a:rPr>
              <a:t>The Puritans &amp; The Salem</a:t>
            </a:r>
            <a:endParaRPr>
              <a:latin typeface="Cedarville Cursive"/>
              <a:ea typeface="Cedarville Cursive"/>
              <a:cs typeface="Cedarville Cursive"/>
              <a:sym typeface="Cedarville Cursive"/>
            </a:endParaRPr>
          </a:p>
          <a:p>
            <a:pPr marL="0" lvl="0" indent="0" algn="ctr" rtl="0">
              <a:spcBef>
                <a:spcPts val="0"/>
              </a:spcBef>
              <a:spcAft>
                <a:spcPts val="0"/>
              </a:spcAft>
              <a:buNone/>
            </a:pPr>
            <a:endParaRPr sz="1000">
              <a:latin typeface="Cedarville Cursive"/>
              <a:ea typeface="Cedarville Cursive"/>
              <a:cs typeface="Cedarville Cursive"/>
              <a:sym typeface="Cedarville Cursive"/>
            </a:endParaRPr>
          </a:p>
          <a:p>
            <a:pPr marL="0" lvl="0" indent="0" algn="ctr" rtl="0">
              <a:spcBef>
                <a:spcPts val="0"/>
              </a:spcBef>
              <a:spcAft>
                <a:spcPts val="0"/>
              </a:spcAft>
              <a:buNone/>
            </a:pPr>
            <a:r>
              <a:rPr lang="en">
                <a:latin typeface="Cedarville Cursive"/>
                <a:ea typeface="Cedarville Cursive"/>
                <a:cs typeface="Cedarville Cursive"/>
                <a:sym typeface="Cedarville Cursive"/>
              </a:rPr>
              <a:t>Witch Trials</a:t>
            </a:r>
            <a:endParaRPr>
              <a:latin typeface="Cedarville Cursive"/>
              <a:ea typeface="Cedarville Cursive"/>
              <a:cs typeface="Cedarville Cursive"/>
              <a:sym typeface="Cedarville Cursiv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163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Possible “Causes” of Strange Behavior </a:t>
            </a:r>
            <a:endParaRPr sz="3600">
              <a:latin typeface="Cedarville Cursive"/>
              <a:ea typeface="Cedarville Cursive"/>
              <a:cs typeface="Cedarville Cursive"/>
              <a:sym typeface="Cedarville Cursive"/>
            </a:endParaRPr>
          </a:p>
        </p:txBody>
      </p:sp>
      <p:sp>
        <p:nvSpPr>
          <p:cNvPr id="122" name="Google Shape;122;p22"/>
          <p:cNvSpPr txBox="1">
            <a:spLocks noGrp="1"/>
          </p:cNvSpPr>
          <p:nvPr>
            <p:ph type="body" idx="1"/>
          </p:nvPr>
        </p:nvSpPr>
        <p:spPr>
          <a:xfrm>
            <a:off x="4597025" y="871000"/>
            <a:ext cx="4572000" cy="4171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Times New Roman"/>
              <a:buChar char="●"/>
            </a:pPr>
            <a:r>
              <a:rPr lang="en" sz="1600" b="1">
                <a:latin typeface="Times New Roman"/>
                <a:ea typeface="Times New Roman"/>
                <a:cs typeface="Times New Roman"/>
                <a:sym typeface="Times New Roman"/>
              </a:rPr>
              <a:t>Ergot poisoning</a:t>
            </a:r>
            <a:r>
              <a:rPr lang="en" sz="1600">
                <a:latin typeface="Times New Roman"/>
                <a:ea typeface="Times New Roman"/>
                <a:cs typeface="Times New Roman"/>
                <a:sym typeface="Times New Roman"/>
              </a:rPr>
              <a:t>: Ergot is a fungus that causes hallucinogenic effects similar to those of LSD. It is often found in grains like rye, which was the Puritans’ main crop.</a:t>
            </a:r>
            <a:endParaRPr sz="16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1600" b="1">
                <a:latin typeface="Times New Roman"/>
                <a:ea typeface="Times New Roman"/>
                <a:cs typeface="Times New Roman"/>
                <a:sym typeface="Times New Roman"/>
              </a:rPr>
              <a:t>Fearful girls</a:t>
            </a:r>
            <a:r>
              <a:rPr lang="en" sz="1600">
                <a:latin typeface="Times New Roman"/>
                <a:ea typeface="Times New Roman"/>
                <a:cs typeface="Times New Roman"/>
                <a:sym typeface="Times New Roman"/>
              </a:rPr>
              <a:t>: Children were seen as a source of labor and were not given much affection. They were often warned about the dangers of going to Hell.</a:t>
            </a:r>
            <a:endParaRPr sz="16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1600" b="1">
                <a:latin typeface="Times New Roman"/>
                <a:ea typeface="Times New Roman"/>
                <a:cs typeface="Times New Roman"/>
                <a:sym typeface="Times New Roman"/>
              </a:rPr>
              <a:t>Attention-seeking children</a:t>
            </a:r>
            <a:r>
              <a:rPr lang="en" sz="1600">
                <a:latin typeface="Times New Roman"/>
                <a:ea typeface="Times New Roman"/>
                <a:cs typeface="Times New Roman"/>
                <a:sym typeface="Times New Roman"/>
              </a:rPr>
              <a:t>: The girls lacked affection and attention, and were generally bored with life in the strict Salem village. </a:t>
            </a:r>
            <a:endParaRPr sz="160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1600" b="1">
                <a:latin typeface="Times New Roman"/>
                <a:ea typeface="Times New Roman"/>
                <a:cs typeface="Times New Roman"/>
                <a:sym typeface="Times New Roman"/>
              </a:rPr>
              <a:t>Economic jealousy</a:t>
            </a:r>
            <a:r>
              <a:rPr lang="en" sz="1600">
                <a:latin typeface="Times New Roman"/>
                <a:ea typeface="Times New Roman"/>
                <a:cs typeface="Times New Roman"/>
                <a:sym typeface="Times New Roman"/>
              </a:rPr>
              <a:t>: Old problems between accusers and the accused (especially over land) sparked witchcraft charges for personal gain or revenge.</a:t>
            </a:r>
            <a:endParaRPr sz="1600">
              <a:latin typeface="Times New Roman"/>
              <a:ea typeface="Times New Roman"/>
              <a:cs typeface="Times New Roman"/>
              <a:sym typeface="Times New Roman"/>
            </a:endParaRPr>
          </a:p>
        </p:txBody>
      </p:sp>
      <p:pic>
        <p:nvPicPr>
          <p:cNvPr id="123" name="Google Shape;123;p22" descr="cut together from the History Chanel documentary Witch Hunt. I'm using this as an initiation for my eight grade class but it has some big vocabulary which would need to be explained to most students." title="What Caused The Salem Witch Trials?">
            <a:hlinkClick r:id="rId3"/>
          </p:cNvPr>
          <p:cNvPicPr preferRelativeResize="0"/>
          <p:nvPr/>
        </p:nvPicPr>
        <p:blipFill>
          <a:blip r:embed="rId4">
            <a:alphaModFix/>
          </a:blip>
          <a:stretch>
            <a:fillRect/>
          </a:stretch>
        </p:blipFill>
        <p:spPr>
          <a:xfrm>
            <a:off x="154125" y="1157450"/>
            <a:ext cx="4572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Why the Hysteria Ended cont.</a:t>
            </a:r>
            <a:endParaRPr/>
          </a:p>
        </p:txBody>
      </p:sp>
      <p:sp>
        <p:nvSpPr>
          <p:cNvPr id="129" name="Google Shape;129;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The highly educated population in Boston encouraged the governor of Salem to exclude </a:t>
            </a:r>
            <a:r>
              <a:rPr lang="en" sz="1200" b="1">
                <a:latin typeface="Times New Roman"/>
                <a:ea typeface="Times New Roman"/>
                <a:cs typeface="Times New Roman"/>
                <a:sym typeface="Times New Roman"/>
              </a:rPr>
              <a:t>spectral evidence</a:t>
            </a:r>
            <a:r>
              <a:rPr lang="en" sz="1200">
                <a:latin typeface="Times New Roman"/>
                <a:ea typeface="Times New Roman"/>
                <a:cs typeface="Times New Roman"/>
                <a:sym typeface="Times New Roman"/>
              </a:rPr>
              <a:t>, or a witness’ testimony that another person’s shape or spirit appeared to them in a dream or while the person’s actual body was in a different location.</a:t>
            </a:r>
            <a:endParaRPr sz="1200">
              <a:latin typeface="Times New Roman"/>
              <a:ea typeface="Times New Roman"/>
              <a:cs typeface="Times New Roman"/>
              <a:sym typeface="Times New Roman"/>
            </a:endParaRPr>
          </a:p>
          <a:p>
            <a:pPr marL="457200" lvl="0"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Increase Mather, an important minister in Boston, pointed out that the Devil could also take the shape on innocent people: “It were better that 10 suspected witches should escape than one innocent person should be condemned.”</a:t>
            </a:r>
            <a:endParaRPr sz="1200">
              <a:latin typeface="Times New Roman"/>
              <a:ea typeface="Times New Roman"/>
              <a:cs typeface="Times New Roman"/>
              <a:sym typeface="Times New Roman"/>
            </a:endParaRPr>
          </a:p>
          <a:p>
            <a:pPr marL="457200" lvl="0"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After, the governor of Salem finally barred spectral evidence and disbanded the Court.</a:t>
            </a:r>
            <a:endParaRPr/>
          </a:p>
        </p:txBody>
      </p:sp>
      <p:sp>
        <p:nvSpPr>
          <p:cNvPr id="130" name="Google Shape;130;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1" name="Google Shape;131;p23"/>
          <p:cNvPicPr preferRelativeResize="0"/>
          <p:nvPr/>
        </p:nvPicPr>
        <p:blipFill>
          <a:blip r:embed="rId3">
            <a:alphaModFix/>
          </a:blip>
          <a:stretch>
            <a:fillRect/>
          </a:stretch>
        </p:blipFill>
        <p:spPr>
          <a:xfrm>
            <a:off x="5539272" y="1152472"/>
            <a:ext cx="2462100" cy="3689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276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The Crucible by Arthur Miller</a:t>
            </a:r>
            <a:endParaRPr sz="3600">
              <a:latin typeface="Cedarville Cursive"/>
              <a:ea typeface="Cedarville Cursive"/>
              <a:cs typeface="Cedarville Cursive"/>
              <a:sym typeface="Cedarville Cursive"/>
            </a:endParaRPr>
          </a:p>
        </p:txBody>
      </p:sp>
      <p:sp>
        <p:nvSpPr>
          <p:cNvPr id="137" name="Google Shape;137;p24"/>
          <p:cNvSpPr txBox="1">
            <a:spLocks noGrp="1"/>
          </p:cNvSpPr>
          <p:nvPr>
            <p:ph type="body" idx="1"/>
          </p:nvPr>
        </p:nvSpPr>
        <p:spPr>
          <a:xfrm>
            <a:off x="311700" y="1152475"/>
            <a:ext cx="56871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Written in 1953 by Arthur Miller</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Set in Salem, Massachusetts (the Massachusetts Bay Colony) in 1692-1693</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Miller’s play is based on history; It contains characters and events based on those that actually occurred during the Salem Witch Trials (with added romance for entertainment!).</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Miller wrote </a:t>
            </a:r>
            <a:r>
              <a:rPr lang="en" i="1">
                <a:latin typeface="Times New Roman"/>
                <a:ea typeface="Times New Roman"/>
                <a:cs typeface="Times New Roman"/>
                <a:sym typeface="Times New Roman"/>
              </a:rPr>
              <a:t>The Crucible</a:t>
            </a:r>
            <a:r>
              <a:rPr lang="en">
                <a:latin typeface="Times New Roman"/>
                <a:ea typeface="Times New Roman"/>
                <a:cs typeface="Times New Roman"/>
                <a:sym typeface="Times New Roman"/>
              </a:rPr>
              <a:t> to deliver a modern message to society. He was inspired by the Second Red Scare (McCarthyism), and saw that “those who do not learn from history are doomed to repeat it.”</a:t>
            </a:r>
            <a:endParaRPr>
              <a:latin typeface="Times New Roman"/>
              <a:ea typeface="Times New Roman"/>
              <a:cs typeface="Times New Roman"/>
              <a:sym typeface="Times New Roman"/>
            </a:endParaRPr>
          </a:p>
        </p:txBody>
      </p:sp>
      <p:pic>
        <p:nvPicPr>
          <p:cNvPr id="138" name="Google Shape;138;p24"/>
          <p:cNvPicPr preferRelativeResize="0"/>
          <p:nvPr/>
        </p:nvPicPr>
        <p:blipFill>
          <a:blip r:embed="rId3">
            <a:alphaModFix/>
          </a:blip>
          <a:stretch>
            <a:fillRect/>
          </a:stretch>
        </p:blipFill>
        <p:spPr>
          <a:xfrm>
            <a:off x="6039200" y="1031450"/>
            <a:ext cx="2604575" cy="3838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Why the Hysteria Ended</a:t>
            </a:r>
            <a:endParaRPr sz="3600">
              <a:latin typeface="Cedarville Cursive"/>
              <a:ea typeface="Cedarville Cursive"/>
              <a:cs typeface="Cedarville Cursive"/>
              <a:sym typeface="Cedarville Cursive"/>
            </a:endParaRPr>
          </a:p>
        </p:txBody>
      </p:sp>
      <p:sp>
        <p:nvSpPr>
          <p:cNvPr id="144" name="Google Shape;144;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Doubts began to grow after respected citizens were convicted and executed.</a:t>
            </a:r>
            <a:endParaRPr sz="1200">
              <a:latin typeface="Times New Roman"/>
              <a:ea typeface="Times New Roman"/>
              <a:cs typeface="Times New Roman"/>
              <a:sym typeface="Times New Roman"/>
            </a:endParaRPr>
          </a:p>
          <a:p>
            <a:pPr marL="914400" lvl="1" indent="-304800" algn="l" rtl="0">
              <a:spcBef>
                <a:spcPts val="0"/>
              </a:spcBef>
              <a:spcAft>
                <a:spcPts val="0"/>
              </a:spcAft>
              <a:buSzPts val="1200"/>
              <a:buFont typeface="Times New Roman"/>
              <a:buChar char="○"/>
            </a:pPr>
            <a:r>
              <a:rPr lang="en">
                <a:latin typeface="Times New Roman"/>
                <a:ea typeface="Times New Roman"/>
                <a:cs typeface="Times New Roman"/>
                <a:sym typeface="Times New Roman"/>
              </a:rPr>
              <a:t>Rebecca Nurse, an elderly and well-liked citizen of Salem, was accused of witchcraft. After the jury acquitted her case, they were urged to reconsider.</a:t>
            </a:r>
            <a:endParaRPr>
              <a:latin typeface="Times New Roman"/>
              <a:ea typeface="Times New Roman"/>
              <a:cs typeface="Times New Roman"/>
              <a:sym typeface="Times New Roman"/>
            </a:endParaRPr>
          </a:p>
          <a:p>
            <a:pPr marL="914400" lvl="1" indent="-304800" algn="l" rtl="0">
              <a:spcBef>
                <a:spcPts val="0"/>
              </a:spcBef>
              <a:spcAft>
                <a:spcPts val="0"/>
              </a:spcAft>
              <a:buSzPts val="1200"/>
              <a:buFont typeface="Times New Roman"/>
              <a:buChar char="○"/>
            </a:pPr>
            <a:r>
              <a:rPr lang="en">
                <a:latin typeface="Times New Roman"/>
                <a:ea typeface="Times New Roman"/>
                <a:cs typeface="Times New Roman"/>
                <a:sym typeface="Times New Roman"/>
              </a:rPr>
              <a:t>George Burroughs, another well-respected citizen, recited the Lord’s Prayer perfectly at his hanging--something a witch supposedly could not do.</a:t>
            </a:r>
            <a:endParaRPr>
              <a:latin typeface="Times New Roman"/>
              <a:ea typeface="Times New Roman"/>
              <a:cs typeface="Times New Roman"/>
              <a:sym typeface="Times New Roman"/>
            </a:endParaRPr>
          </a:p>
          <a:p>
            <a:pPr marL="457200" lvl="0" indent="-304800" algn="l" rtl="0">
              <a:spcBef>
                <a:spcPts val="0"/>
              </a:spcBef>
              <a:spcAft>
                <a:spcPts val="0"/>
              </a:spcAft>
              <a:buSzPts val="1200"/>
              <a:buFont typeface="Times New Roman"/>
              <a:buChar char="●"/>
            </a:pPr>
            <a:r>
              <a:rPr lang="en" sz="1200">
                <a:latin typeface="Times New Roman"/>
                <a:ea typeface="Times New Roman"/>
                <a:cs typeface="Times New Roman"/>
                <a:sym typeface="Times New Roman"/>
              </a:rPr>
              <a:t>Doubts grew stronger once powerful and well-connected citizens of Salem were accused, such as the governor’s wife.</a:t>
            </a:r>
            <a:endParaRPr sz="1200">
              <a:latin typeface="Times New Roman"/>
              <a:ea typeface="Times New Roman"/>
              <a:cs typeface="Times New Roman"/>
              <a:sym typeface="Times New Roman"/>
            </a:endParaRPr>
          </a:p>
          <a:p>
            <a:pPr marL="457200" lvl="0" indent="-304800" algn="l" rtl="0">
              <a:spcBef>
                <a:spcPts val="0"/>
              </a:spcBef>
              <a:spcAft>
                <a:spcPts val="0"/>
              </a:spcAft>
              <a:buSzPts val="1200"/>
              <a:buFont typeface="Times New Roman"/>
              <a:buChar char="●"/>
            </a:pPr>
            <a:endParaRPr sz="1200">
              <a:latin typeface="Times New Roman"/>
              <a:ea typeface="Times New Roman"/>
              <a:cs typeface="Times New Roman"/>
              <a:sym typeface="Times New Roman"/>
            </a:endParaRPr>
          </a:p>
        </p:txBody>
      </p:sp>
      <p:sp>
        <p:nvSpPr>
          <p:cNvPr id="145" name="Google Shape;145;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imes New Roman"/>
              <a:buChar char="●"/>
            </a:pPr>
            <a:endParaRPr sz="1200">
              <a:latin typeface="Times New Roman"/>
              <a:ea typeface="Times New Roman"/>
              <a:cs typeface="Times New Roman"/>
              <a:sym typeface="Times New Roman"/>
            </a:endParaRPr>
          </a:p>
          <a:p>
            <a:pPr marL="0" lvl="0" indent="0" algn="l" rtl="0">
              <a:spcBef>
                <a:spcPts val="1600"/>
              </a:spcBef>
              <a:spcAft>
                <a:spcPts val="1600"/>
              </a:spcAft>
              <a:buNone/>
            </a:pPr>
            <a:endParaRPr/>
          </a:p>
        </p:txBody>
      </p:sp>
      <p:pic>
        <p:nvPicPr>
          <p:cNvPr id="146" name="Google Shape;146;p25"/>
          <p:cNvPicPr preferRelativeResize="0"/>
          <p:nvPr/>
        </p:nvPicPr>
        <p:blipFill>
          <a:blip r:embed="rId3">
            <a:alphaModFix/>
          </a:blip>
          <a:stretch>
            <a:fillRect/>
          </a:stretch>
        </p:blipFill>
        <p:spPr>
          <a:xfrm>
            <a:off x="4593320" y="1388138"/>
            <a:ext cx="4310251" cy="2945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161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The Second Red Scare</a:t>
            </a:r>
            <a:endParaRPr sz="3600">
              <a:latin typeface="Cedarville Cursive"/>
              <a:ea typeface="Cedarville Cursive"/>
              <a:cs typeface="Cedarville Cursive"/>
              <a:sym typeface="Cedarville Cursive"/>
            </a:endParaRPr>
          </a:p>
        </p:txBody>
      </p:sp>
      <p:sp>
        <p:nvSpPr>
          <p:cNvPr id="152" name="Google Shape;152;p26"/>
          <p:cNvSpPr txBox="1">
            <a:spLocks noGrp="1"/>
          </p:cNvSpPr>
          <p:nvPr>
            <p:ph type="body" idx="1"/>
          </p:nvPr>
        </p:nvSpPr>
        <p:spPr>
          <a:xfrm>
            <a:off x="4981500" y="215375"/>
            <a:ext cx="4266600" cy="4411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Often referred to as McCarthyism after it’s most famous supporter, Senator Joseph McCarthy, the Second Red Scare took place after WWII.</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Americans were afraid that communists (particularly from the Soviet Union) would threaten their idea of freedom.</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The government formed the House Un-American Activities Committee to “hunt down” suspected communists in the U.S.</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Many Hollywood stars were accused of practicing communism, and were put on the Hollywood Blacklist, which banned them from doing their jobs. </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Arthur Miller, who was married to Marilyn Monroe at the time, was placed on the Hollywood Blacklist for writing </a:t>
            </a:r>
            <a:r>
              <a:rPr lang="en" sz="1400" i="1">
                <a:latin typeface="Times New Roman"/>
                <a:ea typeface="Times New Roman"/>
                <a:cs typeface="Times New Roman"/>
                <a:sym typeface="Times New Roman"/>
              </a:rPr>
              <a:t>The Crucible </a:t>
            </a:r>
            <a:r>
              <a:rPr lang="en" sz="1400">
                <a:latin typeface="Times New Roman"/>
                <a:ea typeface="Times New Roman"/>
                <a:cs typeface="Times New Roman"/>
                <a:sym typeface="Times New Roman"/>
              </a:rPr>
              <a:t>(an allegory for McCarthyism).</a:t>
            </a:r>
            <a:r>
              <a:rPr lang="en" sz="1400" i="1">
                <a:latin typeface="Times New Roman"/>
                <a:ea typeface="Times New Roman"/>
                <a:cs typeface="Times New Roman"/>
                <a:sym typeface="Times New Roman"/>
              </a:rPr>
              <a:t> </a:t>
            </a:r>
            <a:r>
              <a:rPr lang="en" sz="1400">
                <a:latin typeface="Times New Roman"/>
                <a:ea typeface="Times New Roman"/>
                <a:cs typeface="Times New Roman"/>
                <a:sym typeface="Times New Roman"/>
              </a:rPr>
              <a:t> He wrote it  to remind people about the dangers of “witch hunts.”</a:t>
            </a:r>
            <a:endParaRPr sz="1400">
              <a:latin typeface="Times New Roman"/>
              <a:ea typeface="Times New Roman"/>
              <a:cs typeface="Times New Roman"/>
              <a:sym typeface="Times New Roman"/>
            </a:endParaRPr>
          </a:p>
        </p:txBody>
      </p:sp>
      <p:pic>
        <p:nvPicPr>
          <p:cNvPr id="153" name="Google Shape;153;p26" descr="The Hollywood blacklist began in 1947 when the House Committee on Un-American Activities (HUAC) began to subpoena artists, producers and screenwriters to investigate communist sympathies in Hollywood. Over the next thirteen years, it came to include Charlie Chaplin, Leonard Bernstein, Dashiell Hammett, Arthur Miller, Paul Robeson, Dorothy Parker, Pete Seeger and Orson Welles. &#10; &#10;Ten artists, known as the &quot;Hollywood Ten,&quot; originally refused to cooperate with HUAC and were cited for contempt of congress. They were fired and blacklisted by the Motion Picture Association of America the next day in a public announcement. All ten served up to a year in prison, were fined $1,000 and faced great difficulty working in Hollywood again.  &#10; &#10;In 1950, a pamphlet called &quot;Red Channels&quot; accused 151 actors, writers, directors, musicians and performers of having pre-war connections to left-wing or communist organizations. Those listed were blacklisted from working until they renounced their affiliations and testified to the HUAC. As individuals cooperated and &quot;named names,&quot; the list grew. Altogether some 320 people in the entertainment industry were blacklisted for suspected involvement in &quot;subversive&quot; activities. &#10; &#10;&quot;Friendly witnesses&quot; included Gary Cooper, Ronald Reagan and Walt Disney, who claimed the League of Women Voters was a Communist front. HUAC critics, on the other hand, formed the Committee for the First Amendment in support of the Hollywood Ten. It included Humphrey Bogart, Lauren Bacall, Henry Fonda, Gene Kelly, Judy Garland and Frank Sinatra. The group flew to Washington D.C. in October 1947 to protest HUAC hearings. &#10; &#10;In 1952, the famous director Elia Kazan named eight former friends from the Group Theater in New York as communist party members (his 1954 film &quot;On the Waterfront&quot; is often viewed as a defense of informers). This ended his long friendship with Arthur Miller and inspired Miller's play &quot;The Crucible&quot; (1953) about the Salem witch hunt of 1692. In 1957, Miller was convicted of contempt of congress for refusing to name names. &#10; &#10;The blacklist was effectively broken in 1960 when Dalton Trumbo, an unrepentant member of the Hollywood Ten, was publicly acknowledged as the screenwriter of the films &quot;Spartacus&quot; and &quot;Exodus.&quot;" title="The Hollywood Blacklist: 1947-1960">
            <a:hlinkClick r:id="rId3"/>
          </p:cNvPr>
          <p:cNvPicPr preferRelativeResize="0"/>
          <p:nvPr/>
        </p:nvPicPr>
        <p:blipFill>
          <a:blip r:embed="rId4">
            <a:alphaModFix/>
          </a:blip>
          <a:stretch>
            <a:fillRect/>
          </a:stretch>
        </p:blipFill>
        <p:spPr>
          <a:xfrm>
            <a:off x="165400" y="1167350"/>
            <a:ext cx="4721075" cy="3540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preview:</a:t>
            </a:r>
            <a:endParaRPr/>
          </a:p>
        </p:txBody>
      </p:sp>
      <p:sp>
        <p:nvSpPr>
          <p:cNvPr id="159" name="Google Shape;159;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Thug Notes</a:t>
            </a:r>
            <a:endParaRPr sz="1800"/>
          </a:p>
          <a:p>
            <a:pPr marL="0" lvl="0" indent="0" algn="l" rtl="0">
              <a:spcBef>
                <a:spcPts val="1600"/>
              </a:spcBef>
              <a:spcAft>
                <a:spcPts val="1600"/>
              </a:spcAft>
              <a:buNone/>
            </a:pPr>
            <a:r>
              <a:rPr lang="en" sz="1800" u="sng">
                <a:solidFill>
                  <a:schemeClr val="hlink"/>
                </a:solidFill>
                <a:hlinkClick r:id="rId3"/>
              </a:rPr>
              <a:t>The Crucible</a:t>
            </a:r>
            <a:endParaRPr sz="1800"/>
          </a:p>
        </p:txBody>
      </p:sp>
      <p:sp>
        <p:nvSpPr>
          <p:cNvPr id="160" name="Google Shape;160;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1" name="Google Shape;161;p27"/>
          <p:cNvPicPr preferRelativeResize="0"/>
          <p:nvPr/>
        </p:nvPicPr>
        <p:blipFill>
          <a:blip r:embed="rId4">
            <a:alphaModFix/>
          </a:blip>
          <a:stretch>
            <a:fillRect/>
          </a:stretch>
        </p:blipFill>
        <p:spPr>
          <a:xfrm>
            <a:off x="4311602" y="1205925"/>
            <a:ext cx="4448676" cy="27316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33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Who were the Puritans?</a:t>
            </a:r>
            <a:endParaRPr sz="3600">
              <a:latin typeface="Cedarville Cursive"/>
              <a:ea typeface="Cedarville Cursive"/>
              <a:cs typeface="Cedarville Cursive"/>
              <a:sym typeface="Cedarville Cursive"/>
            </a:endParaRPr>
          </a:p>
        </p:txBody>
      </p:sp>
      <p:sp>
        <p:nvSpPr>
          <p:cNvPr id="60" name="Google Shape;60;p14"/>
          <p:cNvSpPr txBox="1">
            <a:spLocks noGrp="1"/>
          </p:cNvSpPr>
          <p:nvPr>
            <p:ph type="body" idx="1"/>
          </p:nvPr>
        </p:nvSpPr>
        <p:spPr>
          <a:xfrm>
            <a:off x="232375" y="1331225"/>
            <a:ext cx="42840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Wanted to reform the Church of England by eliminating all things Catholic</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Left for The New World (America) in 1620 to escape religious persecution</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Established the Massachusetts Bay Colony</a:t>
            </a:r>
            <a:endParaRPr>
              <a:latin typeface="Times New Roman"/>
              <a:ea typeface="Times New Roman"/>
              <a:cs typeface="Times New Roman"/>
              <a:sym typeface="Times New Roman"/>
            </a:endParaRPr>
          </a:p>
          <a:p>
            <a:pPr marL="0" lvl="0" indent="0" algn="l" rtl="0">
              <a:spcBef>
                <a:spcPts val="1600"/>
              </a:spcBef>
              <a:spcAft>
                <a:spcPts val="1600"/>
              </a:spcAft>
              <a:buNone/>
            </a:pPr>
            <a:endParaRPr>
              <a:latin typeface="Times New Roman"/>
              <a:ea typeface="Times New Roman"/>
              <a:cs typeface="Times New Roman"/>
              <a:sym typeface="Times New Roman"/>
            </a:endParaRPr>
          </a:p>
        </p:txBody>
      </p:sp>
      <p:pic>
        <p:nvPicPr>
          <p:cNvPr id="61" name="Google Shape;61;p14"/>
          <p:cNvPicPr preferRelativeResize="0"/>
          <p:nvPr/>
        </p:nvPicPr>
        <p:blipFill>
          <a:blip r:embed="rId3">
            <a:alphaModFix/>
          </a:blip>
          <a:stretch>
            <a:fillRect/>
          </a:stretch>
        </p:blipFill>
        <p:spPr>
          <a:xfrm>
            <a:off x="4516375" y="1310600"/>
            <a:ext cx="4284025" cy="345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Puritan Beliefs</a:t>
            </a:r>
            <a:endParaRPr sz="3600">
              <a:latin typeface="Cedarville Cursive"/>
              <a:ea typeface="Cedarville Cursive"/>
              <a:cs typeface="Cedarville Cursive"/>
              <a:sym typeface="Cedarville Cursive"/>
            </a:endParaRPr>
          </a:p>
        </p:txBody>
      </p:sp>
      <p:sp>
        <p:nvSpPr>
          <p:cNvPr id="67" name="Google Shape;67;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New Roman"/>
              <a:buChar char="●"/>
            </a:pPr>
            <a:r>
              <a:rPr lang="en" b="1">
                <a:latin typeface="Times New Roman"/>
                <a:ea typeface="Times New Roman"/>
                <a:cs typeface="Times New Roman"/>
                <a:sym typeface="Times New Roman"/>
              </a:rPr>
              <a:t>Total depravity</a:t>
            </a:r>
            <a:r>
              <a:rPr lang="en">
                <a:latin typeface="Times New Roman"/>
                <a:ea typeface="Times New Roman"/>
                <a:cs typeface="Times New Roman"/>
                <a:sym typeface="Times New Roman"/>
              </a:rPr>
              <a:t>:  Humankind is totally evil through the fall of Adam and Eve and is therefore damned for eternity.</a:t>
            </a:r>
            <a:endParaRPr>
              <a:latin typeface="Times New Roman"/>
              <a:ea typeface="Times New Roman"/>
              <a:cs typeface="Times New Roman"/>
              <a:sym typeface="Times New Roman"/>
            </a:endParaRPr>
          </a:p>
        </p:txBody>
      </p:sp>
      <p:pic>
        <p:nvPicPr>
          <p:cNvPr id="68" name="Google Shape;68;p15"/>
          <p:cNvPicPr preferRelativeResize="0"/>
          <p:nvPr/>
        </p:nvPicPr>
        <p:blipFill>
          <a:blip r:embed="rId3">
            <a:alphaModFix/>
          </a:blip>
          <a:stretch>
            <a:fillRect/>
          </a:stretch>
        </p:blipFill>
        <p:spPr>
          <a:xfrm>
            <a:off x="4778325" y="1152475"/>
            <a:ext cx="4053975" cy="3024889"/>
          </a:xfrm>
          <a:prstGeom prst="rect">
            <a:avLst/>
          </a:prstGeom>
          <a:noFill/>
          <a:ln>
            <a:noFill/>
          </a:ln>
        </p:spPr>
      </p:pic>
      <p:sp>
        <p:nvSpPr>
          <p:cNvPr id="69" name="Google Shape;69;p15"/>
          <p:cNvSpPr txBox="1"/>
          <p:nvPr/>
        </p:nvSpPr>
        <p:spPr>
          <a:xfrm>
            <a:off x="88900" y="2117275"/>
            <a:ext cx="4278000" cy="23766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lt2"/>
              </a:buClr>
              <a:buSzPts val="1400"/>
              <a:buFont typeface="Times New Roman"/>
              <a:buChar char="●"/>
            </a:pPr>
            <a:r>
              <a:rPr lang="en" b="1">
                <a:solidFill>
                  <a:schemeClr val="lt2"/>
                </a:solidFill>
                <a:latin typeface="Times New Roman"/>
                <a:ea typeface="Times New Roman"/>
                <a:cs typeface="Times New Roman"/>
                <a:sym typeface="Times New Roman"/>
              </a:rPr>
              <a:t>Predestination</a:t>
            </a:r>
            <a:r>
              <a:rPr lang="en">
                <a:solidFill>
                  <a:schemeClr val="lt2"/>
                </a:solidFill>
                <a:latin typeface="Times New Roman"/>
                <a:ea typeface="Times New Roman"/>
                <a:cs typeface="Times New Roman"/>
                <a:sym typeface="Times New Roman"/>
              </a:rPr>
              <a:t>: A person is “elect” (saved) or “unregenerate” (damned) before he/she is born. God has already chosen who will go to Heaven. </a:t>
            </a:r>
            <a:endParaRPr>
              <a:solidFill>
                <a:schemeClr val="lt2"/>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lt2"/>
              </a:buClr>
              <a:buSzPts val="1400"/>
              <a:buFont typeface="Times New Roman"/>
              <a:buChar char="●"/>
            </a:pPr>
            <a:r>
              <a:rPr lang="en" b="1">
                <a:solidFill>
                  <a:schemeClr val="lt2"/>
                </a:solidFill>
                <a:latin typeface="Times New Roman"/>
                <a:ea typeface="Times New Roman"/>
                <a:cs typeface="Times New Roman"/>
                <a:sym typeface="Times New Roman"/>
              </a:rPr>
              <a:t>Limited atonement</a:t>
            </a:r>
            <a:r>
              <a:rPr lang="en">
                <a:solidFill>
                  <a:schemeClr val="lt2"/>
                </a:solidFill>
                <a:latin typeface="Times New Roman"/>
                <a:ea typeface="Times New Roman"/>
                <a:cs typeface="Times New Roman"/>
                <a:sym typeface="Times New Roman"/>
              </a:rPr>
              <a:t>: Jesus died only for the “elect,” or those chosen by God.</a:t>
            </a:r>
            <a:endParaRPr>
              <a:solidFill>
                <a:schemeClr val="lt2"/>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lt2"/>
              </a:buClr>
              <a:buSzPts val="1400"/>
              <a:buFont typeface="Times New Roman"/>
              <a:buChar char="●"/>
            </a:pPr>
            <a:r>
              <a:rPr lang="en" b="1">
                <a:solidFill>
                  <a:schemeClr val="lt2"/>
                </a:solidFill>
                <a:latin typeface="Times New Roman"/>
                <a:ea typeface="Times New Roman"/>
                <a:cs typeface="Times New Roman"/>
                <a:sym typeface="Times New Roman"/>
              </a:rPr>
              <a:t>Irresistible Grace</a:t>
            </a:r>
            <a:r>
              <a:rPr lang="en">
                <a:solidFill>
                  <a:schemeClr val="lt2"/>
                </a:solidFill>
                <a:latin typeface="Times New Roman"/>
                <a:ea typeface="Times New Roman"/>
                <a:cs typeface="Times New Roman"/>
                <a:sym typeface="Times New Roman"/>
              </a:rPr>
              <a:t>: God sends the Holy Spirit to the “elect”--and only the “elect”--to allow them to repent, have faith, and be eligible for eternal life (Heaven). Those chosen by God will be drawn to him like a magnet. The “unregenerate” will never receive the Holy Spirit.</a:t>
            </a:r>
            <a:endParaRPr/>
          </a:p>
        </p:txBody>
      </p:sp>
      <p:sp>
        <p:nvSpPr>
          <p:cNvPr id="70" name="Google Shape;70;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Puritan Beliefs continued</a:t>
            </a:r>
            <a:endParaRPr sz="3600">
              <a:latin typeface="Cedarville Cursive"/>
              <a:ea typeface="Cedarville Cursive"/>
              <a:cs typeface="Cedarville Cursive"/>
              <a:sym typeface="Cedarville Cursive"/>
            </a:endParaRPr>
          </a:p>
        </p:txBody>
      </p:sp>
      <p:sp>
        <p:nvSpPr>
          <p:cNvPr id="76" name="Google Shape;76;p16"/>
          <p:cNvSpPr txBox="1">
            <a:spLocks noGrp="1"/>
          </p:cNvSpPr>
          <p:nvPr>
            <p:ph type="body" idx="1"/>
          </p:nvPr>
        </p:nvSpPr>
        <p:spPr>
          <a:xfrm>
            <a:off x="4643300" y="1152475"/>
            <a:ext cx="4188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The Puritan community was a </a:t>
            </a:r>
            <a:r>
              <a:rPr lang="en" sz="1400" i="1">
                <a:latin typeface="Times New Roman"/>
                <a:ea typeface="Times New Roman"/>
                <a:cs typeface="Times New Roman"/>
                <a:sym typeface="Times New Roman"/>
              </a:rPr>
              <a:t>theocracy</a:t>
            </a:r>
            <a:r>
              <a:rPr lang="en" sz="1400">
                <a:latin typeface="Times New Roman"/>
                <a:ea typeface="Times New Roman"/>
                <a:cs typeface="Times New Roman"/>
                <a:sym typeface="Times New Roman"/>
              </a:rPr>
              <a:t>--a government that blends church and state. In other words, the church officials were the government officials.</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They wanted the new Massachusetts Bay Colony to be a utopia consisting of Godly scripture and a strong work ethic.</a:t>
            </a:r>
            <a:endParaRPr sz="1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Education was emphasized in order to be able to read the Bible. They founded the first public school in 1835.</a:t>
            </a:r>
            <a:endParaRPr sz="1400">
              <a:latin typeface="Times New Roman"/>
              <a:ea typeface="Times New Roman"/>
              <a:cs typeface="Times New Roman"/>
              <a:sym typeface="Times New Roman"/>
            </a:endParaRPr>
          </a:p>
        </p:txBody>
      </p:sp>
      <p:pic>
        <p:nvPicPr>
          <p:cNvPr id="77" name="Google Shape;77;p16" descr="File:The peale family charles willson peale.jpg - Wikimedia Commons"/>
          <p:cNvPicPr preferRelativeResize="0"/>
          <p:nvPr/>
        </p:nvPicPr>
        <p:blipFill>
          <a:blip r:embed="rId3">
            <a:alphaModFix/>
          </a:blip>
          <a:stretch>
            <a:fillRect/>
          </a:stretch>
        </p:blipFill>
        <p:spPr>
          <a:xfrm>
            <a:off x="152400" y="1170125"/>
            <a:ext cx="4338498" cy="27404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10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Creating an American National Identity</a:t>
            </a:r>
            <a:endParaRPr sz="3600">
              <a:latin typeface="Cedarville Cursive"/>
              <a:ea typeface="Cedarville Cursive"/>
              <a:cs typeface="Cedarville Cursive"/>
              <a:sym typeface="Cedarville Cursive"/>
            </a:endParaRPr>
          </a:p>
        </p:txBody>
      </p:sp>
      <p:sp>
        <p:nvSpPr>
          <p:cNvPr id="83" name="Google Shape;83;p17"/>
          <p:cNvSpPr txBox="1">
            <a:spLocks noGrp="1"/>
          </p:cNvSpPr>
          <p:nvPr>
            <p:ph type="body" idx="1"/>
          </p:nvPr>
        </p:nvSpPr>
        <p:spPr>
          <a:xfrm>
            <a:off x="311700" y="863550"/>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The Puritans were the first to build upon the idea of the American Dream.</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They valued independence, patriotism, industry, practicality.</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They believed that new paths could be forged and goals could be attained.</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From them, we inherited... </a:t>
            </a:r>
            <a:endParaRPr sz="1800">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an emphasis on hard work </a:t>
            </a:r>
            <a:endParaRPr sz="1800">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a strong sense of religion </a:t>
            </a:r>
            <a:endParaRPr sz="1800">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duty to our country </a:t>
            </a:r>
            <a:endParaRPr sz="1800">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sz="1800">
                <a:latin typeface="Times New Roman"/>
                <a:ea typeface="Times New Roman"/>
                <a:cs typeface="Times New Roman"/>
                <a:sym typeface="Times New Roman"/>
              </a:rPr>
              <a:t>freedom from oppression</a:t>
            </a:r>
            <a:endParaRPr sz="1800">
              <a:latin typeface="Times New Roman"/>
              <a:ea typeface="Times New Roman"/>
              <a:cs typeface="Times New Roman"/>
              <a:sym typeface="Times New Roman"/>
            </a:endParaRPr>
          </a:p>
        </p:txBody>
      </p:sp>
      <p:sp>
        <p:nvSpPr>
          <p:cNvPr id="84" name="Google Shape;84;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5" name="Google Shape;85;p17" descr="File:Quabbin; the story of a small town with outlooks upon Puritan ..."/>
          <p:cNvPicPr preferRelativeResize="0"/>
          <p:nvPr/>
        </p:nvPicPr>
        <p:blipFill>
          <a:blip r:embed="rId3">
            <a:alphaModFix/>
          </a:blip>
          <a:stretch>
            <a:fillRect/>
          </a:stretch>
        </p:blipFill>
        <p:spPr>
          <a:xfrm>
            <a:off x="4702650" y="1152475"/>
            <a:ext cx="4129652" cy="23762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82950" y="93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The Puritan Moral Code</a:t>
            </a:r>
            <a:endParaRPr sz="3600">
              <a:latin typeface="Cedarville Cursive"/>
              <a:ea typeface="Cedarville Cursive"/>
              <a:cs typeface="Cedarville Cursive"/>
              <a:sym typeface="Cedarville Cursive"/>
            </a:endParaRPr>
          </a:p>
        </p:txBody>
      </p:sp>
      <p:sp>
        <p:nvSpPr>
          <p:cNvPr id="91" name="Google Shape;91;p18"/>
          <p:cNvSpPr txBox="1">
            <a:spLocks noGrp="1"/>
          </p:cNvSpPr>
          <p:nvPr>
            <p:ph type="body" idx="1"/>
          </p:nvPr>
        </p:nvSpPr>
        <p:spPr>
          <a:xfrm>
            <a:off x="311700" y="792625"/>
            <a:ext cx="85206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1.   It was against the law to miss church.</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2.   Men and women had to sit on opposite sides of the church when service was in session.</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3.   People were expected to work hard and they were not allowed to express their own opinions or emotions.</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4.   Individualism was frowned upon. You had to conform to society’s norms or you would be shunned (avoided).</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5.   The way Puritans dressed was controlled by the church. They wore dark, somber, and modest outfits.</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6.   Puritans believed that all sins--even the most “minor” to us nowadays--should be punished. For example, if you </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      were having a good time (laughing or enjoying something), you were probably happy and it was considered a sin.</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7.   All songs had to have a moral lesson in them (like religious hymns), or else they were sinful.</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8.   They believed God would punish sinful behavior.</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9.   If a friend or neighbor suffered a misfortune (like a sick child or a bad farming year), Puritans believed it was </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      God’s will and they would not help.</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10.  Puritans were true believers in both God and the Devil. They believed that all humans were in a constant		 struggle between the powers of good and evil.</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11.   They believed that Satan would select the “weakest” individuals (women, children, and the elderly) to carry out </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        his evil work.</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12.  Those who were believed to follow Satan were automatically assumed to be witches, which was a crime </a:t>
            </a:r>
            <a:endParaRPr sz="1400">
              <a:solidFill>
                <a:srgbClr val="FFFFFF"/>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 sz="1400">
                <a:solidFill>
                  <a:srgbClr val="FFFFFF"/>
                </a:solidFill>
                <a:latin typeface="Times New Roman"/>
                <a:ea typeface="Times New Roman"/>
                <a:cs typeface="Times New Roman"/>
                <a:sym typeface="Times New Roman"/>
              </a:rPr>
              <a:t>       punishable by death.</a:t>
            </a:r>
            <a:endParaRPr sz="1400">
              <a:solidFill>
                <a:srgbClr val="FFFFFF"/>
              </a:solidFill>
              <a:latin typeface="Times New Roman"/>
              <a:ea typeface="Times New Roman"/>
              <a:cs typeface="Times New Roman"/>
              <a:sym typeface="Times New Roman"/>
            </a:endParaRPr>
          </a:p>
          <a:p>
            <a:pPr marL="0" lvl="0" indent="0" algn="l" rtl="0">
              <a:lnSpc>
                <a:spcPct val="115000"/>
              </a:lnSpc>
              <a:spcBef>
                <a:spcPts val="0"/>
              </a:spcBef>
              <a:spcAft>
                <a:spcPts val="1600"/>
              </a:spcAft>
              <a:buNone/>
            </a:pPr>
            <a:endParaRPr sz="1400">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195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The Salem Witch Trials</a:t>
            </a:r>
            <a:endParaRPr sz="3600">
              <a:latin typeface="Cedarville Cursive"/>
              <a:ea typeface="Cedarville Cursive"/>
              <a:cs typeface="Cedarville Cursive"/>
              <a:sym typeface="Cedarville Cursive"/>
            </a:endParaRPr>
          </a:p>
        </p:txBody>
      </p:sp>
      <p:sp>
        <p:nvSpPr>
          <p:cNvPr id="97" name="Google Shape;97;p19"/>
          <p:cNvSpPr txBox="1">
            <a:spLocks noGrp="1"/>
          </p:cNvSpPr>
          <p:nvPr>
            <p:ph type="body" idx="1"/>
          </p:nvPr>
        </p:nvSpPr>
        <p:spPr>
          <a:xfrm>
            <a:off x="311700" y="101772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A young girl, Betty Parris, became strangely ill, </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doctor suggested that it could be supernatural</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 sz="1400">
                <a:latin typeface="Times New Roman"/>
                <a:ea typeface="Times New Roman"/>
                <a:cs typeface="Times New Roman"/>
                <a:sym typeface="Times New Roman"/>
              </a:rPr>
              <a:t> The Puritans’ widespread belief that witches targeted children made this diagnosis seem increasingly likely.</a:t>
            </a:r>
            <a:endParaRPr sz="1400">
              <a:latin typeface="Times New Roman"/>
              <a:ea typeface="Times New Roman"/>
              <a:cs typeface="Times New Roman"/>
              <a:sym typeface="Times New Roman"/>
            </a:endParaRPr>
          </a:p>
          <a:p>
            <a:pPr marL="0" lvl="0" indent="0" algn="l" rtl="0">
              <a:spcBef>
                <a:spcPts val="1600"/>
              </a:spcBef>
              <a:spcAft>
                <a:spcPts val="1600"/>
              </a:spcAft>
              <a:buNone/>
            </a:pPr>
            <a:endParaRPr>
              <a:latin typeface="Times New Roman"/>
              <a:ea typeface="Times New Roman"/>
              <a:cs typeface="Times New Roman"/>
              <a:sym typeface="Times New Roman"/>
            </a:endParaRPr>
          </a:p>
        </p:txBody>
      </p:sp>
      <p:pic>
        <p:nvPicPr>
          <p:cNvPr id="98" name="Google Shape;98;p19"/>
          <p:cNvPicPr preferRelativeResize="0"/>
          <p:nvPr/>
        </p:nvPicPr>
        <p:blipFill>
          <a:blip r:embed="rId3">
            <a:alphaModFix/>
          </a:blip>
          <a:stretch>
            <a:fillRect/>
          </a:stretch>
        </p:blipFill>
        <p:spPr>
          <a:xfrm>
            <a:off x="4832400" y="1152475"/>
            <a:ext cx="4247001" cy="2831325"/>
          </a:xfrm>
          <a:prstGeom prst="rect">
            <a:avLst/>
          </a:prstGeom>
          <a:noFill/>
          <a:ln>
            <a:noFill/>
          </a:ln>
        </p:spPr>
      </p:pic>
      <p:sp>
        <p:nvSpPr>
          <p:cNvPr id="99" name="Google Shape;99;p19"/>
          <p:cNvSpPr txBox="1"/>
          <p:nvPr/>
        </p:nvSpPr>
        <p:spPr>
          <a:xfrm>
            <a:off x="415075" y="2050625"/>
            <a:ext cx="3999900" cy="13506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lt2"/>
              </a:buClr>
              <a:buSzPts val="1400"/>
              <a:buFont typeface="Times New Roman"/>
              <a:buChar char="●"/>
            </a:pPr>
            <a:endParaRPr/>
          </a:p>
          <a:p>
            <a:pPr marL="457200" lvl="0" indent="-342900" algn="l" rtl="0">
              <a:lnSpc>
                <a:spcPct val="115000"/>
              </a:lnSpc>
              <a:spcBef>
                <a:spcPts val="0"/>
              </a:spcBef>
              <a:spcAft>
                <a:spcPts val="0"/>
              </a:spcAft>
              <a:buClr>
                <a:schemeClr val="lt2"/>
              </a:buClr>
              <a:buSzPts val="1800"/>
              <a:buFont typeface="Times New Roman"/>
              <a:buChar char="●"/>
            </a:pPr>
            <a:endParaRPr>
              <a:solidFill>
                <a:schemeClr val="lt2"/>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lt2"/>
              </a:buClr>
              <a:buSzPts val="1400"/>
              <a:buFont typeface="Times New Roman"/>
              <a:buChar char="●"/>
            </a:pPr>
            <a:r>
              <a:rPr lang="en">
                <a:solidFill>
                  <a:schemeClr val="lt2"/>
                </a:solidFill>
                <a:latin typeface="Times New Roman"/>
                <a:ea typeface="Times New Roman"/>
                <a:cs typeface="Times New Roman"/>
                <a:sym typeface="Times New Roman"/>
              </a:rPr>
              <a:t>By the end of 1692, over 200 people were jailed and facing accusations of witchcraft.</a:t>
            </a:r>
            <a:endParaRPr>
              <a:solidFill>
                <a:schemeClr val="lt2"/>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lt2"/>
              </a:buClr>
              <a:buSzPts val="1400"/>
              <a:buFont typeface="Times New Roman"/>
              <a:buChar char="●"/>
            </a:pPr>
            <a:r>
              <a:rPr lang="en">
                <a:solidFill>
                  <a:schemeClr val="lt2"/>
                </a:solidFill>
                <a:latin typeface="Times New Roman"/>
                <a:ea typeface="Times New Roman"/>
                <a:cs typeface="Times New Roman"/>
                <a:sym typeface="Times New Roman"/>
              </a:rPr>
              <a:t>Nineteen men and women were convicted of witchcraft and hanged.</a:t>
            </a:r>
            <a:endParaRPr>
              <a:solidFill>
                <a:schemeClr val="lt2"/>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lt2"/>
              </a:buClr>
              <a:buSzPts val="1400"/>
              <a:buFont typeface="Times New Roman"/>
              <a:buChar char="●"/>
            </a:pPr>
            <a:r>
              <a:rPr lang="en">
                <a:solidFill>
                  <a:schemeClr val="lt2"/>
                </a:solidFill>
                <a:latin typeface="Times New Roman"/>
                <a:ea typeface="Times New Roman"/>
                <a:cs typeface="Times New Roman"/>
                <a:sym typeface="Times New Roman"/>
              </a:rPr>
              <a:t>One man was pressed to death under heavy stones for refusing to be tried for witchcraft.</a:t>
            </a:r>
            <a:endParaRPr>
              <a:solidFill>
                <a:schemeClr val="lt2"/>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lt2"/>
              </a:buClr>
              <a:buSzPts val="1400"/>
              <a:buFont typeface="Times New Roman"/>
              <a:buChar char="●"/>
            </a:pPr>
            <a:r>
              <a:rPr lang="en">
                <a:solidFill>
                  <a:schemeClr val="lt2"/>
                </a:solidFill>
                <a:latin typeface="Times New Roman"/>
                <a:ea typeface="Times New Roman"/>
                <a:cs typeface="Times New Roman"/>
                <a:sym typeface="Times New Roman"/>
              </a:rPr>
              <a:t>Many people were kept in jail for months without trials.</a:t>
            </a:r>
            <a:endParaRPr>
              <a:solidFill>
                <a:schemeClr val="lt2"/>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lt2"/>
              </a:buClr>
              <a:buSzPts val="1400"/>
              <a:buFont typeface="Times New Roman"/>
              <a:buChar char="●"/>
            </a:pPr>
            <a:r>
              <a:rPr lang="en">
                <a:solidFill>
                  <a:schemeClr val="lt2"/>
                </a:solidFill>
                <a:latin typeface="Times New Roman"/>
                <a:ea typeface="Times New Roman"/>
                <a:cs typeface="Times New Roman"/>
                <a:sym typeface="Times New Roman"/>
              </a:rPr>
              <a:t>At least four people died in jail.</a:t>
            </a:r>
            <a:endParaRPr/>
          </a:p>
        </p:txBody>
      </p:sp>
      <p:sp>
        <p:nvSpPr>
          <p:cNvPr id="100" name="Google Shape;100;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Mass Hysteria</a:t>
            </a:r>
            <a:endParaRPr sz="3600">
              <a:latin typeface="Cedarville Cursive"/>
              <a:ea typeface="Cedarville Cursive"/>
              <a:cs typeface="Cedarville Cursive"/>
              <a:sym typeface="Cedarville Cursive"/>
            </a:endParaRPr>
          </a:p>
        </p:txBody>
      </p:sp>
      <p:sp>
        <p:nvSpPr>
          <p:cNvPr id="106" name="Google Shape;106;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New Roman"/>
              <a:buChar char="●"/>
            </a:pPr>
            <a:r>
              <a:rPr lang="en" b="1">
                <a:latin typeface="Times New Roman"/>
                <a:ea typeface="Times New Roman"/>
                <a:cs typeface="Times New Roman"/>
                <a:sym typeface="Times New Roman"/>
              </a:rPr>
              <a:t>Mass Hysteria: a </a:t>
            </a:r>
            <a:r>
              <a:rPr lang="en">
                <a:latin typeface="Times New Roman"/>
                <a:ea typeface="Times New Roman"/>
                <a:cs typeface="Times New Roman"/>
                <a:sym typeface="Times New Roman"/>
              </a:rPr>
              <a:t>collective delusion or threat to society that spreads rapidly through rumors or fear</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In our simulation activity, you were a victim of mass hysteria. You believed that someone cheated and worked to find the cheater, despite not having any evidence. This is because you were afraid that, if you did not accuse someone, you and your friends would not graduate. In this situation, your ability to reason was pushed aside and replaced by fear and anxiety.</a:t>
            </a:r>
            <a:endParaRPr sz="6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b="1">
                <a:latin typeface="Times New Roman"/>
                <a:ea typeface="Times New Roman"/>
                <a:cs typeface="Times New Roman"/>
                <a:sym typeface="Times New Roman"/>
              </a:rPr>
              <a:t>Can you think of any other “witch hunts,” or examples of mass hysteria in modern society?</a:t>
            </a:r>
            <a:endParaRPr b="1">
              <a:latin typeface="Times New Roman"/>
              <a:ea typeface="Times New Roman"/>
              <a:cs typeface="Times New Roman"/>
              <a:sym typeface="Times New Roman"/>
            </a:endParaRPr>
          </a:p>
        </p:txBody>
      </p:sp>
      <p:sp>
        <p:nvSpPr>
          <p:cNvPr id="107" name="Google Shape;107;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8" name="Google Shape;108;p20"/>
          <p:cNvPicPr preferRelativeResize="0"/>
          <p:nvPr/>
        </p:nvPicPr>
        <p:blipFill>
          <a:blip r:embed="rId3">
            <a:alphaModFix/>
          </a:blip>
          <a:stretch>
            <a:fillRect/>
          </a:stretch>
        </p:blipFill>
        <p:spPr>
          <a:xfrm>
            <a:off x="4832400" y="1936501"/>
            <a:ext cx="4140950" cy="204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latin typeface="Cedarville Cursive"/>
                <a:ea typeface="Cedarville Cursive"/>
                <a:cs typeface="Cedarville Cursive"/>
                <a:sym typeface="Cedarville Cursive"/>
              </a:rPr>
              <a:t>Causes of Hysteria and “Witchcraft” </a:t>
            </a:r>
            <a:endParaRPr/>
          </a:p>
        </p:txBody>
      </p:sp>
      <p:sp>
        <p:nvSpPr>
          <p:cNvPr id="114" name="Google Shape;114;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Strong belief that Satan is present in the world</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Belief that Satan actively recruits witches and wizards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Belief that a person afflicted with witchcraft exhibits certain symptoms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A time of troubles, which made it seem like Satan was active:</a:t>
            </a:r>
            <a:endParaRPr>
              <a:latin typeface="Times New Roman"/>
              <a:ea typeface="Times New Roman"/>
              <a:cs typeface="Times New Roman"/>
              <a:sym typeface="Times New Roman"/>
            </a:endParaRPr>
          </a:p>
          <a:p>
            <a:pPr marL="914400" lvl="1" indent="-304800" algn="l" rtl="0">
              <a:spcBef>
                <a:spcPts val="0"/>
              </a:spcBef>
              <a:spcAft>
                <a:spcPts val="0"/>
              </a:spcAft>
              <a:buSzPts val="1200"/>
              <a:buFont typeface="Times New Roman"/>
              <a:buChar char="○"/>
            </a:pPr>
            <a:r>
              <a:rPr lang="en">
                <a:latin typeface="Times New Roman"/>
                <a:ea typeface="Times New Roman"/>
                <a:cs typeface="Times New Roman"/>
                <a:sym typeface="Times New Roman"/>
              </a:rPr>
              <a:t>Factions (or groups) splitting up the church in Salem</a:t>
            </a:r>
            <a:endParaRPr>
              <a:latin typeface="Times New Roman"/>
              <a:ea typeface="Times New Roman"/>
              <a:cs typeface="Times New Roman"/>
              <a:sym typeface="Times New Roman"/>
            </a:endParaRPr>
          </a:p>
          <a:p>
            <a:pPr marL="914400" lvl="1" indent="-304800" algn="l" rtl="0">
              <a:spcBef>
                <a:spcPts val="0"/>
              </a:spcBef>
              <a:spcAft>
                <a:spcPts val="0"/>
              </a:spcAft>
              <a:buSzPts val="1200"/>
              <a:buFont typeface="Times New Roman"/>
              <a:buChar char="○"/>
            </a:pPr>
            <a:r>
              <a:rPr lang="en">
                <a:latin typeface="Times New Roman"/>
                <a:ea typeface="Times New Roman"/>
                <a:cs typeface="Times New Roman"/>
                <a:sym typeface="Times New Roman"/>
              </a:rPr>
              <a:t>Frontier wars with Indians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Stimulation of imaginations (by Tituba)</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Confessing “witches” added credibility to previous charges</a:t>
            </a:r>
            <a:endParaRPr>
              <a:latin typeface="Times New Roman"/>
              <a:ea typeface="Times New Roman"/>
              <a:cs typeface="Times New Roman"/>
              <a:sym typeface="Times New Roman"/>
            </a:endParaRPr>
          </a:p>
        </p:txBody>
      </p:sp>
      <p:sp>
        <p:nvSpPr>
          <p:cNvPr id="115" name="Google Shape;115;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6" name="Google Shape;116;p21"/>
          <p:cNvPicPr preferRelativeResize="0"/>
          <p:nvPr/>
        </p:nvPicPr>
        <p:blipFill>
          <a:blip r:embed="rId3">
            <a:alphaModFix/>
          </a:blip>
          <a:stretch>
            <a:fillRect/>
          </a:stretch>
        </p:blipFill>
        <p:spPr>
          <a:xfrm>
            <a:off x="4832407" y="1152482"/>
            <a:ext cx="3999900" cy="2661751"/>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1395</Words>
  <Application>Microsoft Office PowerPoint</Application>
  <PresentationFormat>On-screen Show (16:9)</PresentationFormat>
  <Paragraphs>94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Cedarville Cursive</vt:lpstr>
      <vt:lpstr>Times New Roman</vt:lpstr>
      <vt:lpstr>Arial</vt:lpstr>
      <vt:lpstr>Simple Dark</vt:lpstr>
      <vt:lpstr>The Puritans &amp; The Salem  Witch Trials</vt:lpstr>
      <vt:lpstr>Who were the Puritans?</vt:lpstr>
      <vt:lpstr>Puritan Beliefs</vt:lpstr>
      <vt:lpstr>Puritan Beliefs continued</vt:lpstr>
      <vt:lpstr>Creating an American National Identity</vt:lpstr>
      <vt:lpstr>The Puritan Moral Code</vt:lpstr>
      <vt:lpstr>The Salem Witch Trials</vt:lpstr>
      <vt:lpstr>Mass Hysteria</vt:lpstr>
      <vt:lpstr>Causes of Hysteria and “Witchcraft” </vt:lpstr>
      <vt:lpstr>Possible “Causes” of Strange Behavior </vt:lpstr>
      <vt:lpstr>Why the Hysteria Ended cont.</vt:lpstr>
      <vt:lpstr>The Crucible by Arthur Miller</vt:lpstr>
      <vt:lpstr>Why the Hysteria Ended</vt:lpstr>
      <vt:lpstr>The Second Red Scare</vt:lpstr>
      <vt:lpstr>A preview: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Puritans &amp; The Salem  Witch Trials</dc:title>
  <dc:creator>Francesca M Manzella</dc:creator>
  <cp:lastModifiedBy>Francesca M Manzella</cp:lastModifiedBy>
  <cp:revision>1</cp:revision>
  <dcterms:modified xsi:type="dcterms:W3CDTF">2019-08-22T13:40:24Z</dcterms:modified>
</cp:coreProperties>
</file>